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74" r:id="rId2"/>
    <p:sldId id="257" r:id="rId3"/>
    <p:sldId id="278" r:id="rId4"/>
    <p:sldId id="279" r:id="rId5"/>
    <p:sldId id="276" r:id="rId6"/>
    <p:sldId id="277" r:id="rId7"/>
    <p:sldId id="280" r:id="rId8"/>
    <p:sldId id="284" r:id="rId9"/>
    <p:sldId id="281" r:id="rId10"/>
    <p:sldId id="282" r:id="rId11"/>
    <p:sldId id="283" r:id="rId12"/>
    <p:sldId id="285" r:id="rId13"/>
    <p:sldId id="286" r:id="rId14"/>
    <p:sldId id="288" r:id="rId15"/>
    <p:sldId id="289" r:id="rId16"/>
    <p:sldId id="287" r:id="rId17"/>
    <p:sldId id="256" r:id="rId18"/>
    <p:sldId id="275"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D51ADE6A-740E-44AE-83CC-AE7238B6C88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C8C8C8"/>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0000"/>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04" autoAdjust="0"/>
  </p:normalViewPr>
  <p:slideViewPr>
    <p:cSldViewPr>
      <p:cViewPr>
        <p:scale>
          <a:sx n="20" d="100"/>
          <a:sy n="20" d="100"/>
        </p:scale>
        <p:origin x="-1596" y="-28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3" name="Shape 213"/>
          <p:cNvSpPr>
            <a:spLocks noGrp="1" noRot="1" noChangeAspect="1"/>
          </p:cNvSpPr>
          <p:nvPr>
            <p:ph type="sldImg"/>
          </p:nvPr>
        </p:nvSpPr>
        <p:spPr>
          <a:xfrm>
            <a:off x="1143000" y="685800"/>
            <a:ext cx="4572000" cy="3429000"/>
          </a:xfrm>
          <a:prstGeom prst="rect">
            <a:avLst/>
          </a:prstGeom>
        </p:spPr>
        <p:txBody>
          <a:bodyPr/>
          <a:lstStyle/>
          <a:p>
            <a:endParaRPr/>
          </a:p>
        </p:txBody>
      </p:sp>
      <p:sp>
        <p:nvSpPr>
          <p:cNvPr id="214" name="Shape 21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3047973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xfrm>
            <a:off x="381000" y="685800"/>
            <a:ext cx="6096000" cy="3429000"/>
          </a:xfrm>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xfrm>
            <a:off x="381000" y="685800"/>
            <a:ext cx="6096000" cy="3429000"/>
          </a:xfrm>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xfrm>
            <a:off x="381000" y="685800"/>
            <a:ext cx="6096000" cy="3429000"/>
          </a:xfrm>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r>
              <a:t>In the book Stephen Covey introduces the Maturity Continuum. Successive stages of increasing maturity from dependence, to independence and then interdependence. The first 3 habits are focused on achieving independence. “Independence means you are pretty much free from the external influence and support of others - self mastery”.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noRot="1" noChangeAspect="1"/>
          </p:cNvSpPr>
          <p:nvPr>
            <p:ph type="sldImg"/>
          </p:nvPr>
        </p:nvSpPr>
        <p:spPr>
          <a:xfrm>
            <a:off x="381000" y="685800"/>
            <a:ext cx="6096000" cy="3429000"/>
          </a:xfrm>
          <a:prstGeom prst="rect">
            <a:avLst/>
          </a:prstGeom>
        </p:spPr>
        <p:txBody>
          <a:bodyPr/>
          <a:lstStyle/>
          <a:p>
            <a:endParaRPr/>
          </a:p>
        </p:txBody>
      </p:sp>
      <p:sp>
        <p:nvSpPr>
          <p:cNvPr id="240" name="Shape 240"/>
          <p:cNvSpPr>
            <a:spLocks noGrp="1"/>
          </p:cNvSpPr>
          <p:nvPr>
            <p:ph type="body" sz="quarter" idx="1"/>
          </p:nvPr>
        </p:nvSpPr>
        <p:spPr>
          <a:prstGeom prst="rect">
            <a:avLst/>
          </a:prstGeom>
        </p:spPr>
        <p:txBody>
          <a:bodyPr/>
          <a:lstStyle/>
          <a:p>
            <a:r>
              <a:t>Habit 1 “Be proactive” introduces the concept of Circle of Influence and Circle of Concern.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We use the Circle of Concern to get people to look at all the things that concern them and help them realise they have more power than they think over things that feel out of their control.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381000" y="685800"/>
            <a:ext cx="6096000" cy="3429000"/>
          </a:xfrm>
          <a:prstGeom prst="rect">
            <a:avLst/>
          </a:prstGeom>
        </p:spPr>
        <p:txBody>
          <a:bodyPr/>
          <a:lstStyle/>
          <a:p>
            <a:endParaRPr/>
          </a:p>
        </p:txBody>
      </p:sp>
      <p:sp>
        <p:nvSpPr>
          <p:cNvPr id="251" name="Shape 251"/>
          <p:cNvSpPr>
            <a:spLocks noGrp="1"/>
          </p:cNvSpPr>
          <p:nvPr>
            <p:ph type="body" sz="quarter" idx="1"/>
          </p:nvPr>
        </p:nvSpPr>
        <p:spPr>
          <a:prstGeom prst="rect">
            <a:avLst/>
          </a:prstGeom>
        </p:spPr>
        <p:txBody>
          <a:bodyPr/>
          <a:lstStyle/>
          <a:p>
            <a:r>
              <a:t>The Circle of Concern is the area that you have no control over. The Circle of Influence is the area that you do have control over. Circle of Influence is smaller than the Circle of Concern. There are more things we cannot control, like the economy, natural disasters or a company re-organisation, yet we tend to put a lot of effort or worry into them which depletes our energy.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If you continuously put your energy into things you cannot change in the Circle of Concern, it will become larger and your negative energy will increase, adding feelings of stress and helplessness. You become reactive and your Circle of Influence shrinks.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381000" y="685800"/>
            <a:ext cx="6096000" cy="3429000"/>
          </a:xfrm>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t>Proactive people accept the things they cannot change and focus on the Circle of Influence; the area they have control over and can do something about. When they do this they get more positive energy and their Circle of Influence becomes bigger. The Circle of Influence is like a muscle, it can</a:t>
            </a:r>
          </a:p>
          <a:p>
            <a:r>
              <a:t>expand and enlarge with exercise and whither away with lack of use.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xfrm>
            <a:off x="381000" y="685800"/>
            <a:ext cx="6096000" cy="3429000"/>
          </a:xfrm>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r>
              <a:t>Although Steven Covey doesn’t directly talk about this, there is also your Circle of Control. The things you absolutely have direct control over. Focus first on your Circle of Control, direct control. Then your Circle of Influence, indirect control. Then accept to learn and live with the things you have no control over, in your Circle of Concern.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xfrm>
            <a:off x="381000" y="685800"/>
            <a:ext cx="6096000" cy="3429000"/>
          </a:xfrm>
          <a:prstGeom prst="rect">
            <a:avLst/>
          </a:prstGeom>
        </p:spPr>
        <p:txBody>
          <a:bodyPr/>
          <a:lstStyle/>
          <a:p>
            <a:endParaRPr/>
          </a:p>
        </p:txBody>
      </p:sp>
      <p:sp>
        <p:nvSpPr>
          <p:cNvPr id="283" name="Shape 283"/>
          <p:cNvSpPr>
            <a:spLocks noGrp="1"/>
          </p:cNvSpPr>
          <p:nvPr>
            <p:ph type="body" sz="quarter" idx="1"/>
          </p:nvPr>
        </p:nvSpPr>
        <p:spPr>
          <a:prstGeom prst="rect">
            <a:avLst/>
          </a:prstGeom>
        </p:spPr>
        <p:txBody>
          <a:bodyPr/>
          <a:lstStyle/>
          <a:p>
            <a:r>
              <a:rPr dirty="0"/>
              <a:t>Maybe you can’t control them, but could you influence them? E.g. could you forge a better relationship with the person outside of the team who’s firing requests at you, and get to the root cause of that?</a:t>
            </a:r>
          </a:p>
          <a:p>
            <a:r>
              <a:rPr dirty="0"/>
              <a:t>Go through all the notes that are in the Circle of Concern and together try to move them into the Circle of Influence. What’s the next step you can take to move them into your Circle of Influence.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noRot="1" noChangeAspect="1"/>
          </p:cNvSpPr>
          <p:nvPr>
            <p:ph type="sldImg"/>
          </p:nvPr>
        </p:nvSpPr>
        <p:spPr>
          <a:xfrm>
            <a:off x="381000" y="685800"/>
            <a:ext cx="6096000" cy="3429000"/>
          </a:xfrm>
          <a:prstGeom prst="rect">
            <a:avLst/>
          </a:prstGeom>
        </p:spPr>
        <p:txBody>
          <a:bodyPr/>
          <a:lstStyle/>
          <a:p>
            <a:endParaRPr/>
          </a:p>
        </p:txBody>
      </p:sp>
      <p:sp>
        <p:nvSpPr>
          <p:cNvPr id="293" name="Shape 293"/>
          <p:cNvSpPr>
            <a:spLocks noGrp="1"/>
          </p:cNvSpPr>
          <p:nvPr>
            <p:ph type="body" sz="quarter" idx="1"/>
          </p:nvPr>
        </p:nvSpPr>
        <p:spPr>
          <a:prstGeom prst="rect">
            <a:avLst/>
          </a:prstGeom>
        </p:spPr>
        <p:txBody>
          <a:bodyPr/>
          <a:lstStyle/>
          <a:p>
            <a:r>
              <a:t>For the things they simply can’t control, get them to stop worrying about them. So just put those outside and park it.</a:t>
            </a:r>
          </a:p>
          <a:p>
            <a:r>
              <a:t>At the very least, what is left is awareness of the factors that are outside their circle of influence.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xfrm>
            <a:off x="381000" y="685800"/>
            <a:ext cx="6096000" cy="3429000"/>
          </a:xfrm>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381000" y="685800"/>
            <a:ext cx="6096000" cy="3429000"/>
          </a:xfrm>
          <a:prstGeom prst="rect">
            <a:avLst/>
          </a:prstGeom>
        </p:spPr>
        <p:txBody>
          <a:bodyPr/>
          <a:lstStyle/>
          <a:p>
            <a:endParaRPr/>
          </a:p>
        </p:txBody>
      </p:sp>
      <p:sp>
        <p:nvSpPr>
          <p:cNvPr id="300" name="Shape 300"/>
          <p:cNvSpPr>
            <a:spLocks noGrp="1"/>
          </p:cNvSpPr>
          <p:nvPr>
            <p:ph type="body" sz="quarter" idx="1"/>
          </p:nvPr>
        </p:nvSpPr>
        <p:spPr>
          <a:prstGeom prst="rect">
            <a:avLst/>
          </a:prstGeom>
        </p:spPr>
        <p:txBody>
          <a:bodyPr/>
          <a:lstStyle/>
          <a:p>
            <a:r>
              <a:t>Often it turns out, they realise they can influence more than they think, or they can change their attitude and their response to them. Even the act of acknowledging this creates some relief.</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xfrm>
            <a:off x="381000" y="685800"/>
            <a:ext cx="6096000" cy="3429000"/>
          </a:xfrm>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xfrm>
            <a:off x="381000" y="685800"/>
            <a:ext cx="6096000" cy="3429000"/>
          </a:xfrm>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xfrm>
            <a:off x="381000" y="685800"/>
            <a:ext cx="6096000" cy="3429000"/>
          </a:xfrm>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xfrm>
            <a:off x="381000" y="685800"/>
            <a:ext cx="6096000" cy="3429000"/>
          </a:xfrm>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xfrm>
            <a:off x="381000" y="685800"/>
            <a:ext cx="6096000" cy="3429000"/>
          </a:xfrm>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xfrm>
            <a:off x="381000" y="685800"/>
            <a:ext cx="6096000" cy="3429000"/>
          </a:xfrm>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xfrm>
            <a:off x="381000" y="685800"/>
            <a:ext cx="6096000" cy="3429000"/>
          </a:xfrm>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ver Page 1">
    <p:spTree>
      <p:nvGrpSpPr>
        <p:cNvPr id="1" name=""/>
        <p:cNvGrpSpPr/>
        <p:nvPr/>
      </p:nvGrpSpPr>
      <p:grpSpPr>
        <a:xfrm>
          <a:off x="0" y="0"/>
          <a:ext cx="0" cy="0"/>
          <a:chOff x="0" y="0"/>
          <a:chExt cx="0" cy="0"/>
        </a:xfrm>
      </p:grpSpPr>
      <p:sp>
        <p:nvSpPr>
          <p:cNvPr id="11" name="Image"/>
          <p:cNvSpPr>
            <a:spLocks noGrp="1"/>
          </p:cNvSpPr>
          <p:nvPr>
            <p:ph type="pic" idx="13"/>
          </p:nvPr>
        </p:nvSpPr>
        <p:spPr>
          <a:xfrm>
            <a:off x="9575800" y="23283"/>
            <a:ext cx="14811177" cy="10021325"/>
          </a:xfrm>
          <a:prstGeom prst="rect">
            <a:avLst/>
          </a:prstGeom>
        </p:spPr>
        <p:txBody>
          <a:bodyPr lIns="91439" tIns="45719" rIns="91439" bIns="45719">
            <a:noAutofit/>
          </a:bodyPr>
          <a:lstStyle/>
          <a:p>
            <a:endParaRPr/>
          </a:p>
        </p:txBody>
      </p:sp>
      <p:sp>
        <p:nvSpPr>
          <p:cNvPr id="12" name="Team NAME IN FULL"/>
          <p:cNvSpPr txBox="1">
            <a:spLocks noGrp="1"/>
          </p:cNvSpPr>
          <p:nvPr>
            <p:ph type="body" sz="quarter" idx="14"/>
          </p:nvPr>
        </p:nvSpPr>
        <p:spPr>
          <a:xfrm>
            <a:off x="9575800" y="11135783"/>
            <a:ext cx="13412986" cy="571501"/>
          </a:xfrm>
          <a:prstGeom prst="rect">
            <a:avLst/>
          </a:prstGeom>
        </p:spPr>
        <p:txBody>
          <a:bodyPr lIns="0" tIns="0" rIns="0" bIns="0" anchor="ctr"/>
          <a:lstStyle>
            <a:lvl1pPr>
              <a:defRPr sz="3400" cap="all">
                <a:solidFill>
                  <a:srgbClr val="C8C8C8"/>
                </a:solidFill>
                <a:latin typeface="BBC Reith Sans Medium"/>
                <a:ea typeface="BBC Reith Sans Medium"/>
                <a:cs typeface="BBC Reith Sans Medium"/>
                <a:sym typeface="BBC Reith Sans Medium"/>
              </a:defRPr>
            </a:lvl1pPr>
          </a:lstStyle>
          <a:p>
            <a:r>
              <a:t>Team NAME IN FULL</a:t>
            </a:r>
          </a:p>
        </p:txBody>
      </p:sp>
      <p:sp>
        <p:nvSpPr>
          <p:cNvPr id="13" name="10 jan 2018 (date format)"/>
          <p:cNvSpPr txBox="1">
            <a:spLocks noGrp="1"/>
          </p:cNvSpPr>
          <p:nvPr>
            <p:ph type="body" sz="quarter" idx="15"/>
          </p:nvPr>
        </p:nvSpPr>
        <p:spPr>
          <a:xfrm>
            <a:off x="9575800" y="11955164"/>
            <a:ext cx="13412986" cy="571501"/>
          </a:xfrm>
          <a:prstGeom prst="rect">
            <a:avLst/>
          </a:prstGeom>
        </p:spPr>
        <p:txBody>
          <a:bodyPr lIns="0" tIns="0" rIns="0" bIns="0" anchor="ctr">
            <a:noAutofit/>
          </a:bodyPr>
          <a:lstStyle>
            <a:lvl1pPr>
              <a:defRPr sz="3400" cap="all">
                <a:solidFill>
                  <a:srgbClr val="FFFFFF"/>
                </a:solidFill>
              </a:defRPr>
            </a:lvl1pPr>
          </a:lstStyle>
          <a:p>
            <a:r>
              <a:t>10 jan 2018 (date format)</a:t>
            </a:r>
          </a:p>
        </p:txBody>
      </p:sp>
      <p:sp>
        <p:nvSpPr>
          <p:cNvPr id="14" name="Presentation title aligns to the bottom of the image"/>
          <p:cNvSpPr txBox="1">
            <a:spLocks noGrp="1"/>
          </p:cNvSpPr>
          <p:nvPr>
            <p:ph type="body" sz="quarter" idx="16"/>
          </p:nvPr>
        </p:nvSpPr>
        <p:spPr>
          <a:xfrm>
            <a:off x="1298310" y="4777548"/>
            <a:ext cx="8277490" cy="5470427"/>
          </a:xfrm>
          <a:prstGeom prst="rect">
            <a:avLst/>
          </a:prstGeom>
        </p:spPr>
        <p:txBody>
          <a:bodyPr lIns="0" tIns="0" rIns="0" bIns="0" anchor="b"/>
          <a:lstStyle>
            <a:lvl1pPr>
              <a:spcBef>
                <a:spcPts val="5900"/>
              </a:spcBef>
              <a:defRPr sz="6600" cap="all">
                <a:solidFill>
                  <a:srgbClr val="FFFFFF"/>
                </a:solidFill>
              </a:defRPr>
            </a:lvl1pPr>
          </a:lstStyle>
          <a:p>
            <a:r>
              <a:t>Presentation title aligns to the bottom of the image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age (dark)">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98" name="Slide Number"/>
          <p:cNvSpPr txBox="1">
            <a:spLocks noGrp="1"/>
          </p:cNvSpPr>
          <p:nvPr>
            <p:ph type="sldNum" sz="quarter" idx="2"/>
          </p:nvPr>
        </p:nvSpPr>
        <p:spPr>
          <a:xfrm>
            <a:off x="22534151" y="1028096"/>
            <a:ext cx="401930" cy="419101"/>
          </a:xfrm>
          <a:prstGeom prst="rect">
            <a:avLst/>
          </a:prstGeom>
        </p:spPr>
        <p:txBody>
          <a:bodyPr/>
          <a:lstStyle>
            <a:lvl1pPr>
              <a:defRPr sz="1900">
                <a:solidFill>
                  <a:srgbClr val="FFFFFF"/>
                </a:solidFill>
                <a:latin typeface="BBC Reith Sans Bold"/>
                <a:ea typeface="BBC Reith Sans Bold"/>
                <a:cs typeface="BBC Reith Sans Bold"/>
                <a:sym typeface="BBC Reith Sans Bold"/>
              </a:defRPr>
            </a:lvl1pPr>
          </a:lstStyle>
          <a:p>
            <a:fld id="{86CB4B4D-7CA3-9044-876B-883B54F8677D}" type="slidenum">
              <a:t>‹#›</a:t>
            </a:fld>
            <a:endParaRPr/>
          </a:p>
        </p:txBody>
      </p:sp>
      <p:sp>
        <p:nvSpPr>
          <p:cNvPr id="99" name="Click to add text"/>
          <p:cNvSpPr txBox="1"/>
          <p:nvPr/>
        </p:nvSpPr>
        <p:spPr>
          <a:xfrm>
            <a:off x="1303867" y="4690368"/>
            <a:ext cx="21708783" cy="838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81400" tIns="3581400" rIns="3581400" bIns="3581400" anchor="ctr">
            <a:spAutoFit/>
          </a:bodyPr>
          <a:lstStyle>
            <a:lvl1pPr>
              <a:spcBef>
                <a:spcPts val="5900"/>
              </a:spcBef>
              <a:defRPr sz="7200">
                <a:solidFill>
                  <a:srgbClr val="FFFFFF"/>
                </a:solidFill>
                <a:latin typeface="BBC Reith Sans Regular"/>
                <a:ea typeface="BBC Reith Sans Regular"/>
                <a:cs typeface="BBC Reith Sans Regular"/>
                <a:sym typeface="BBC Reith Sans Regular"/>
              </a:defRPr>
            </a:lvl1pPr>
          </a:lstStyle>
          <a:p>
            <a:r>
              <a:t>Click to add text</a:t>
            </a:r>
          </a:p>
        </p:txBody>
      </p:sp>
      <p:sp>
        <p:nvSpPr>
          <p:cNvPr id="100" name="TITLE OF PAGE"/>
          <p:cNvSpPr txBox="1"/>
          <p:nvPr/>
        </p:nvSpPr>
        <p:spPr>
          <a:xfrm>
            <a:off x="1280004" y="2744932"/>
            <a:ext cx="21708783" cy="825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4300" cap="all">
                <a:solidFill>
                  <a:srgbClr val="FFFFFF"/>
                </a:solidFill>
                <a:latin typeface="BBC Reith Sans Bold"/>
                <a:ea typeface="BBC Reith Sans Bold"/>
                <a:cs typeface="BBC Reith Sans Bold"/>
                <a:sym typeface="BBC Reith Sans Bold"/>
              </a:defRPr>
            </a:lvl1pPr>
          </a:lstStyle>
          <a:p>
            <a:r>
              <a:t>TITLE OF PAGE</a:t>
            </a:r>
          </a:p>
        </p:txBody>
      </p:sp>
      <p:sp>
        <p:nvSpPr>
          <p:cNvPr id="101" name="Section heading"/>
          <p:cNvSpPr txBox="1"/>
          <p:nvPr/>
        </p:nvSpPr>
        <p:spPr>
          <a:xfrm>
            <a:off x="1280004" y="2084615"/>
            <a:ext cx="10911997"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2800" cap="all">
                <a:solidFill>
                  <a:srgbClr val="FFFFFF"/>
                </a:solidFill>
                <a:latin typeface="BBC Reith Sans Medium"/>
                <a:ea typeface="BBC Reith Sans Medium"/>
                <a:cs typeface="BBC Reith Sans Medium"/>
                <a:sym typeface="BBC Reith Sans Medium"/>
              </a:defRPr>
            </a:lvl1pPr>
          </a:lstStyle>
          <a:p>
            <a:r>
              <a:t>Section heading</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ntent Page 2 column (light)">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08" name="Slide Number"/>
          <p:cNvSpPr txBox="1">
            <a:spLocks noGrp="1"/>
          </p:cNvSpPr>
          <p:nvPr>
            <p:ph type="sldNum" sz="quarter" idx="2"/>
          </p:nvPr>
        </p:nvSpPr>
        <p:spPr>
          <a:xfrm>
            <a:off x="22534151" y="1028096"/>
            <a:ext cx="401930" cy="419101"/>
          </a:xfrm>
          <a:prstGeom prst="rect">
            <a:avLst/>
          </a:prstGeom>
        </p:spPr>
        <p:txBody>
          <a:bodyPr/>
          <a:lstStyle>
            <a:lvl1pPr>
              <a:defRPr sz="1900">
                <a:latin typeface="BBC Reith Sans Bold"/>
                <a:ea typeface="BBC Reith Sans Bold"/>
                <a:cs typeface="BBC Reith Sans Bold"/>
                <a:sym typeface="BBC Reith Sans Bold"/>
              </a:defRPr>
            </a:lvl1pPr>
          </a:lstStyle>
          <a:p>
            <a:fld id="{86CB4B4D-7CA3-9044-876B-883B54F8677D}" type="slidenum">
              <a:t>‹#›</a:t>
            </a:fld>
            <a:endParaRPr/>
          </a:p>
        </p:txBody>
      </p:sp>
      <p:sp>
        <p:nvSpPr>
          <p:cNvPr id="109" name="Click to add text…"/>
          <p:cNvSpPr txBox="1">
            <a:spLocks noGrp="1"/>
          </p:cNvSpPr>
          <p:nvPr>
            <p:ph type="body" idx="13"/>
          </p:nvPr>
        </p:nvSpPr>
        <p:spPr>
          <a:xfrm>
            <a:off x="1303867" y="4527550"/>
            <a:ext cx="21708783" cy="8658225"/>
          </a:xfrm>
          <a:prstGeom prst="rect">
            <a:avLst/>
          </a:prstGeom>
        </p:spPr>
        <p:txBody>
          <a:bodyPr lIns="0" tIns="0" rIns="0" bIns="0" numCol="2" spcCol="1085439"/>
          <a:lstStyle/>
          <a:p>
            <a:pPr defTabSz="368300">
              <a:spcBef>
                <a:spcPts val="5900"/>
              </a:spcBef>
              <a:defRPr sz="3200">
                <a:latin typeface="BBC Reith Sans Regular"/>
                <a:ea typeface="BBC Reith Sans Regular"/>
                <a:cs typeface="BBC Reith Sans Regular"/>
                <a:sym typeface="BBC Reith Sans Regular"/>
              </a:defRPr>
            </a:pPr>
            <a:r>
              <a:t>Click to add text</a:t>
            </a:r>
          </a:p>
          <a:p>
            <a:pPr defTabSz="368300">
              <a:spcBef>
                <a:spcPts val="5900"/>
              </a:spcBef>
              <a:defRPr sz="3200">
                <a:latin typeface="BBC Reith Sans Regular"/>
                <a:ea typeface="BBC Reith Sans Regular"/>
                <a:cs typeface="BBC Reith Sans Regular"/>
                <a:sym typeface="BBC Reith Sans Regular"/>
              </a:defRPr>
            </a:pPr>
            <a:r>
              <a:t>You can add your text here and it will flow into two columns.</a:t>
            </a:r>
          </a:p>
        </p:txBody>
      </p:sp>
      <p:sp>
        <p:nvSpPr>
          <p:cNvPr id="110" name="TITLE OF PAGE (2 column)"/>
          <p:cNvSpPr txBox="1"/>
          <p:nvPr/>
        </p:nvSpPr>
        <p:spPr>
          <a:xfrm>
            <a:off x="1280004" y="2744932"/>
            <a:ext cx="21708783" cy="825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4300" cap="all">
                <a:solidFill>
                  <a:srgbClr val="282828"/>
                </a:solidFill>
                <a:latin typeface="BBC Reith Sans Bold"/>
                <a:ea typeface="BBC Reith Sans Bold"/>
                <a:cs typeface="BBC Reith Sans Bold"/>
                <a:sym typeface="BBC Reith Sans Bold"/>
              </a:defRPr>
            </a:lvl1pPr>
          </a:lstStyle>
          <a:p>
            <a:r>
              <a:t>TITLE OF PAGE (2 column)</a:t>
            </a:r>
          </a:p>
        </p:txBody>
      </p:sp>
      <p:sp>
        <p:nvSpPr>
          <p:cNvPr id="111" name="Section heading"/>
          <p:cNvSpPr txBox="1"/>
          <p:nvPr/>
        </p:nvSpPr>
        <p:spPr>
          <a:xfrm>
            <a:off x="1280004" y="2084615"/>
            <a:ext cx="10911997"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2800" cap="all">
                <a:solidFill>
                  <a:srgbClr val="515151"/>
                </a:solidFill>
                <a:latin typeface="BBC Reith Sans Medium"/>
                <a:ea typeface="BBC Reith Sans Medium"/>
                <a:cs typeface="BBC Reith Sans Medium"/>
                <a:sym typeface="BBC Reith Sans Medium"/>
              </a:defRPr>
            </a:lvl1pPr>
          </a:lstStyle>
          <a:p>
            <a:r>
              <a:t>Section heading</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ontent Page 2 column (dark)">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xfrm>
            <a:off x="22534151" y="1028096"/>
            <a:ext cx="401930" cy="419101"/>
          </a:xfrm>
          <a:prstGeom prst="rect">
            <a:avLst/>
          </a:prstGeom>
        </p:spPr>
        <p:txBody>
          <a:bodyPr/>
          <a:lstStyle>
            <a:lvl1pPr>
              <a:defRPr sz="1900">
                <a:solidFill>
                  <a:srgbClr val="FFFFFF"/>
                </a:solidFill>
                <a:latin typeface="BBC Reith Sans Bold"/>
                <a:ea typeface="BBC Reith Sans Bold"/>
                <a:cs typeface="BBC Reith Sans Bold"/>
                <a:sym typeface="BBC Reith Sans Bold"/>
              </a:defRPr>
            </a:lvl1pPr>
          </a:lstStyle>
          <a:p>
            <a:fld id="{86CB4B4D-7CA3-9044-876B-883B54F8677D}" type="slidenum">
              <a:t>‹#›</a:t>
            </a:fld>
            <a:endParaRPr/>
          </a:p>
        </p:txBody>
      </p:sp>
      <p:sp>
        <p:nvSpPr>
          <p:cNvPr id="119" name="Click to add text…"/>
          <p:cNvSpPr txBox="1"/>
          <p:nvPr/>
        </p:nvSpPr>
        <p:spPr>
          <a:xfrm>
            <a:off x="1303867" y="4527550"/>
            <a:ext cx="21708783" cy="86582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2" spcCol="1085439">
            <a:normAutofit/>
          </a:bodyPr>
          <a:lstStyle/>
          <a:p>
            <a:pPr algn="l" defTabSz="368300">
              <a:spcBef>
                <a:spcPts val="5900"/>
              </a:spcBef>
              <a:defRPr sz="3200">
                <a:solidFill>
                  <a:srgbClr val="FFFFFF"/>
                </a:solidFill>
                <a:latin typeface="BBC Reith Sans Regular"/>
                <a:ea typeface="BBC Reith Sans Regular"/>
                <a:cs typeface="BBC Reith Sans Regular"/>
                <a:sym typeface="BBC Reith Sans Regular"/>
              </a:defRPr>
            </a:pPr>
            <a:r>
              <a:t>Click to add text</a:t>
            </a:r>
          </a:p>
          <a:p>
            <a:pPr algn="l" defTabSz="368300">
              <a:spcBef>
                <a:spcPts val="5900"/>
              </a:spcBef>
              <a:defRPr sz="3200">
                <a:solidFill>
                  <a:srgbClr val="FFFFFF"/>
                </a:solidFill>
                <a:latin typeface="BBC Reith Sans Regular"/>
                <a:ea typeface="BBC Reith Sans Regular"/>
                <a:cs typeface="BBC Reith Sans Regular"/>
                <a:sym typeface="BBC Reith Sans Regular"/>
              </a:defRPr>
            </a:pPr>
            <a:r>
              <a:t>You can add your text here and it will flow into two columns.</a:t>
            </a:r>
          </a:p>
        </p:txBody>
      </p:sp>
      <p:sp>
        <p:nvSpPr>
          <p:cNvPr id="120" name="TITLE OF PAGE (2 columns)"/>
          <p:cNvSpPr txBox="1"/>
          <p:nvPr/>
        </p:nvSpPr>
        <p:spPr>
          <a:xfrm>
            <a:off x="1280004" y="2744932"/>
            <a:ext cx="21708783" cy="825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4300" cap="all">
                <a:solidFill>
                  <a:srgbClr val="FFFFFF"/>
                </a:solidFill>
                <a:latin typeface="BBC Reith Sans Bold"/>
                <a:ea typeface="BBC Reith Sans Bold"/>
                <a:cs typeface="BBC Reith Sans Bold"/>
                <a:sym typeface="BBC Reith Sans Bold"/>
              </a:defRPr>
            </a:lvl1pPr>
          </a:lstStyle>
          <a:p>
            <a:r>
              <a:t>TITLE OF PAGE (2 columns)</a:t>
            </a:r>
          </a:p>
        </p:txBody>
      </p:sp>
      <p:sp>
        <p:nvSpPr>
          <p:cNvPr id="121" name="Section heading"/>
          <p:cNvSpPr txBox="1"/>
          <p:nvPr/>
        </p:nvSpPr>
        <p:spPr>
          <a:xfrm>
            <a:off x="1280004" y="2084615"/>
            <a:ext cx="10911997"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2800" cap="all">
                <a:solidFill>
                  <a:srgbClr val="FFFFFF"/>
                </a:solidFill>
                <a:latin typeface="BBC Reith Sans Medium"/>
                <a:ea typeface="BBC Reith Sans Medium"/>
                <a:cs typeface="BBC Reith Sans Medium"/>
                <a:sym typeface="BBC Reith Sans Medium"/>
              </a:defRPr>
            </a:lvl1pPr>
          </a:lstStyle>
          <a:p>
            <a:r>
              <a:t>Section heading</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ntent Page Text &amp; Image (light)">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28" name="Image"/>
          <p:cNvSpPr>
            <a:spLocks noGrp="1"/>
          </p:cNvSpPr>
          <p:nvPr>
            <p:ph type="pic" sz="half" idx="13"/>
          </p:nvPr>
        </p:nvSpPr>
        <p:spPr>
          <a:xfrm>
            <a:off x="12192000" y="4038599"/>
            <a:ext cx="12192001" cy="9677402"/>
          </a:xfrm>
          <a:prstGeom prst="rect">
            <a:avLst/>
          </a:prstGeom>
        </p:spPr>
        <p:txBody>
          <a:bodyPr lIns="91439" tIns="45719" rIns="91439" bIns="45719">
            <a:noAutofit/>
          </a:bodyPr>
          <a:lstStyle/>
          <a:p>
            <a:endParaRPr/>
          </a:p>
        </p:txBody>
      </p:sp>
      <p:sp>
        <p:nvSpPr>
          <p:cNvPr id="129" name="Click to add text"/>
          <p:cNvSpPr txBox="1">
            <a:spLocks noGrp="1"/>
          </p:cNvSpPr>
          <p:nvPr>
            <p:ph type="body" sz="half" idx="14"/>
          </p:nvPr>
        </p:nvSpPr>
        <p:spPr>
          <a:xfrm>
            <a:off x="1318749" y="4527549"/>
            <a:ext cx="9999184" cy="8831214"/>
          </a:xfrm>
          <a:prstGeom prst="rect">
            <a:avLst/>
          </a:prstGeom>
        </p:spPr>
        <p:txBody>
          <a:bodyPr/>
          <a:lstStyle>
            <a:lvl1pPr defTabSz="368300">
              <a:spcBef>
                <a:spcPts val="5900"/>
              </a:spcBef>
              <a:defRPr sz="3200">
                <a:latin typeface="BBC Reith Sans Regular"/>
                <a:ea typeface="BBC Reith Sans Regular"/>
                <a:cs typeface="BBC Reith Sans Regular"/>
                <a:sym typeface="BBC Reith Sans Regular"/>
              </a:defRPr>
            </a:lvl1pPr>
          </a:lstStyle>
          <a:p>
            <a:r>
              <a:t>Click to add text</a:t>
            </a:r>
          </a:p>
        </p:txBody>
      </p:sp>
      <p:sp>
        <p:nvSpPr>
          <p:cNvPr id="130" name="Slide Number"/>
          <p:cNvSpPr txBox="1">
            <a:spLocks noGrp="1"/>
          </p:cNvSpPr>
          <p:nvPr>
            <p:ph type="sldNum" sz="quarter" idx="2"/>
          </p:nvPr>
        </p:nvSpPr>
        <p:spPr>
          <a:xfrm>
            <a:off x="22534151" y="1028096"/>
            <a:ext cx="401930" cy="419101"/>
          </a:xfrm>
          <a:prstGeom prst="rect">
            <a:avLst/>
          </a:prstGeom>
        </p:spPr>
        <p:txBody>
          <a:bodyPr/>
          <a:lstStyle>
            <a:lvl1pPr>
              <a:defRPr sz="1900">
                <a:latin typeface="BBC Reith Sans Bold"/>
                <a:ea typeface="BBC Reith Sans Bold"/>
                <a:cs typeface="BBC Reith Sans Bold"/>
                <a:sym typeface="BBC Reith Sans Bold"/>
              </a:defRPr>
            </a:lvl1pPr>
          </a:lstStyle>
          <a:p>
            <a:fld id="{86CB4B4D-7CA3-9044-876B-883B54F8677D}" type="slidenum">
              <a:t>‹#›</a:t>
            </a:fld>
            <a:endParaRPr/>
          </a:p>
        </p:txBody>
      </p:sp>
      <p:sp>
        <p:nvSpPr>
          <p:cNvPr id="131" name="TITLE OF PAGE"/>
          <p:cNvSpPr txBox="1"/>
          <p:nvPr/>
        </p:nvSpPr>
        <p:spPr>
          <a:xfrm>
            <a:off x="1280004" y="2744932"/>
            <a:ext cx="21708783" cy="825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4300" cap="all">
                <a:solidFill>
                  <a:srgbClr val="282828"/>
                </a:solidFill>
                <a:latin typeface="BBC Reith Sans Bold"/>
                <a:ea typeface="BBC Reith Sans Bold"/>
                <a:cs typeface="BBC Reith Sans Bold"/>
                <a:sym typeface="BBC Reith Sans Bold"/>
              </a:defRPr>
            </a:lvl1pPr>
          </a:lstStyle>
          <a:p>
            <a:r>
              <a:t>TITLE OF PAGE</a:t>
            </a:r>
          </a:p>
        </p:txBody>
      </p:sp>
      <p:sp>
        <p:nvSpPr>
          <p:cNvPr id="132" name="Section heading"/>
          <p:cNvSpPr txBox="1"/>
          <p:nvPr/>
        </p:nvSpPr>
        <p:spPr>
          <a:xfrm>
            <a:off x="1280004" y="2084615"/>
            <a:ext cx="10911997"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2800" cap="all">
                <a:solidFill>
                  <a:srgbClr val="515151"/>
                </a:solidFill>
                <a:latin typeface="BBC Reith Sans Medium"/>
                <a:ea typeface="BBC Reith Sans Medium"/>
                <a:cs typeface="BBC Reith Sans Medium"/>
                <a:sym typeface="BBC Reith Sans Medium"/>
              </a:defRPr>
            </a:lvl1pPr>
          </a:lstStyle>
          <a:p>
            <a:r>
              <a:t>Section heading</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ntent Page Text &amp; Image (dark)">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39" name="Slide Number"/>
          <p:cNvSpPr txBox="1">
            <a:spLocks noGrp="1"/>
          </p:cNvSpPr>
          <p:nvPr>
            <p:ph type="sldNum" sz="quarter" idx="2"/>
          </p:nvPr>
        </p:nvSpPr>
        <p:spPr>
          <a:xfrm>
            <a:off x="22534151" y="1028096"/>
            <a:ext cx="401930" cy="419101"/>
          </a:xfrm>
          <a:prstGeom prst="rect">
            <a:avLst/>
          </a:prstGeom>
        </p:spPr>
        <p:txBody>
          <a:bodyPr/>
          <a:lstStyle>
            <a:lvl1pPr>
              <a:defRPr sz="1900">
                <a:solidFill>
                  <a:srgbClr val="FFFFFF"/>
                </a:solidFill>
                <a:latin typeface="BBC Reith Sans Bold"/>
                <a:ea typeface="BBC Reith Sans Bold"/>
                <a:cs typeface="BBC Reith Sans Bold"/>
                <a:sym typeface="BBC Reith Sans Bold"/>
              </a:defRPr>
            </a:lvl1pPr>
          </a:lstStyle>
          <a:p>
            <a:fld id="{86CB4B4D-7CA3-9044-876B-883B54F8677D}" type="slidenum">
              <a:t>‹#›</a:t>
            </a:fld>
            <a:endParaRPr/>
          </a:p>
        </p:txBody>
      </p:sp>
      <p:sp>
        <p:nvSpPr>
          <p:cNvPr id="140" name="Image"/>
          <p:cNvSpPr>
            <a:spLocks noGrp="1"/>
          </p:cNvSpPr>
          <p:nvPr>
            <p:ph type="pic" sz="half" idx="13"/>
          </p:nvPr>
        </p:nvSpPr>
        <p:spPr>
          <a:xfrm>
            <a:off x="12192000" y="4038599"/>
            <a:ext cx="12192001" cy="9677402"/>
          </a:xfrm>
          <a:prstGeom prst="rect">
            <a:avLst/>
          </a:prstGeom>
        </p:spPr>
        <p:txBody>
          <a:bodyPr lIns="91439" tIns="45719" rIns="91439" bIns="45719">
            <a:noAutofit/>
          </a:bodyPr>
          <a:lstStyle/>
          <a:p>
            <a:endParaRPr/>
          </a:p>
        </p:txBody>
      </p:sp>
      <p:sp>
        <p:nvSpPr>
          <p:cNvPr id="141" name="TITLE OF PAGE (2 columns)"/>
          <p:cNvSpPr txBox="1"/>
          <p:nvPr/>
        </p:nvSpPr>
        <p:spPr>
          <a:xfrm>
            <a:off x="1280004" y="2744932"/>
            <a:ext cx="21708783" cy="825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4300" cap="all">
                <a:solidFill>
                  <a:srgbClr val="FFFFFF"/>
                </a:solidFill>
                <a:latin typeface="BBC Reith Sans Bold"/>
                <a:ea typeface="BBC Reith Sans Bold"/>
                <a:cs typeface="BBC Reith Sans Bold"/>
                <a:sym typeface="BBC Reith Sans Bold"/>
              </a:defRPr>
            </a:lvl1pPr>
          </a:lstStyle>
          <a:p>
            <a:r>
              <a:t>TITLE OF PAGE (2 columns)</a:t>
            </a:r>
          </a:p>
        </p:txBody>
      </p:sp>
      <p:sp>
        <p:nvSpPr>
          <p:cNvPr id="142" name="Section heading"/>
          <p:cNvSpPr txBox="1"/>
          <p:nvPr/>
        </p:nvSpPr>
        <p:spPr>
          <a:xfrm>
            <a:off x="1280004" y="2084615"/>
            <a:ext cx="10911997"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2800" cap="all">
                <a:solidFill>
                  <a:srgbClr val="FFFFFF"/>
                </a:solidFill>
                <a:latin typeface="BBC Reith Sans Medium"/>
                <a:ea typeface="BBC Reith Sans Medium"/>
                <a:cs typeface="BBC Reith Sans Medium"/>
                <a:sym typeface="BBC Reith Sans Medium"/>
              </a:defRPr>
            </a:lvl1pPr>
          </a:lstStyle>
          <a:p>
            <a:r>
              <a:t>Section heading</a:t>
            </a:r>
          </a:p>
        </p:txBody>
      </p:sp>
      <p:sp>
        <p:nvSpPr>
          <p:cNvPr id="143" name="Click to add text"/>
          <p:cNvSpPr txBox="1"/>
          <p:nvPr/>
        </p:nvSpPr>
        <p:spPr>
          <a:xfrm>
            <a:off x="1318749" y="4527549"/>
            <a:ext cx="9999184" cy="8831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368300">
              <a:spcBef>
                <a:spcPts val="5900"/>
              </a:spcBef>
              <a:defRPr sz="3200">
                <a:solidFill>
                  <a:srgbClr val="FFFFFF"/>
                </a:solidFill>
                <a:latin typeface="BBC Reith Sans Regular"/>
                <a:ea typeface="BBC Reith Sans Regular"/>
                <a:cs typeface="BBC Reith Sans Regular"/>
                <a:sym typeface="BBC Reith Sans Regular"/>
              </a:defRPr>
            </a:lvl1pPr>
          </a:lstStyle>
          <a:p>
            <a:r>
              <a:t>Click to add text</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Full page Table">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xfrm>
            <a:off x="22534151" y="1028096"/>
            <a:ext cx="401930" cy="419101"/>
          </a:xfrm>
          <a:prstGeom prst="rect">
            <a:avLst/>
          </a:prstGeom>
        </p:spPr>
        <p:txBody>
          <a:bodyPr/>
          <a:lstStyle>
            <a:lvl1pPr>
              <a:defRPr sz="1900">
                <a:latin typeface="BBC Reith Sans Bold"/>
                <a:ea typeface="BBC Reith Sans Bold"/>
                <a:cs typeface="BBC Reith Sans Bold"/>
                <a:sym typeface="BBC Reith Sans Bold"/>
              </a:defRPr>
            </a:lvl1pPr>
          </a:lstStyle>
          <a:p>
            <a:fld id="{86CB4B4D-7CA3-9044-876B-883B54F8677D}" type="slidenum">
              <a:t>‹#›</a:t>
            </a:fld>
            <a:endParaRPr/>
          </a:p>
        </p:txBody>
      </p:sp>
      <p:sp>
        <p:nvSpPr>
          <p:cNvPr id="151" name="Click the Table button on the toolbar above to insert a table.…"/>
          <p:cNvSpPr txBox="1">
            <a:spLocks noGrp="1"/>
          </p:cNvSpPr>
          <p:nvPr>
            <p:ph type="body" sz="quarter" idx="13"/>
          </p:nvPr>
        </p:nvSpPr>
        <p:spPr>
          <a:xfrm>
            <a:off x="1318749" y="4577556"/>
            <a:ext cx="7008925" cy="8390633"/>
          </a:xfrm>
          <a:prstGeom prst="rect">
            <a:avLst/>
          </a:prstGeom>
        </p:spPr>
        <p:txBody>
          <a:bodyPr/>
          <a:lstStyle/>
          <a:p>
            <a:pPr defTabSz="368300">
              <a:spcBef>
                <a:spcPts val="5900"/>
              </a:spcBef>
              <a:defRPr sz="3200">
                <a:latin typeface="BBC Reith Sans Regular"/>
                <a:ea typeface="BBC Reith Sans Regular"/>
                <a:cs typeface="BBC Reith Sans Regular"/>
                <a:sym typeface="BBC Reith Sans Regular"/>
              </a:defRPr>
            </a:pPr>
            <a:r>
              <a:t>Click the </a:t>
            </a:r>
            <a:r>
              <a:rPr>
                <a:latin typeface="BBC Reith Sans Bold"/>
                <a:ea typeface="BBC Reith Sans Bold"/>
                <a:cs typeface="BBC Reith Sans Bold"/>
                <a:sym typeface="BBC Reith Sans Bold"/>
              </a:rPr>
              <a:t>Table </a:t>
            </a:r>
            <a:r>
              <a:t>button on the toolbar above to insert a table. </a:t>
            </a:r>
            <a:endParaRPr>
              <a:latin typeface="BBC Reith Sans Bold"/>
              <a:ea typeface="BBC Reith Sans Bold"/>
              <a:cs typeface="BBC Reith Sans Bold"/>
              <a:sym typeface="BBC Reith Sans Bold"/>
            </a:endParaRPr>
          </a:p>
          <a:p>
            <a:pPr defTabSz="368300">
              <a:spcBef>
                <a:spcPts val="5900"/>
              </a:spcBef>
              <a:defRPr sz="3200">
                <a:latin typeface="BBC Reith Sans Regular"/>
                <a:ea typeface="BBC Reith Sans Regular"/>
                <a:cs typeface="BBC Reith Sans Regular"/>
                <a:sym typeface="BBC Reith Sans Regular"/>
              </a:defRPr>
            </a:pPr>
            <a:r>
              <a:t>By default you will be provided with tables styled according to the colour palette and the Helvetica system font, which can be edited and changed to</a:t>
            </a:r>
            <a:r>
              <a:rPr>
                <a:latin typeface="BBC Reith Sans Bold"/>
                <a:ea typeface="BBC Reith Sans Bold"/>
                <a:cs typeface="BBC Reith Sans Bold"/>
                <a:sym typeface="BBC Reith Sans Bold"/>
              </a:rPr>
              <a:t> Reith </a:t>
            </a:r>
            <a:r>
              <a:t>to keep the presentation on brand.</a:t>
            </a:r>
          </a:p>
          <a:p>
            <a:pPr defTabSz="368300">
              <a:spcBef>
                <a:spcPts val="5900"/>
              </a:spcBef>
              <a:defRPr sz="3200">
                <a:latin typeface="BBC Reith Sans Regular"/>
                <a:ea typeface="BBC Reith Sans Regular"/>
                <a:cs typeface="BBC Reith Sans Regular"/>
                <a:sym typeface="BBC Reith Sans Regular"/>
              </a:defRPr>
            </a:pPr>
            <a:r>
              <a:t>You can also use this space as a text box to work alongside the table you have created.</a:t>
            </a:r>
          </a:p>
        </p:txBody>
      </p:sp>
      <p:sp>
        <p:nvSpPr>
          <p:cNvPr id="152" name="TITLE OF table"/>
          <p:cNvSpPr txBox="1"/>
          <p:nvPr/>
        </p:nvSpPr>
        <p:spPr>
          <a:xfrm>
            <a:off x="1280004" y="2744932"/>
            <a:ext cx="21708783" cy="825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4300" cap="all">
                <a:solidFill>
                  <a:srgbClr val="282828"/>
                </a:solidFill>
                <a:latin typeface="BBC Reith Sans Bold"/>
                <a:ea typeface="BBC Reith Sans Bold"/>
                <a:cs typeface="BBC Reith Sans Bold"/>
                <a:sym typeface="BBC Reith Sans Bold"/>
              </a:defRPr>
            </a:lvl1pPr>
          </a:lstStyle>
          <a:p>
            <a:r>
              <a:t>TITLE OF table</a:t>
            </a:r>
          </a:p>
        </p:txBody>
      </p:sp>
      <p:sp>
        <p:nvSpPr>
          <p:cNvPr id="153" name="Section heading"/>
          <p:cNvSpPr txBox="1"/>
          <p:nvPr/>
        </p:nvSpPr>
        <p:spPr>
          <a:xfrm>
            <a:off x="1280004" y="2084615"/>
            <a:ext cx="10911997"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2800" cap="all">
                <a:solidFill>
                  <a:srgbClr val="515151"/>
                </a:solidFill>
                <a:latin typeface="BBC Reith Sans Medium"/>
                <a:ea typeface="BBC Reith Sans Medium"/>
                <a:cs typeface="BBC Reith Sans Medium"/>
                <a:sym typeface="BBC Reith Sans Medium"/>
              </a:defRPr>
            </a:lvl1pPr>
          </a:lstStyle>
          <a:p>
            <a:r>
              <a:t>Section heading</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able with text">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60" name="Slide Number"/>
          <p:cNvSpPr txBox="1">
            <a:spLocks noGrp="1"/>
          </p:cNvSpPr>
          <p:nvPr>
            <p:ph type="sldNum" sz="quarter" idx="2"/>
          </p:nvPr>
        </p:nvSpPr>
        <p:spPr>
          <a:xfrm>
            <a:off x="22534151" y="1028096"/>
            <a:ext cx="401930" cy="419101"/>
          </a:xfrm>
          <a:prstGeom prst="rect">
            <a:avLst/>
          </a:prstGeom>
        </p:spPr>
        <p:txBody>
          <a:bodyPr/>
          <a:lstStyle>
            <a:lvl1pPr>
              <a:defRPr sz="1900">
                <a:latin typeface="BBC Reith Sans Bold"/>
                <a:ea typeface="BBC Reith Sans Bold"/>
                <a:cs typeface="BBC Reith Sans Bold"/>
                <a:sym typeface="BBC Reith Sans Bold"/>
              </a:defRPr>
            </a:lvl1pPr>
          </a:lstStyle>
          <a:p>
            <a:fld id="{86CB4B4D-7CA3-9044-876B-883B54F8677D}" type="slidenum">
              <a:t>‹#›</a:t>
            </a:fld>
            <a:endParaRPr/>
          </a:p>
        </p:txBody>
      </p:sp>
      <p:sp>
        <p:nvSpPr>
          <p:cNvPr id="161" name="Click the Table button on the toolbar above to insert a table.…"/>
          <p:cNvSpPr txBox="1"/>
          <p:nvPr/>
        </p:nvSpPr>
        <p:spPr>
          <a:xfrm>
            <a:off x="1318749" y="4577556"/>
            <a:ext cx="7008925" cy="83906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l" defTabSz="368300">
              <a:spcBef>
                <a:spcPts val="5900"/>
              </a:spcBef>
              <a:defRPr sz="3200">
                <a:latin typeface="BBC Reith Sans Regular"/>
                <a:ea typeface="BBC Reith Sans Regular"/>
                <a:cs typeface="BBC Reith Sans Regular"/>
                <a:sym typeface="BBC Reith Sans Regular"/>
              </a:defRPr>
            </a:pPr>
            <a:r>
              <a:t>Click the </a:t>
            </a:r>
            <a:r>
              <a:rPr>
                <a:latin typeface="BBC Reith Sans Bold"/>
                <a:ea typeface="BBC Reith Sans Bold"/>
                <a:cs typeface="BBC Reith Sans Bold"/>
                <a:sym typeface="BBC Reith Sans Bold"/>
              </a:rPr>
              <a:t>Table </a:t>
            </a:r>
            <a:r>
              <a:t>button on the toolbar above to insert a table. </a:t>
            </a:r>
            <a:endParaRPr>
              <a:latin typeface="BBC Reith Sans Bold"/>
              <a:ea typeface="BBC Reith Sans Bold"/>
              <a:cs typeface="BBC Reith Sans Bold"/>
              <a:sym typeface="BBC Reith Sans Bold"/>
            </a:endParaRPr>
          </a:p>
          <a:p>
            <a:pPr algn="l" defTabSz="368300">
              <a:spcBef>
                <a:spcPts val="5900"/>
              </a:spcBef>
              <a:defRPr sz="3200">
                <a:latin typeface="BBC Reith Sans Regular"/>
                <a:ea typeface="BBC Reith Sans Regular"/>
                <a:cs typeface="BBC Reith Sans Regular"/>
                <a:sym typeface="BBC Reith Sans Regular"/>
              </a:defRPr>
            </a:pPr>
            <a:r>
              <a:t>By default you will be provided with tables styled according to the colour palette and the Helvetica system font, which can be edited and changed to</a:t>
            </a:r>
            <a:r>
              <a:rPr>
                <a:latin typeface="BBC Reith Sans Bold"/>
                <a:ea typeface="BBC Reith Sans Bold"/>
                <a:cs typeface="BBC Reith Sans Bold"/>
                <a:sym typeface="BBC Reith Sans Bold"/>
              </a:rPr>
              <a:t> Reith </a:t>
            </a:r>
            <a:r>
              <a:t>to keep the presentation on brand.</a:t>
            </a:r>
          </a:p>
          <a:p>
            <a:pPr algn="l" defTabSz="368300">
              <a:spcBef>
                <a:spcPts val="5900"/>
              </a:spcBef>
              <a:defRPr sz="3200">
                <a:latin typeface="BBC Reith Sans Regular"/>
                <a:ea typeface="BBC Reith Sans Regular"/>
                <a:cs typeface="BBC Reith Sans Regular"/>
                <a:sym typeface="BBC Reith Sans Regular"/>
              </a:defRPr>
            </a:pPr>
            <a:r>
              <a:t>You can also use this space as a text box to work alongside the table you have created.</a:t>
            </a:r>
          </a:p>
        </p:txBody>
      </p:sp>
      <p:sp>
        <p:nvSpPr>
          <p:cNvPr id="162" name="TITLE OF table"/>
          <p:cNvSpPr txBox="1"/>
          <p:nvPr/>
        </p:nvSpPr>
        <p:spPr>
          <a:xfrm>
            <a:off x="1280004" y="2744932"/>
            <a:ext cx="21708783" cy="825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4300" cap="all">
                <a:solidFill>
                  <a:srgbClr val="282828"/>
                </a:solidFill>
                <a:latin typeface="BBC Reith Sans Bold"/>
                <a:ea typeface="BBC Reith Sans Bold"/>
                <a:cs typeface="BBC Reith Sans Bold"/>
                <a:sym typeface="BBC Reith Sans Bold"/>
              </a:defRPr>
            </a:lvl1pPr>
          </a:lstStyle>
          <a:p>
            <a:r>
              <a:t>TITLE OF table</a:t>
            </a:r>
          </a:p>
        </p:txBody>
      </p:sp>
      <p:sp>
        <p:nvSpPr>
          <p:cNvPr id="163" name="Section heading"/>
          <p:cNvSpPr txBox="1"/>
          <p:nvPr/>
        </p:nvSpPr>
        <p:spPr>
          <a:xfrm>
            <a:off x="1280004" y="2084615"/>
            <a:ext cx="10911997"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2800" cap="all">
                <a:solidFill>
                  <a:srgbClr val="515151"/>
                </a:solidFill>
                <a:latin typeface="BBC Reith Sans Medium"/>
                <a:ea typeface="BBC Reith Sans Medium"/>
                <a:cs typeface="BBC Reith Sans Medium"/>
                <a:sym typeface="BBC Reith Sans Medium"/>
              </a:defRPr>
            </a:lvl1pPr>
          </a:lstStyle>
          <a:p>
            <a:r>
              <a:t>Section heading</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Full Page Graph/Infographis">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70" name="Slide Number"/>
          <p:cNvSpPr txBox="1">
            <a:spLocks noGrp="1"/>
          </p:cNvSpPr>
          <p:nvPr>
            <p:ph type="sldNum" sz="quarter" idx="2"/>
          </p:nvPr>
        </p:nvSpPr>
        <p:spPr>
          <a:xfrm>
            <a:off x="22534151" y="1028096"/>
            <a:ext cx="401930" cy="419101"/>
          </a:xfrm>
          <a:prstGeom prst="rect">
            <a:avLst/>
          </a:prstGeom>
        </p:spPr>
        <p:txBody>
          <a:bodyPr/>
          <a:lstStyle>
            <a:lvl1pPr>
              <a:defRPr sz="1900">
                <a:latin typeface="BBC Reith Sans Bold"/>
                <a:ea typeface="BBC Reith Sans Bold"/>
                <a:cs typeface="BBC Reith Sans Bold"/>
                <a:sym typeface="BBC Reith Sans Bold"/>
              </a:defRPr>
            </a:lvl1pPr>
          </a:lstStyle>
          <a:p>
            <a:fld id="{86CB4B4D-7CA3-9044-876B-883B54F8677D}" type="slidenum">
              <a:t>‹#›</a:t>
            </a:fld>
            <a:endParaRPr/>
          </a:p>
        </p:txBody>
      </p:sp>
      <p:sp>
        <p:nvSpPr>
          <p:cNvPr id="171" name="Image"/>
          <p:cNvSpPr>
            <a:spLocks noGrp="1"/>
          </p:cNvSpPr>
          <p:nvPr>
            <p:ph type="pic" idx="13"/>
          </p:nvPr>
        </p:nvSpPr>
        <p:spPr>
          <a:xfrm>
            <a:off x="1335285" y="3977481"/>
            <a:ext cx="21653501" cy="9004301"/>
          </a:xfrm>
          <a:prstGeom prst="rect">
            <a:avLst/>
          </a:prstGeom>
        </p:spPr>
        <p:txBody>
          <a:bodyPr lIns="91439" tIns="45719" rIns="91439" bIns="45719">
            <a:noAutofit/>
          </a:bodyPr>
          <a:lstStyle/>
          <a:p>
            <a:endParaRPr/>
          </a:p>
        </p:txBody>
      </p:sp>
      <p:sp>
        <p:nvSpPr>
          <p:cNvPr id="172" name="TITLE OF Graph / infographic"/>
          <p:cNvSpPr txBox="1"/>
          <p:nvPr/>
        </p:nvSpPr>
        <p:spPr>
          <a:xfrm>
            <a:off x="1280004" y="2744932"/>
            <a:ext cx="21708783" cy="825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4300" cap="all">
                <a:solidFill>
                  <a:srgbClr val="282828"/>
                </a:solidFill>
                <a:latin typeface="BBC Reith Sans Bold"/>
                <a:ea typeface="BBC Reith Sans Bold"/>
                <a:cs typeface="BBC Reith Sans Bold"/>
                <a:sym typeface="BBC Reith Sans Bold"/>
              </a:defRPr>
            </a:lvl1pPr>
          </a:lstStyle>
          <a:p>
            <a:r>
              <a:t>TITLE OF Graph / infographic</a:t>
            </a:r>
          </a:p>
        </p:txBody>
      </p:sp>
      <p:sp>
        <p:nvSpPr>
          <p:cNvPr id="173" name="Section heading"/>
          <p:cNvSpPr txBox="1"/>
          <p:nvPr/>
        </p:nvSpPr>
        <p:spPr>
          <a:xfrm>
            <a:off x="1280004" y="2084615"/>
            <a:ext cx="10911997"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2800" cap="all">
                <a:solidFill>
                  <a:srgbClr val="515151"/>
                </a:solidFill>
                <a:latin typeface="BBC Reith Sans Medium"/>
                <a:ea typeface="BBC Reith Sans Medium"/>
                <a:cs typeface="BBC Reith Sans Medium"/>
                <a:sym typeface="BBC Reith Sans Medium"/>
              </a:defRPr>
            </a:lvl1pPr>
          </a:lstStyle>
          <a:p>
            <a:r>
              <a:t>Section heading</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Graph/Infographic with Text">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80" name="Slide Number"/>
          <p:cNvSpPr txBox="1">
            <a:spLocks noGrp="1"/>
          </p:cNvSpPr>
          <p:nvPr>
            <p:ph type="sldNum" sz="quarter" idx="2"/>
          </p:nvPr>
        </p:nvSpPr>
        <p:spPr>
          <a:xfrm>
            <a:off x="22534151" y="1028096"/>
            <a:ext cx="401930" cy="419101"/>
          </a:xfrm>
          <a:prstGeom prst="rect">
            <a:avLst/>
          </a:prstGeom>
        </p:spPr>
        <p:txBody>
          <a:bodyPr/>
          <a:lstStyle>
            <a:lvl1pPr>
              <a:defRPr sz="1900">
                <a:latin typeface="BBC Reith Sans Bold"/>
                <a:ea typeface="BBC Reith Sans Bold"/>
                <a:cs typeface="BBC Reith Sans Bold"/>
                <a:sym typeface="BBC Reith Sans Bold"/>
              </a:defRPr>
            </a:lvl1pPr>
          </a:lstStyle>
          <a:p>
            <a:fld id="{86CB4B4D-7CA3-9044-876B-883B54F8677D}" type="slidenum">
              <a:t>‹#›</a:t>
            </a:fld>
            <a:endParaRPr/>
          </a:p>
        </p:txBody>
      </p:sp>
      <p:sp>
        <p:nvSpPr>
          <p:cNvPr id="181" name="Image"/>
          <p:cNvSpPr>
            <a:spLocks noGrp="1"/>
          </p:cNvSpPr>
          <p:nvPr>
            <p:ph type="pic" idx="13"/>
          </p:nvPr>
        </p:nvSpPr>
        <p:spPr>
          <a:xfrm>
            <a:off x="10198893" y="4059337"/>
            <a:ext cx="14185108" cy="9656465"/>
          </a:xfrm>
          <a:prstGeom prst="rect">
            <a:avLst/>
          </a:prstGeom>
        </p:spPr>
        <p:txBody>
          <a:bodyPr lIns="91439" tIns="45719" rIns="91439" bIns="45719">
            <a:noAutofit/>
          </a:bodyPr>
          <a:lstStyle/>
          <a:p>
            <a:endParaRPr/>
          </a:p>
        </p:txBody>
      </p:sp>
      <p:sp>
        <p:nvSpPr>
          <p:cNvPr id="182" name="TITLE OF Graph / infographic"/>
          <p:cNvSpPr txBox="1"/>
          <p:nvPr/>
        </p:nvSpPr>
        <p:spPr>
          <a:xfrm>
            <a:off x="1280004" y="2744932"/>
            <a:ext cx="21708783" cy="825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4300" cap="all">
                <a:solidFill>
                  <a:srgbClr val="282828"/>
                </a:solidFill>
                <a:latin typeface="BBC Reith Sans Bold"/>
                <a:ea typeface="BBC Reith Sans Bold"/>
                <a:cs typeface="BBC Reith Sans Bold"/>
                <a:sym typeface="BBC Reith Sans Bold"/>
              </a:defRPr>
            </a:lvl1pPr>
          </a:lstStyle>
          <a:p>
            <a:r>
              <a:t>TITLE OF Graph / infographic</a:t>
            </a:r>
          </a:p>
        </p:txBody>
      </p:sp>
      <p:sp>
        <p:nvSpPr>
          <p:cNvPr id="183" name="Section heading"/>
          <p:cNvSpPr txBox="1"/>
          <p:nvPr/>
        </p:nvSpPr>
        <p:spPr>
          <a:xfrm>
            <a:off x="1280004" y="2084615"/>
            <a:ext cx="10911997" cy="57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defTabSz="457200">
              <a:defRPr sz="2800" cap="all">
                <a:solidFill>
                  <a:srgbClr val="515151"/>
                </a:solidFill>
                <a:latin typeface="BBC Reith Sans Medium"/>
                <a:ea typeface="BBC Reith Sans Medium"/>
                <a:cs typeface="BBC Reith Sans Medium"/>
                <a:sym typeface="BBC Reith Sans Medium"/>
              </a:defRPr>
            </a:lvl1pPr>
          </a:lstStyle>
          <a:p>
            <a:r>
              <a:t>Section heading</a:t>
            </a:r>
          </a:p>
        </p:txBody>
      </p:sp>
      <p:sp>
        <p:nvSpPr>
          <p:cNvPr id="184" name="Click to add text"/>
          <p:cNvSpPr txBox="1"/>
          <p:nvPr/>
        </p:nvSpPr>
        <p:spPr>
          <a:xfrm>
            <a:off x="1318749" y="4527549"/>
            <a:ext cx="8226443" cy="8831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l" defTabSz="368300">
              <a:spcBef>
                <a:spcPts val="5900"/>
              </a:spcBef>
              <a:defRPr sz="3200">
                <a:latin typeface="BBC Reith Sans Regular"/>
                <a:ea typeface="BBC Reith Sans Regular"/>
                <a:cs typeface="BBC Reith Sans Regular"/>
                <a:sym typeface="BBC Reith Sans Regular"/>
              </a:defRPr>
            </a:lvl1pPr>
          </a:lstStyle>
          <a:p>
            <a:r>
              <a:t>Click to add text</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Full Page Image/Infographic">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91" name="Slide Number"/>
          <p:cNvSpPr txBox="1">
            <a:spLocks noGrp="1"/>
          </p:cNvSpPr>
          <p:nvPr>
            <p:ph type="sldNum" sz="quarter" idx="2"/>
          </p:nvPr>
        </p:nvSpPr>
        <p:spPr>
          <a:xfrm>
            <a:off x="22534151" y="1028096"/>
            <a:ext cx="401930" cy="419101"/>
          </a:xfrm>
          <a:prstGeom prst="rect">
            <a:avLst/>
          </a:prstGeom>
        </p:spPr>
        <p:txBody>
          <a:bodyPr/>
          <a:lstStyle>
            <a:lvl1pPr>
              <a:defRPr sz="1900">
                <a:latin typeface="BBC Reith Sans Bold"/>
                <a:ea typeface="BBC Reith Sans Bold"/>
                <a:cs typeface="BBC Reith Sans Bold"/>
                <a:sym typeface="BBC Reith Sans Bold"/>
              </a:defRPr>
            </a:lvl1pPr>
          </a:lstStyle>
          <a:p>
            <a:fld id="{86CB4B4D-7CA3-9044-876B-883B54F8677D}" type="slidenum">
              <a:t>‹#›</a:t>
            </a:fld>
            <a:endParaRPr/>
          </a:p>
        </p:txBody>
      </p:sp>
      <p:sp>
        <p:nvSpPr>
          <p:cNvPr id="192" name="Image"/>
          <p:cNvSpPr>
            <a:spLocks noGrp="1"/>
          </p:cNvSpPr>
          <p:nvPr>
            <p:ph type="pic" idx="13"/>
          </p:nvPr>
        </p:nvSpPr>
        <p:spPr>
          <a:xfrm>
            <a:off x="1335285" y="2287190"/>
            <a:ext cx="21653501" cy="10694592"/>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ver Page 2">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2" name="Image"/>
          <p:cNvSpPr>
            <a:spLocks noGrp="1"/>
          </p:cNvSpPr>
          <p:nvPr>
            <p:ph type="pic" idx="13"/>
          </p:nvPr>
        </p:nvSpPr>
        <p:spPr>
          <a:xfrm>
            <a:off x="9626600" y="2480733"/>
            <a:ext cx="14752241" cy="11233359"/>
          </a:xfrm>
          <a:prstGeom prst="rect">
            <a:avLst/>
          </a:prstGeom>
        </p:spPr>
        <p:txBody>
          <a:bodyPr lIns="91439" tIns="45719" rIns="91439" bIns="45719">
            <a:noAutofit/>
          </a:bodyPr>
          <a:lstStyle/>
          <a:p>
            <a:endParaRPr/>
          </a:p>
        </p:txBody>
      </p:sp>
      <p:sp>
        <p:nvSpPr>
          <p:cNvPr id="23" name="Team NAME  IN FULL"/>
          <p:cNvSpPr txBox="1">
            <a:spLocks noGrp="1"/>
          </p:cNvSpPr>
          <p:nvPr>
            <p:ph type="body" sz="quarter" idx="14"/>
          </p:nvPr>
        </p:nvSpPr>
        <p:spPr>
          <a:xfrm>
            <a:off x="1297053" y="8326011"/>
            <a:ext cx="7499351" cy="1244601"/>
          </a:xfrm>
          <a:prstGeom prst="rect">
            <a:avLst/>
          </a:prstGeom>
        </p:spPr>
        <p:txBody>
          <a:bodyPr>
            <a:spAutoFit/>
          </a:bodyPr>
          <a:lstStyle/>
          <a:p>
            <a:pPr>
              <a:defRPr sz="3400" cap="all">
                <a:solidFill>
                  <a:srgbClr val="282828"/>
                </a:solidFill>
                <a:latin typeface="BBC Reith Sans Medium"/>
                <a:ea typeface="BBC Reith Sans Medium"/>
                <a:cs typeface="BBC Reith Sans Medium"/>
                <a:sym typeface="BBC Reith Sans Medium"/>
              </a:defRPr>
            </a:pPr>
            <a:r>
              <a:t>Team NAME </a:t>
            </a:r>
            <a:br/>
            <a:r>
              <a:t>IN FULL</a:t>
            </a:r>
          </a:p>
        </p:txBody>
      </p:sp>
      <p:sp>
        <p:nvSpPr>
          <p:cNvPr id="24" name="10 jan 2018 (date format)"/>
          <p:cNvSpPr txBox="1">
            <a:spLocks noGrp="1"/>
          </p:cNvSpPr>
          <p:nvPr>
            <p:ph type="body" sz="quarter" idx="15"/>
          </p:nvPr>
        </p:nvSpPr>
        <p:spPr>
          <a:xfrm>
            <a:off x="1297053" y="9951511"/>
            <a:ext cx="7499352" cy="571501"/>
          </a:xfrm>
          <a:prstGeom prst="rect">
            <a:avLst/>
          </a:prstGeom>
        </p:spPr>
        <p:txBody>
          <a:bodyPr lIns="0" tIns="0" rIns="0" bIns="0" anchor="ctr">
            <a:noAutofit/>
          </a:bodyPr>
          <a:lstStyle>
            <a:lvl1pPr>
              <a:defRPr sz="3400" cap="all">
                <a:solidFill>
                  <a:srgbClr val="282828"/>
                </a:solidFill>
              </a:defRPr>
            </a:lvl1pPr>
          </a:lstStyle>
          <a:p>
            <a:r>
              <a:t>10 jan 2018 (date format)</a:t>
            </a:r>
          </a:p>
        </p:txBody>
      </p:sp>
      <p:sp>
        <p:nvSpPr>
          <p:cNvPr id="25" name="Presentation title"/>
          <p:cNvSpPr txBox="1">
            <a:spLocks noGrp="1"/>
          </p:cNvSpPr>
          <p:nvPr>
            <p:ph type="body" sz="quarter" idx="16"/>
          </p:nvPr>
        </p:nvSpPr>
        <p:spPr>
          <a:xfrm>
            <a:off x="1297053" y="2246087"/>
            <a:ext cx="7499352" cy="2262387"/>
          </a:xfrm>
          <a:prstGeom prst="rect">
            <a:avLst/>
          </a:prstGeom>
        </p:spPr>
        <p:txBody>
          <a:bodyPr lIns="0" tIns="0" rIns="0" bIns="0"/>
          <a:lstStyle>
            <a:lvl1pPr>
              <a:spcBef>
                <a:spcPts val="5900"/>
              </a:spcBef>
              <a:defRPr sz="6600" cap="all">
                <a:solidFill>
                  <a:srgbClr val="282828"/>
                </a:solidFill>
                <a:latin typeface="BBC Reith Sans Medium"/>
                <a:ea typeface="BBC Reith Sans Medium"/>
                <a:cs typeface="BBC Reith Sans Medium"/>
                <a:sym typeface="BBC Reith Sans Medium"/>
              </a:defRPr>
            </a:lvl1pPr>
          </a:lstStyle>
          <a:p>
            <a:r>
              <a:t>Presentation title</a:t>
            </a:r>
          </a:p>
        </p:txBody>
      </p:sp>
      <p:sp>
        <p:nvSpPr>
          <p:cNvPr id="26" name="sub title"/>
          <p:cNvSpPr txBox="1">
            <a:spLocks noGrp="1"/>
          </p:cNvSpPr>
          <p:nvPr>
            <p:ph type="body" sz="quarter" idx="17"/>
          </p:nvPr>
        </p:nvSpPr>
        <p:spPr>
          <a:xfrm>
            <a:off x="1297053" y="4845293"/>
            <a:ext cx="7499351" cy="3143900"/>
          </a:xfrm>
          <a:prstGeom prst="rect">
            <a:avLst/>
          </a:prstGeom>
        </p:spPr>
        <p:txBody>
          <a:bodyPr lIns="0" tIns="0" rIns="0" bIns="0"/>
          <a:lstStyle>
            <a:lvl1pPr>
              <a:spcBef>
                <a:spcPts val="5900"/>
              </a:spcBef>
              <a:defRPr sz="3400" cap="all">
                <a:solidFill>
                  <a:srgbClr val="282828"/>
                </a:solidFill>
              </a:defRPr>
            </a:lvl1pPr>
          </a:lstStyle>
          <a:p>
            <a:r>
              <a:t>sub title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hank You Page">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99" name="Insert your thank you message"/>
          <p:cNvSpPr txBox="1">
            <a:spLocks noGrp="1"/>
          </p:cNvSpPr>
          <p:nvPr>
            <p:ph type="body" sz="quarter" idx="13"/>
          </p:nvPr>
        </p:nvSpPr>
        <p:spPr>
          <a:xfrm>
            <a:off x="1298310" y="9422886"/>
            <a:ext cx="9782429" cy="1834158"/>
          </a:xfrm>
          <a:prstGeom prst="rect">
            <a:avLst/>
          </a:prstGeom>
        </p:spPr>
        <p:txBody>
          <a:bodyPr lIns="0" tIns="0" rIns="0" bIns="0"/>
          <a:lstStyle>
            <a:lvl1pPr>
              <a:defRPr sz="3400" cap="all">
                <a:solidFill>
                  <a:srgbClr val="FFFFFF"/>
                </a:solidFill>
                <a:latin typeface="BBC Reith Sans Medium"/>
                <a:ea typeface="BBC Reith Sans Medium"/>
                <a:cs typeface="BBC Reith Sans Medium"/>
                <a:sym typeface="BBC Reith Sans Medium"/>
              </a:defRPr>
            </a:lvl1pPr>
          </a:lstStyle>
          <a:p>
            <a:r>
              <a:t>Insert your thank you message</a:t>
            </a:r>
          </a:p>
        </p:txBody>
      </p:sp>
      <p:sp>
        <p:nvSpPr>
          <p:cNvPr id="2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22534151" y="1028096"/>
            <a:ext cx="401930" cy="419101"/>
          </a:xfrm>
          <a:prstGeom prst="rect">
            <a:avLst/>
          </a:prstGeom>
        </p:spPr>
        <p:txBody>
          <a:bodyPr/>
          <a:lstStyle>
            <a:lvl1pPr>
              <a:defRPr sz="1900">
                <a:solidFill>
                  <a:srgbClr val="FFFFFF"/>
                </a:solidFill>
                <a:latin typeface="BBC Reith Sans Bold"/>
                <a:ea typeface="BBC Reith Sans Bold"/>
                <a:cs typeface="BBC Reith Sans Bold"/>
                <a:sym typeface="BBC Reith Sans Bold"/>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ver Page 3">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4" name="Team NAME IN FULL"/>
          <p:cNvSpPr txBox="1">
            <a:spLocks noGrp="1"/>
          </p:cNvSpPr>
          <p:nvPr>
            <p:ph type="body" sz="quarter" idx="13"/>
          </p:nvPr>
        </p:nvSpPr>
        <p:spPr>
          <a:xfrm>
            <a:off x="12192000" y="11186583"/>
            <a:ext cx="10796786" cy="571501"/>
          </a:xfrm>
          <a:prstGeom prst="rect">
            <a:avLst/>
          </a:prstGeom>
        </p:spPr>
        <p:txBody>
          <a:bodyPr lIns="0" tIns="0" rIns="0" bIns="0" anchor="ctr"/>
          <a:lstStyle>
            <a:lvl1pPr algn="r">
              <a:defRPr sz="3400" cap="all">
                <a:solidFill>
                  <a:srgbClr val="FFFFFF"/>
                </a:solidFill>
                <a:latin typeface="BBC Reith Sans Medium"/>
                <a:ea typeface="BBC Reith Sans Medium"/>
                <a:cs typeface="BBC Reith Sans Medium"/>
                <a:sym typeface="BBC Reith Sans Medium"/>
              </a:defRPr>
            </a:lvl1pPr>
          </a:lstStyle>
          <a:p>
            <a:r>
              <a:t>Team NAME IN FULL</a:t>
            </a:r>
          </a:p>
        </p:txBody>
      </p:sp>
      <p:sp>
        <p:nvSpPr>
          <p:cNvPr id="35" name="10 jan 2018 (date format)"/>
          <p:cNvSpPr txBox="1">
            <a:spLocks noGrp="1"/>
          </p:cNvSpPr>
          <p:nvPr>
            <p:ph type="body" sz="quarter" idx="14"/>
          </p:nvPr>
        </p:nvSpPr>
        <p:spPr>
          <a:xfrm>
            <a:off x="12192000" y="12005964"/>
            <a:ext cx="10796786" cy="571501"/>
          </a:xfrm>
          <a:prstGeom prst="rect">
            <a:avLst/>
          </a:prstGeom>
        </p:spPr>
        <p:txBody>
          <a:bodyPr lIns="0" tIns="0" rIns="0" bIns="0" anchor="ctr">
            <a:noAutofit/>
          </a:bodyPr>
          <a:lstStyle>
            <a:lvl1pPr algn="r">
              <a:defRPr sz="3400" cap="all">
                <a:solidFill>
                  <a:srgbClr val="FFFFFF"/>
                </a:solidFill>
              </a:defRPr>
            </a:lvl1pPr>
          </a:lstStyle>
          <a:p>
            <a:r>
              <a:t>10 jan 2018 (date format)</a:t>
            </a:r>
          </a:p>
        </p:txBody>
      </p:sp>
      <p:sp>
        <p:nvSpPr>
          <p:cNvPr id="36" name="Presentation title"/>
          <p:cNvSpPr txBox="1">
            <a:spLocks noGrp="1"/>
          </p:cNvSpPr>
          <p:nvPr>
            <p:ph type="body" sz="quarter" idx="15"/>
          </p:nvPr>
        </p:nvSpPr>
        <p:spPr>
          <a:xfrm>
            <a:off x="1056878" y="1074638"/>
            <a:ext cx="10306126" cy="2216238"/>
          </a:xfrm>
          <a:prstGeom prst="rect">
            <a:avLst/>
          </a:prstGeom>
        </p:spPr>
        <p:txBody>
          <a:bodyPr lIns="0" tIns="0" rIns="0" bIns="0"/>
          <a:lstStyle>
            <a:lvl1pPr>
              <a:spcBef>
                <a:spcPts val="5900"/>
              </a:spcBef>
              <a:defRPr sz="6600" cap="all">
                <a:solidFill>
                  <a:srgbClr val="FFFFFF"/>
                </a:solidFill>
                <a:latin typeface="BBC Reith Sans Medium"/>
                <a:ea typeface="BBC Reith Sans Medium"/>
                <a:cs typeface="BBC Reith Sans Medium"/>
                <a:sym typeface="BBC Reith Sans Medium"/>
              </a:defRPr>
            </a:lvl1pPr>
          </a:lstStyle>
          <a:p>
            <a:r>
              <a:t>Presentation title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ver Page 4">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4" name="Team NAME IN FULL"/>
          <p:cNvSpPr txBox="1">
            <a:spLocks noGrp="1"/>
          </p:cNvSpPr>
          <p:nvPr>
            <p:ph type="body" sz="quarter" idx="13"/>
          </p:nvPr>
        </p:nvSpPr>
        <p:spPr>
          <a:xfrm>
            <a:off x="12192000" y="11186583"/>
            <a:ext cx="10796786" cy="571501"/>
          </a:xfrm>
          <a:prstGeom prst="rect">
            <a:avLst/>
          </a:prstGeom>
        </p:spPr>
        <p:txBody>
          <a:bodyPr lIns="0" tIns="0" rIns="0" bIns="0" anchor="ctr"/>
          <a:lstStyle>
            <a:lvl1pPr algn="r">
              <a:defRPr sz="3400" cap="all">
                <a:latin typeface="BBC Reith Sans Medium"/>
                <a:ea typeface="BBC Reith Sans Medium"/>
                <a:cs typeface="BBC Reith Sans Medium"/>
                <a:sym typeface="BBC Reith Sans Medium"/>
              </a:defRPr>
            </a:lvl1pPr>
          </a:lstStyle>
          <a:p>
            <a:r>
              <a:t>Team NAME IN FULL</a:t>
            </a:r>
          </a:p>
        </p:txBody>
      </p:sp>
      <p:sp>
        <p:nvSpPr>
          <p:cNvPr id="45" name="10 jan 2018 (date format)"/>
          <p:cNvSpPr txBox="1">
            <a:spLocks noGrp="1"/>
          </p:cNvSpPr>
          <p:nvPr>
            <p:ph type="body" sz="quarter" idx="14"/>
          </p:nvPr>
        </p:nvSpPr>
        <p:spPr>
          <a:xfrm>
            <a:off x="12192000" y="12005964"/>
            <a:ext cx="10796786" cy="571501"/>
          </a:xfrm>
          <a:prstGeom prst="rect">
            <a:avLst/>
          </a:prstGeom>
        </p:spPr>
        <p:txBody>
          <a:bodyPr lIns="0" tIns="0" rIns="0" bIns="0" anchor="ctr">
            <a:noAutofit/>
          </a:bodyPr>
          <a:lstStyle>
            <a:lvl1pPr algn="r">
              <a:defRPr sz="3400" cap="all"/>
            </a:lvl1pPr>
          </a:lstStyle>
          <a:p>
            <a:r>
              <a:t>10 jan 2018 (date format)</a:t>
            </a:r>
          </a:p>
        </p:txBody>
      </p:sp>
      <p:sp>
        <p:nvSpPr>
          <p:cNvPr id="46" name="Presentation title"/>
          <p:cNvSpPr txBox="1">
            <a:spLocks noGrp="1"/>
          </p:cNvSpPr>
          <p:nvPr>
            <p:ph type="body" sz="quarter" idx="15"/>
          </p:nvPr>
        </p:nvSpPr>
        <p:spPr>
          <a:xfrm>
            <a:off x="1056878" y="1074638"/>
            <a:ext cx="10306126" cy="2216238"/>
          </a:xfrm>
          <a:prstGeom prst="rect">
            <a:avLst/>
          </a:prstGeom>
        </p:spPr>
        <p:txBody>
          <a:bodyPr lIns="0" tIns="0" rIns="0" bIns="0"/>
          <a:lstStyle>
            <a:lvl1pPr>
              <a:spcBef>
                <a:spcPts val="5900"/>
              </a:spcBef>
              <a:defRPr sz="6600" cap="all">
                <a:latin typeface="BBC Reith Sans Medium"/>
                <a:ea typeface="BBC Reith Sans Medium"/>
                <a:cs typeface="BBC Reith Sans Medium"/>
                <a:sym typeface="BBC Reith Sans Medium"/>
              </a:defRPr>
            </a:lvl1pPr>
          </a:lstStyle>
          <a:p>
            <a:r>
              <a:t>Presentation title</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Header with Image (dark)">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4" name="Slide Number"/>
          <p:cNvSpPr txBox="1">
            <a:spLocks noGrp="1"/>
          </p:cNvSpPr>
          <p:nvPr>
            <p:ph type="sldNum" sz="quarter" idx="2"/>
          </p:nvPr>
        </p:nvSpPr>
        <p:spPr>
          <a:xfrm>
            <a:off x="22534151" y="1028096"/>
            <a:ext cx="401930" cy="419101"/>
          </a:xfrm>
          <a:prstGeom prst="rect">
            <a:avLst/>
          </a:prstGeom>
        </p:spPr>
        <p:txBody>
          <a:bodyPr/>
          <a:lstStyle>
            <a:lvl1pPr>
              <a:defRPr sz="1900">
                <a:latin typeface="BBC Reith Sans Bold"/>
                <a:ea typeface="BBC Reith Sans Bold"/>
                <a:cs typeface="BBC Reith Sans Bold"/>
                <a:sym typeface="BBC Reith Sans Bold"/>
              </a:defRPr>
            </a:lvl1pPr>
          </a:lstStyle>
          <a:p>
            <a:fld id="{86CB4B4D-7CA3-9044-876B-883B54F8677D}" type="slidenum">
              <a:t>‹#›</a:t>
            </a:fld>
            <a:endParaRPr/>
          </a:p>
        </p:txBody>
      </p:sp>
      <p:sp>
        <p:nvSpPr>
          <p:cNvPr id="55" name="Image"/>
          <p:cNvSpPr>
            <a:spLocks noGrp="1"/>
          </p:cNvSpPr>
          <p:nvPr>
            <p:ph type="pic" idx="13"/>
          </p:nvPr>
        </p:nvSpPr>
        <p:spPr>
          <a:xfrm>
            <a:off x="10475383" y="3539059"/>
            <a:ext cx="13931569" cy="10252818"/>
          </a:xfrm>
          <a:prstGeom prst="rect">
            <a:avLst/>
          </a:prstGeom>
        </p:spPr>
        <p:txBody>
          <a:bodyPr lIns="91439" tIns="45719" rIns="91439" bIns="45719">
            <a:noAutofit/>
          </a:bodyPr>
          <a:lstStyle/>
          <a:p>
            <a:endParaRPr/>
          </a:p>
        </p:txBody>
      </p:sp>
      <p:sp>
        <p:nvSpPr>
          <p:cNvPr id="56" name="section title with placed image"/>
          <p:cNvSpPr txBox="1">
            <a:spLocks noGrp="1"/>
          </p:cNvSpPr>
          <p:nvPr>
            <p:ph type="body" sz="quarter" idx="14"/>
          </p:nvPr>
        </p:nvSpPr>
        <p:spPr>
          <a:xfrm>
            <a:off x="1314141" y="4419600"/>
            <a:ext cx="7352314" cy="5470426"/>
          </a:xfrm>
          <a:prstGeom prst="rect">
            <a:avLst/>
          </a:prstGeom>
        </p:spPr>
        <p:txBody>
          <a:bodyPr lIns="0" tIns="0" rIns="0" bIns="0"/>
          <a:lstStyle>
            <a:lvl1pPr>
              <a:spcBef>
                <a:spcPts val="5900"/>
              </a:spcBef>
              <a:defRPr sz="6600" cap="all">
                <a:solidFill>
                  <a:srgbClr val="FFFFFF"/>
                </a:solidFill>
              </a:defRPr>
            </a:lvl1pPr>
          </a:lstStyle>
          <a:p>
            <a:r>
              <a:t>section title with placed image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Header No Image (dark)">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63" name="Slide Number"/>
          <p:cNvSpPr txBox="1">
            <a:spLocks noGrp="1"/>
          </p:cNvSpPr>
          <p:nvPr>
            <p:ph type="sldNum" sz="quarter" idx="2"/>
          </p:nvPr>
        </p:nvSpPr>
        <p:spPr>
          <a:xfrm>
            <a:off x="22534151" y="1028096"/>
            <a:ext cx="401930" cy="419101"/>
          </a:xfrm>
          <a:prstGeom prst="rect">
            <a:avLst/>
          </a:prstGeom>
        </p:spPr>
        <p:txBody>
          <a:bodyPr/>
          <a:lstStyle>
            <a:lvl1pPr>
              <a:defRPr sz="1900">
                <a:latin typeface="BBC Reith Sans Bold"/>
                <a:ea typeface="BBC Reith Sans Bold"/>
                <a:cs typeface="BBC Reith Sans Bold"/>
                <a:sym typeface="BBC Reith Sans Bold"/>
              </a:defRPr>
            </a:lvl1pPr>
          </a:lstStyle>
          <a:p>
            <a:fld id="{86CB4B4D-7CA3-9044-876B-883B54F8677D}" type="slidenum">
              <a:t>‹#›</a:t>
            </a:fld>
            <a:endParaRPr/>
          </a:p>
        </p:txBody>
      </p:sp>
      <p:sp>
        <p:nvSpPr>
          <p:cNvPr id="64" name="section title  without an image"/>
          <p:cNvSpPr txBox="1">
            <a:spLocks noGrp="1"/>
          </p:cNvSpPr>
          <p:nvPr>
            <p:ph type="body" sz="quarter" idx="13"/>
          </p:nvPr>
        </p:nvSpPr>
        <p:spPr>
          <a:xfrm>
            <a:off x="1314141" y="4419600"/>
            <a:ext cx="10858875" cy="5470426"/>
          </a:xfrm>
          <a:prstGeom prst="rect">
            <a:avLst/>
          </a:prstGeom>
        </p:spPr>
        <p:txBody>
          <a:bodyPr lIns="0" tIns="0" rIns="0" bIns="0"/>
          <a:lstStyle/>
          <a:p>
            <a:pPr>
              <a:spcBef>
                <a:spcPts val="5900"/>
              </a:spcBef>
              <a:defRPr sz="6600" cap="all">
                <a:solidFill>
                  <a:srgbClr val="FFFFFF"/>
                </a:solidFill>
              </a:defRPr>
            </a:pPr>
            <a:r>
              <a:t>section title </a:t>
            </a:r>
            <a:br/>
            <a:r>
              <a:t>without an image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Header with Image (light)">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71" name="Slide Number"/>
          <p:cNvSpPr txBox="1">
            <a:spLocks noGrp="1"/>
          </p:cNvSpPr>
          <p:nvPr>
            <p:ph type="sldNum" sz="quarter" idx="2"/>
          </p:nvPr>
        </p:nvSpPr>
        <p:spPr>
          <a:xfrm>
            <a:off x="22534151" y="1028096"/>
            <a:ext cx="401930" cy="419101"/>
          </a:xfrm>
          <a:prstGeom prst="rect">
            <a:avLst/>
          </a:prstGeom>
        </p:spPr>
        <p:txBody>
          <a:bodyPr/>
          <a:lstStyle>
            <a:lvl1pPr>
              <a:defRPr sz="1900">
                <a:latin typeface="BBC Reith Sans Bold"/>
                <a:ea typeface="BBC Reith Sans Bold"/>
                <a:cs typeface="BBC Reith Sans Bold"/>
                <a:sym typeface="BBC Reith Sans Bold"/>
              </a:defRPr>
            </a:lvl1pPr>
          </a:lstStyle>
          <a:p>
            <a:fld id="{86CB4B4D-7CA3-9044-876B-883B54F8677D}" type="slidenum">
              <a:t>‹#›</a:t>
            </a:fld>
            <a:endParaRPr/>
          </a:p>
        </p:txBody>
      </p:sp>
      <p:sp>
        <p:nvSpPr>
          <p:cNvPr id="72" name="Rectangle"/>
          <p:cNvSpPr/>
          <p:nvPr/>
        </p:nvSpPr>
        <p:spPr>
          <a:xfrm>
            <a:off x="10481733" y="3547533"/>
            <a:ext cx="13918870" cy="10235870"/>
          </a:xfrm>
          <a:prstGeom prst="rect">
            <a:avLst/>
          </a:prstGeom>
          <a:solidFill>
            <a:srgbClr val="F1F1F1"/>
          </a:solidFill>
          <a:ln w="12700">
            <a:miter lim="400000"/>
          </a:ln>
        </p:spPr>
        <p:txBody>
          <a:bodyPr lIns="50800" tIns="50800" rIns="50800" bIns="50800" anchor="ctr"/>
          <a:lstStyle/>
          <a:p>
            <a:pPr>
              <a:defRPr sz="3200">
                <a:solidFill>
                  <a:srgbClr val="FFFFFF"/>
                </a:solidFill>
              </a:defRPr>
            </a:pPr>
            <a:endParaRPr/>
          </a:p>
        </p:txBody>
      </p:sp>
      <p:sp>
        <p:nvSpPr>
          <p:cNvPr id="73" name="Image"/>
          <p:cNvSpPr>
            <a:spLocks noGrp="1"/>
          </p:cNvSpPr>
          <p:nvPr>
            <p:ph type="pic" idx="13"/>
          </p:nvPr>
        </p:nvSpPr>
        <p:spPr>
          <a:xfrm>
            <a:off x="10475383" y="3539059"/>
            <a:ext cx="13931569" cy="10252818"/>
          </a:xfrm>
          <a:prstGeom prst="rect">
            <a:avLst/>
          </a:prstGeom>
        </p:spPr>
        <p:txBody>
          <a:bodyPr lIns="91439" tIns="45719" rIns="91439" bIns="45719">
            <a:noAutofit/>
          </a:bodyPr>
          <a:lstStyle/>
          <a:p>
            <a:endParaRPr/>
          </a:p>
        </p:txBody>
      </p:sp>
      <p:sp>
        <p:nvSpPr>
          <p:cNvPr id="74" name="section title with placed image"/>
          <p:cNvSpPr txBox="1">
            <a:spLocks noGrp="1"/>
          </p:cNvSpPr>
          <p:nvPr>
            <p:ph type="body" sz="quarter" idx="14"/>
          </p:nvPr>
        </p:nvSpPr>
        <p:spPr>
          <a:xfrm>
            <a:off x="1314141" y="4419600"/>
            <a:ext cx="7352314" cy="5470426"/>
          </a:xfrm>
          <a:prstGeom prst="rect">
            <a:avLst/>
          </a:prstGeom>
        </p:spPr>
        <p:txBody>
          <a:bodyPr lIns="0" tIns="0" rIns="0" bIns="0"/>
          <a:lstStyle>
            <a:lvl1pPr>
              <a:spcBef>
                <a:spcPts val="5900"/>
              </a:spcBef>
              <a:defRPr sz="6600" cap="all">
                <a:solidFill>
                  <a:srgbClr val="282828"/>
                </a:solidFill>
              </a:defRPr>
            </a:lvl1pPr>
          </a:lstStyle>
          <a:p>
            <a:r>
              <a:t>section title with placed image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Header with Image (light)">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81" name="Slide Number"/>
          <p:cNvSpPr txBox="1">
            <a:spLocks noGrp="1"/>
          </p:cNvSpPr>
          <p:nvPr>
            <p:ph type="sldNum" sz="quarter" idx="2"/>
          </p:nvPr>
        </p:nvSpPr>
        <p:spPr>
          <a:xfrm>
            <a:off x="22534151" y="1028096"/>
            <a:ext cx="401930" cy="419101"/>
          </a:xfrm>
          <a:prstGeom prst="rect">
            <a:avLst/>
          </a:prstGeom>
        </p:spPr>
        <p:txBody>
          <a:bodyPr/>
          <a:lstStyle>
            <a:lvl1pPr>
              <a:defRPr sz="1900">
                <a:latin typeface="BBC Reith Sans Bold"/>
                <a:ea typeface="BBC Reith Sans Bold"/>
                <a:cs typeface="BBC Reith Sans Bold"/>
                <a:sym typeface="BBC Reith Sans Bold"/>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age (light)">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88" name="Slide Number"/>
          <p:cNvSpPr txBox="1">
            <a:spLocks noGrp="1"/>
          </p:cNvSpPr>
          <p:nvPr>
            <p:ph type="sldNum" sz="quarter" idx="2"/>
          </p:nvPr>
        </p:nvSpPr>
        <p:spPr>
          <a:xfrm>
            <a:off x="22534151" y="1028096"/>
            <a:ext cx="401930" cy="419101"/>
          </a:xfrm>
          <a:prstGeom prst="rect">
            <a:avLst/>
          </a:prstGeom>
        </p:spPr>
        <p:txBody>
          <a:bodyPr/>
          <a:lstStyle>
            <a:lvl1pPr>
              <a:defRPr sz="1900">
                <a:latin typeface="BBC Reith Sans Bold"/>
                <a:ea typeface="BBC Reith Sans Bold"/>
                <a:cs typeface="BBC Reith Sans Bold"/>
                <a:sym typeface="BBC Reith Sans Bold"/>
              </a:defRPr>
            </a:lvl1pPr>
          </a:lstStyle>
          <a:p>
            <a:fld id="{86CB4B4D-7CA3-9044-876B-883B54F8677D}" type="slidenum">
              <a:t>‹#›</a:t>
            </a:fld>
            <a:endParaRPr/>
          </a:p>
        </p:txBody>
      </p:sp>
      <p:sp>
        <p:nvSpPr>
          <p:cNvPr id="89" name="Click to add text"/>
          <p:cNvSpPr txBox="1">
            <a:spLocks noGrp="1"/>
          </p:cNvSpPr>
          <p:nvPr>
            <p:ph type="body" idx="13"/>
          </p:nvPr>
        </p:nvSpPr>
        <p:spPr>
          <a:xfrm>
            <a:off x="1303867" y="4690368"/>
            <a:ext cx="21708783" cy="8382001"/>
          </a:xfrm>
          <a:prstGeom prst="rect">
            <a:avLst/>
          </a:prstGeom>
        </p:spPr>
        <p:txBody>
          <a:bodyPr lIns="3581400" tIns="3581400" rIns="3581400" bIns="3581400" anchor="ctr">
            <a:spAutoFit/>
          </a:bodyPr>
          <a:lstStyle>
            <a:lvl1pPr algn="ctr">
              <a:spcBef>
                <a:spcPts val="5900"/>
              </a:spcBef>
              <a:defRPr sz="7200">
                <a:latin typeface="BBC Reith Sans Regular"/>
                <a:ea typeface="BBC Reith Sans Regular"/>
                <a:cs typeface="BBC Reith Sans Regular"/>
                <a:sym typeface="BBC Reith Sans Regular"/>
              </a:defRPr>
            </a:lvl1pPr>
          </a:lstStyle>
          <a:p>
            <a:r>
              <a:t>Click to add text</a:t>
            </a:r>
          </a:p>
        </p:txBody>
      </p:sp>
      <p:sp>
        <p:nvSpPr>
          <p:cNvPr id="90" name="TITLE OF PAGE"/>
          <p:cNvSpPr txBox="1">
            <a:spLocks noGrp="1"/>
          </p:cNvSpPr>
          <p:nvPr>
            <p:ph type="body" sz="quarter" idx="14"/>
          </p:nvPr>
        </p:nvSpPr>
        <p:spPr>
          <a:xfrm>
            <a:off x="1280004" y="2744932"/>
            <a:ext cx="21708783" cy="825501"/>
          </a:xfrm>
          <a:prstGeom prst="rect">
            <a:avLst/>
          </a:prstGeom>
        </p:spPr>
        <p:txBody>
          <a:bodyPr anchor="ctr"/>
          <a:lstStyle>
            <a:lvl1pPr defTabSz="457200">
              <a:defRPr sz="4300" cap="all">
                <a:solidFill>
                  <a:srgbClr val="282828"/>
                </a:solidFill>
                <a:latin typeface="BBC Reith Sans Bold"/>
                <a:ea typeface="BBC Reith Sans Bold"/>
                <a:cs typeface="BBC Reith Sans Bold"/>
                <a:sym typeface="BBC Reith Sans Bold"/>
              </a:defRPr>
            </a:lvl1pPr>
          </a:lstStyle>
          <a:p>
            <a:r>
              <a:t>TITLE OF PAGE</a:t>
            </a:r>
          </a:p>
        </p:txBody>
      </p:sp>
      <p:sp>
        <p:nvSpPr>
          <p:cNvPr id="91" name="Section heading"/>
          <p:cNvSpPr txBox="1">
            <a:spLocks noGrp="1"/>
          </p:cNvSpPr>
          <p:nvPr>
            <p:ph type="body" sz="quarter" idx="15"/>
          </p:nvPr>
        </p:nvSpPr>
        <p:spPr>
          <a:xfrm>
            <a:off x="1280004" y="2084615"/>
            <a:ext cx="10911997" cy="571501"/>
          </a:xfrm>
          <a:prstGeom prst="rect">
            <a:avLst/>
          </a:prstGeom>
        </p:spPr>
        <p:txBody>
          <a:bodyPr anchor="ctr"/>
          <a:lstStyle>
            <a:lvl1pPr defTabSz="457200">
              <a:defRPr sz="2800" cap="all">
                <a:solidFill>
                  <a:srgbClr val="515151"/>
                </a:solidFill>
                <a:latin typeface="BBC Reith Sans Medium"/>
                <a:ea typeface="BBC Reith Sans Medium"/>
                <a:cs typeface="BBC Reith Sans Medium"/>
                <a:sym typeface="BBC Reith Sans Medium"/>
              </a:defRPr>
            </a:lvl1pPr>
          </a:lstStyle>
          <a:p>
            <a:r>
              <a:t>Section heading</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3"/>
          <a:srcRect/>
          <a:tile tx="0" ty="0" sx="100000" sy="100000" flip="none" algn="tl"/>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778000" y="2298700"/>
            <a:ext cx="20828000" cy="464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3" name="Body Level One…"/>
          <p:cNvSpPr txBox="1">
            <a:spLocks noGrp="1"/>
          </p:cNvSpPr>
          <p:nvPr>
            <p:ph type="body" idx="1"/>
          </p:nvPr>
        </p:nvSpPr>
        <p:spPr>
          <a:xfrm>
            <a:off x="1778000" y="7073900"/>
            <a:ext cx="20828000" cy="158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0" marR="0" indent="0" algn="l" defTabSz="8255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BBC Reith Sans Light"/>
          <a:ea typeface="BBC Reith Sans Light"/>
          <a:cs typeface="BBC Reith Sans Light"/>
          <a:sym typeface="BBC Reith Sans Light"/>
        </a:defRPr>
      </a:lvl1pPr>
      <a:lvl2pPr marL="0" marR="0" indent="228600" algn="l" defTabSz="8255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BBC Reith Sans Light"/>
          <a:ea typeface="BBC Reith Sans Light"/>
          <a:cs typeface="BBC Reith Sans Light"/>
          <a:sym typeface="BBC Reith Sans Light"/>
        </a:defRPr>
      </a:lvl2pPr>
      <a:lvl3pPr marL="0" marR="0" indent="457200" algn="l" defTabSz="8255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BBC Reith Sans Light"/>
          <a:ea typeface="BBC Reith Sans Light"/>
          <a:cs typeface="BBC Reith Sans Light"/>
          <a:sym typeface="BBC Reith Sans Light"/>
        </a:defRPr>
      </a:lvl3pPr>
      <a:lvl4pPr marL="0" marR="0" indent="685800" algn="l" defTabSz="8255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BBC Reith Sans Light"/>
          <a:ea typeface="BBC Reith Sans Light"/>
          <a:cs typeface="BBC Reith Sans Light"/>
          <a:sym typeface="BBC Reith Sans Light"/>
        </a:defRPr>
      </a:lvl4pPr>
      <a:lvl5pPr marL="0" marR="0" indent="914400" algn="l" defTabSz="8255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BBC Reith Sans Light"/>
          <a:ea typeface="BBC Reith Sans Light"/>
          <a:cs typeface="BBC Reith Sans Light"/>
          <a:sym typeface="BBC Reith Sans Light"/>
        </a:defRPr>
      </a:lvl5pPr>
      <a:lvl6pPr marL="0" marR="0" indent="1143000" algn="l" defTabSz="8255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BBC Reith Sans Light"/>
          <a:ea typeface="BBC Reith Sans Light"/>
          <a:cs typeface="BBC Reith Sans Light"/>
          <a:sym typeface="BBC Reith Sans Light"/>
        </a:defRPr>
      </a:lvl6pPr>
      <a:lvl7pPr marL="0" marR="0" indent="1371600" algn="l" defTabSz="8255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BBC Reith Sans Light"/>
          <a:ea typeface="BBC Reith Sans Light"/>
          <a:cs typeface="BBC Reith Sans Light"/>
          <a:sym typeface="BBC Reith Sans Light"/>
        </a:defRPr>
      </a:lvl7pPr>
      <a:lvl8pPr marL="0" marR="0" indent="1600200" algn="l" defTabSz="8255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BBC Reith Sans Light"/>
          <a:ea typeface="BBC Reith Sans Light"/>
          <a:cs typeface="BBC Reith Sans Light"/>
          <a:sym typeface="BBC Reith Sans Light"/>
        </a:defRPr>
      </a:lvl8pPr>
      <a:lvl9pPr marL="0" marR="0" indent="1828800" algn="l" defTabSz="825500" rtl="0" latinLnBrk="0">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BBC Reith Sans Light"/>
          <a:ea typeface="BBC Reith Sans Light"/>
          <a:cs typeface="BBC Reith Sans Light"/>
          <a:sym typeface="BBC Reith Sans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NWH8N-BvhAw" TargetMode="External"/><Relationship Id="rId3" Type="http://schemas.openxmlformats.org/officeDocument/2006/relationships/hyperlink" Target="https://greatergood.berkeley.edu/article/item/five_science_backed_strategies_to_build_resilience" TargetMode="External"/><Relationship Id="rId7" Type="http://schemas.openxmlformats.org/officeDocument/2006/relationships/hyperlink" Target="https://www.youtube.com/watch?v=GLAdRgft7pU" TargetMode="External"/><Relationship Id="rId12" Type="http://schemas.openxmlformats.org/officeDocument/2006/relationships/hyperlink" Target="https://www.habitsforwellbeing.com/the-circle-of-concern-and-influence/" TargetMode="External"/><Relationship Id="rId2" Type="http://schemas.openxmlformats.org/officeDocument/2006/relationships/hyperlink" Target="https://www.mind.org.uk/information-support/types-of-mental-health-problems/stress/developing-resilience/" TargetMode="External"/><Relationship Id="rId1" Type="http://schemas.openxmlformats.org/officeDocument/2006/relationships/slideLayout" Target="../slideLayouts/slideLayout9.xml"/><Relationship Id="rId6" Type="http://schemas.openxmlformats.org/officeDocument/2006/relationships/hyperlink" Target="https://thetrainingassociates.com/blog/career-development-skill-ambiguity/" TargetMode="External"/><Relationship Id="rId11" Type="http://schemas.openxmlformats.org/officeDocument/2006/relationships/hyperlink" Target="https://www.thensomehow.com/circles-of-influence/" TargetMode="External"/><Relationship Id="rId5" Type="http://schemas.openxmlformats.org/officeDocument/2006/relationships/hyperlink" Target="https://www.mindtools.com/pages/article/resilience.htm" TargetMode="External"/><Relationship Id="rId10" Type="http://schemas.openxmlformats.org/officeDocument/2006/relationships/hyperlink" Target="https://www.franklincovey.com/the-7-habits/habit-1.html" TargetMode="External"/><Relationship Id="rId4" Type="http://schemas.openxmlformats.org/officeDocument/2006/relationships/hyperlink" Target="https://www.apa.org/topics/resilience" TargetMode="External"/><Relationship Id="rId9" Type="http://schemas.openxmlformats.org/officeDocument/2006/relationships/hyperlink" Target="https://www.psychologytoday.com/gb/blog/stronger-the-broken-places/201712/reframing"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hyperlink" Target="https://www.thensomehow.com/circles-of-influence/" TargetMode="External"/><Relationship Id="rId2" Type="http://schemas.openxmlformats.org/officeDocument/2006/relationships/hyperlink" Target="https://www.franklincovey.com/the-7-habits/habit-1.html" TargetMode="External"/><Relationship Id="rId1" Type="http://schemas.openxmlformats.org/officeDocument/2006/relationships/slideLayout" Target="../slideLayouts/slideLayout9.xml"/><Relationship Id="rId4" Type="http://schemas.openxmlformats.org/officeDocument/2006/relationships/hyperlink" Target="https://www.habitsforwellbeing.com/the-circle-of-concern-and-influenc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p:txBody>
          <a:bodyPr/>
          <a:lstStyle/>
          <a:p>
            <a:r>
              <a:rPr lang="en-GB" dirty="0" smtClean="0"/>
              <a:t>Mini-workshop for step into tech</a:t>
            </a:r>
            <a:endParaRPr lang="en-GB" dirty="0"/>
          </a:p>
        </p:txBody>
      </p:sp>
      <p:sp>
        <p:nvSpPr>
          <p:cNvPr id="8" name="Text Placeholder 7"/>
          <p:cNvSpPr>
            <a:spLocks noGrp="1"/>
          </p:cNvSpPr>
          <p:nvPr>
            <p:ph type="body" sz="quarter" idx="15"/>
          </p:nvPr>
        </p:nvSpPr>
        <p:spPr/>
        <p:txBody>
          <a:bodyPr/>
          <a:lstStyle/>
          <a:p>
            <a:r>
              <a:rPr lang="en-GB" dirty="0" smtClean="0"/>
              <a:t>April 2020</a:t>
            </a:r>
            <a:endParaRPr lang="en-GB" dirty="0"/>
          </a:p>
        </p:txBody>
      </p:sp>
      <p:sp>
        <p:nvSpPr>
          <p:cNvPr id="9" name="Text Placeholder 8"/>
          <p:cNvSpPr>
            <a:spLocks noGrp="1"/>
          </p:cNvSpPr>
          <p:nvPr>
            <p:ph type="body" sz="quarter" idx="16"/>
          </p:nvPr>
        </p:nvSpPr>
        <p:spPr/>
        <p:txBody>
          <a:bodyPr/>
          <a:lstStyle/>
          <a:p>
            <a:r>
              <a:rPr lang="en-GB" dirty="0" smtClean="0"/>
              <a:t>Developing resilience</a:t>
            </a:r>
            <a:endParaRPr lang="en-GB" dirty="0"/>
          </a:p>
        </p:txBody>
      </p:sp>
      <p:pic>
        <p:nvPicPr>
          <p:cNvPr id="1029" name="Picture 5"/>
          <p:cNvPicPr>
            <a:picLocks noGrp="1" noChangeAspect="1" noChangeArrowheads="1"/>
          </p:cNvPicPr>
          <p:nvPr>
            <p:ph type="pic" idx="13"/>
          </p:nvPr>
        </p:nvPicPr>
        <p:blipFill>
          <a:blip r:embed="rId2">
            <a:extLst>
              <a:ext uri="{28A0092B-C50C-407E-A947-70E740481C1C}">
                <a14:useLocalDpi xmlns:a14="http://schemas.microsoft.com/office/drawing/2010/main" val="0"/>
              </a:ext>
            </a:extLst>
          </a:blip>
          <a:srcRect l="6213" r="621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6891111"/>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30" name="CIRCLES OF INFLUENCE"/>
          <p:cNvSpPr txBox="1">
            <a:spLocks noGrp="1"/>
          </p:cNvSpPr>
          <p:nvPr>
            <p:ph type="body" idx="14"/>
          </p:nvPr>
        </p:nvSpPr>
        <p:spPr>
          <a:prstGeom prst="rect">
            <a:avLst/>
          </a:prstGeom>
        </p:spPr>
        <p:txBody>
          <a:bodyPr/>
          <a:lstStyle/>
          <a:p>
            <a:r>
              <a:rPr lang="en-GB" dirty="0" smtClean="0"/>
              <a:t>Resilience can be developed! </a:t>
            </a:r>
            <a:endParaRPr dirty="0"/>
          </a:p>
        </p:txBody>
      </p:sp>
      <p:sp>
        <p:nvSpPr>
          <p:cNvPr id="231" name="INTRODUCTION"/>
          <p:cNvSpPr txBox="1">
            <a:spLocks noGrp="1"/>
          </p:cNvSpPr>
          <p:nvPr>
            <p:ph type="body" idx="15"/>
          </p:nvPr>
        </p:nvSpPr>
        <p:spPr>
          <a:prstGeom prst="rect">
            <a:avLst/>
          </a:prstGeom>
        </p:spPr>
        <p:txBody>
          <a:bodyPr/>
          <a:lstStyle/>
          <a:p>
            <a:r>
              <a:rPr lang="en-GB" dirty="0" smtClean="0"/>
              <a:t>exercise</a:t>
            </a:r>
            <a:endParaRPr dirty="0"/>
          </a:p>
        </p:txBody>
      </p:sp>
      <p:sp>
        <p:nvSpPr>
          <p:cNvPr id="10" name="TextBox 9"/>
          <p:cNvSpPr txBox="1"/>
          <p:nvPr/>
        </p:nvSpPr>
        <p:spPr>
          <a:xfrm>
            <a:off x="595381" y="4114523"/>
            <a:ext cx="22973884" cy="8781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spcBef>
                <a:spcPts val="2400"/>
              </a:spcBef>
              <a:spcAft>
                <a:spcPts val="1200"/>
              </a:spcAft>
            </a:pPr>
            <a:r>
              <a:rPr lang="en-GB" sz="5400" b="1" dirty="0" smtClean="0">
                <a:latin typeface="BBC Reith Sans" panose="020B0603020204020204" pitchFamily="34" charset="0"/>
                <a:ea typeface="BBC Reith Sans" panose="020B0603020204020204" pitchFamily="34" charset="0"/>
                <a:cs typeface="BBC Reith Sans" panose="020B0603020204020204" pitchFamily="34" charset="0"/>
              </a:rPr>
              <a:t>Think of a time when you experienced a setback (or failure).</a:t>
            </a:r>
          </a:p>
          <a:p>
            <a:pPr>
              <a:spcBef>
                <a:spcPts val="2400"/>
              </a:spcBef>
              <a:spcAft>
                <a:spcPts val="1200"/>
              </a:spcAft>
            </a:pPr>
            <a:r>
              <a:rPr lang="en-GB" sz="5400" b="1" dirty="0" smtClean="0">
                <a:latin typeface="BBC Reith Sans" panose="020B0603020204020204" pitchFamily="34" charset="0"/>
                <a:ea typeface="BBC Reith Sans" panose="020B0603020204020204" pitchFamily="34" charset="0"/>
                <a:cs typeface="BBC Reith Sans" panose="020B0603020204020204" pitchFamily="34" charset="0"/>
              </a:rPr>
              <a:t>How did you “recover” from that setback?</a:t>
            </a:r>
          </a:p>
          <a:p>
            <a:pPr>
              <a:spcBef>
                <a:spcPts val="2400"/>
              </a:spcBef>
              <a:spcAft>
                <a:spcPts val="1200"/>
              </a:spcAft>
            </a:pPr>
            <a:endParaRPr lang="en-GB" sz="5400" b="1" dirty="0" smtClean="0">
              <a:latin typeface="BBC Reith Sans" panose="020B0603020204020204" pitchFamily="34" charset="0"/>
              <a:ea typeface="BBC Reith Sans" panose="020B0603020204020204" pitchFamily="34" charset="0"/>
              <a:cs typeface="BBC Reith Sans" panose="020B0603020204020204" pitchFamily="34" charset="0"/>
            </a:endParaRPr>
          </a:p>
          <a:p>
            <a:pPr algn="l">
              <a:spcBef>
                <a:spcPts val="2400"/>
              </a:spcBef>
              <a:spcAft>
                <a:spcPts val="1200"/>
              </a:spcAft>
            </a:pPr>
            <a:r>
              <a:rPr lang="en-GB" sz="4400" dirty="0" smtClean="0">
                <a:latin typeface="BBC Reith Sans" panose="020B0603020204020204" pitchFamily="34" charset="0"/>
                <a:ea typeface="BBC Reith Sans" panose="020B0603020204020204" pitchFamily="34" charset="0"/>
                <a:cs typeface="BBC Reith Sans" panose="020B0603020204020204" pitchFamily="34" charset="0"/>
              </a:rPr>
              <a:t>What did you do? What did you tell yourself?</a:t>
            </a:r>
          </a:p>
          <a:p>
            <a:pPr algn="l">
              <a:spcBef>
                <a:spcPts val="2400"/>
              </a:spcBef>
              <a:spcAft>
                <a:spcPts val="1200"/>
              </a:spcAft>
            </a:pPr>
            <a:r>
              <a:rPr lang="en-GB" sz="4400" dirty="0" smtClean="0">
                <a:latin typeface="BBC Reith Sans" panose="020B0603020204020204" pitchFamily="34" charset="0"/>
                <a:ea typeface="BBC Reith Sans" panose="020B0603020204020204" pitchFamily="34" charset="0"/>
                <a:cs typeface="BBC Reith Sans" panose="020B0603020204020204" pitchFamily="34" charset="0"/>
              </a:rPr>
              <a:t>What did you learn from the experience?</a:t>
            </a:r>
          </a:p>
          <a:p>
            <a:pPr algn="l">
              <a:spcBef>
                <a:spcPts val="2400"/>
              </a:spcBef>
              <a:spcAft>
                <a:spcPts val="1200"/>
              </a:spcAft>
            </a:pPr>
            <a:r>
              <a:rPr lang="en-GB" sz="4400" dirty="0" smtClean="0">
                <a:latin typeface="BBC Reith Sans" panose="020B0603020204020204" pitchFamily="34" charset="0"/>
                <a:ea typeface="BBC Reith Sans" panose="020B0603020204020204" pitchFamily="34" charset="0"/>
                <a:cs typeface="BBC Reith Sans" panose="020B0603020204020204" pitchFamily="34" charset="0"/>
              </a:rPr>
              <a:t>What other techniques do you use to recover?</a:t>
            </a:r>
          </a:p>
          <a:p>
            <a:pPr algn="l">
              <a:spcBef>
                <a:spcPts val="2400"/>
              </a:spcBef>
              <a:spcAft>
                <a:spcPts val="1200"/>
              </a:spcAft>
            </a:pPr>
            <a:r>
              <a:rPr lang="en-GB" sz="4400" dirty="0" smtClean="0">
                <a:latin typeface="BBC Reith Sans" panose="020B0603020204020204" pitchFamily="34" charset="0"/>
                <a:ea typeface="BBC Reith Sans" panose="020B0603020204020204" pitchFamily="34" charset="0"/>
                <a:cs typeface="BBC Reith Sans" panose="020B0603020204020204" pitchFamily="34" charset="0"/>
              </a:rPr>
              <a:t>How do you think about that experience now, in retrospect?</a:t>
            </a:r>
            <a:endParaRPr lang="en-GB" sz="4400" dirty="0">
              <a:latin typeface="BBC Reith Sans" panose="020B0603020204020204" pitchFamily="34" charset="0"/>
              <a:ea typeface="BBC Reith Sans" panose="020B0603020204020204" pitchFamily="34" charset="0"/>
              <a:cs typeface="BBC Reith Sans" panose="020B0603020204020204" pitchFamily="34" charset="0"/>
            </a:endParaRPr>
          </a:p>
        </p:txBody>
      </p:sp>
      <p:sp>
        <p:nvSpPr>
          <p:cNvPr id="6" name="Cloud Callout 5"/>
          <p:cNvSpPr/>
          <p:nvPr/>
        </p:nvSpPr>
        <p:spPr>
          <a:xfrm>
            <a:off x="16440472" y="8505468"/>
            <a:ext cx="7560840" cy="3529449"/>
          </a:xfrm>
          <a:prstGeom prst="cloudCallout">
            <a:avLst>
              <a:gd name="adj1" fmla="val -58469"/>
              <a:gd name="adj2" fmla="val -66012"/>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GB" sz="4800" b="1" i="0" u="none" strike="noStrike" cap="none" spc="0" normalizeH="0" baseline="0" dirty="0" smtClean="0">
                <a:ln>
                  <a:noFill/>
                </a:ln>
                <a:solidFill>
                  <a:srgbClr val="FFFFFF"/>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rPr>
              <a:t>On your own, right now, reflect…</a:t>
            </a:r>
            <a:endParaRPr kumimoji="0" lang="en-GB" sz="4800" b="1" i="0" u="none" strike="noStrike" cap="none" spc="0" normalizeH="0" baseline="0" dirty="0">
              <a:ln>
                <a:noFill/>
              </a:ln>
              <a:solidFill>
                <a:srgbClr val="FFFFFF"/>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endParaRPr>
          </a:p>
        </p:txBody>
      </p:sp>
    </p:spTree>
    <p:extLst>
      <p:ext uri="{BB962C8B-B14F-4D97-AF65-F5344CB8AC3E}">
        <p14:creationId xmlns:p14="http://schemas.microsoft.com/office/powerpoint/2010/main" val="342655014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30" name="CIRCLES OF INFLUENCE"/>
          <p:cNvSpPr txBox="1">
            <a:spLocks noGrp="1"/>
          </p:cNvSpPr>
          <p:nvPr>
            <p:ph type="body" idx="14"/>
          </p:nvPr>
        </p:nvSpPr>
        <p:spPr>
          <a:prstGeom prst="rect">
            <a:avLst/>
          </a:prstGeom>
        </p:spPr>
        <p:txBody>
          <a:bodyPr/>
          <a:lstStyle/>
          <a:p>
            <a:r>
              <a:rPr lang="en-GB" dirty="0" smtClean="0"/>
              <a:t>Resilience can be developed! </a:t>
            </a:r>
            <a:endParaRPr dirty="0"/>
          </a:p>
        </p:txBody>
      </p:sp>
      <p:sp>
        <p:nvSpPr>
          <p:cNvPr id="231" name="INTRODUCTION"/>
          <p:cNvSpPr txBox="1">
            <a:spLocks noGrp="1"/>
          </p:cNvSpPr>
          <p:nvPr>
            <p:ph type="body" idx="15"/>
          </p:nvPr>
        </p:nvSpPr>
        <p:spPr>
          <a:prstGeom prst="rect">
            <a:avLst/>
          </a:prstGeom>
        </p:spPr>
        <p:txBody>
          <a:bodyPr/>
          <a:lstStyle/>
          <a:p>
            <a:r>
              <a:rPr lang="en-GB" dirty="0" smtClean="0"/>
              <a:t>exercise</a:t>
            </a:r>
            <a:endParaRPr dirty="0"/>
          </a:p>
        </p:txBody>
      </p:sp>
      <p:sp>
        <p:nvSpPr>
          <p:cNvPr id="10" name="TextBox 9"/>
          <p:cNvSpPr txBox="1"/>
          <p:nvPr/>
        </p:nvSpPr>
        <p:spPr>
          <a:xfrm>
            <a:off x="595381" y="4160690"/>
            <a:ext cx="22973884" cy="86895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spcBef>
                <a:spcPts val="2400"/>
              </a:spcBef>
              <a:spcAft>
                <a:spcPts val="1200"/>
              </a:spcAft>
            </a:pPr>
            <a:r>
              <a:rPr lang="en-GB" sz="5400" b="1" dirty="0" smtClean="0">
                <a:latin typeface="BBC Reith Sans" panose="020B0603020204020204" pitchFamily="34" charset="0"/>
                <a:ea typeface="BBC Reith Sans" panose="020B0603020204020204" pitchFamily="34" charset="0"/>
                <a:cs typeface="BBC Reith Sans" panose="020B0603020204020204" pitchFamily="34" charset="0"/>
              </a:rPr>
              <a:t>In pairs or threes: share your best ideas</a:t>
            </a:r>
          </a:p>
          <a:p>
            <a:pPr>
              <a:spcBef>
                <a:spcPts val="2400"/>
              </a:spcBef>
              <a:spcAft>
                <a:spcPts val="1200"/>
              </a:spcAft>
            </a:pPr>
            <a:endParaRPr lang="en-GB" sz="5400" b="1" dirty="0">
              <a:latin typeface="BBC Reith Sans" panose="020B0603020204020204" pitchFamily="34" charset="0"/>
              <a:ea typeface="BBC Reith Sans" panose="020B0603020204020204" pitchFamily="34" charset="0"/>
              <a:cs typeface="BBC Reith Sans" panose="020B0603020204020204" pitchFamily="34" charset="0"/>
            </a:endParaRPr>
          </a:p>
          <a:p>
            <a:pPr>
              <a:spcBef>
                <a:spcPts val="2400"/>
              </a:spcBef>
              <a:spcAft>
                <a:spcPts val="1200"/>
              </a:spcAft>
            </a:pPr>
            <a:endParaRPr lang="en-GB" sz="5400" b="1" dirty="0" smtClean="0">
              <a:latin typeface="BBC Reith Sans" panose="020B0603020204020204" pitchFamily="34" charset="0"/>
              <a:ea typeface="BBC Reith Sans" panose="020B0603020204020204" pitchFamily="34" charset="0"/>
              <a:cs typeface="BBC Reith Sans" panose="020B0603020204020204" pitchFamily="34" charset="0"/>
            </a:endParaRPr>
          </a:p>
          <a:p>
            <a:pPr>
              <a:spcBef>
                <a:spcPts val="2400"/>
              </a:spcBef>
              <a:spcAft>
                <a:spcPts val="1200"/>
              </a:spcAft>
            </a:pPr>
            <a:endParaRPr lang="en-GB" sz="5400" b="1" dirty="0" smtClean="0">
              <a:latin typeface="BBC Reith Sans" panose="020B0603020204020204" pitchFamily="34" charset="0"/>
              <a:ea typeface="BBC Reith Sans" panose="020B0603020204020204" pitchFamily="34" charset="0"/>
              <a:cs typeface="BBC Reith Sans" panose="020B0603020204020204" pitchFamily="34" charset="0"/>
            </a:endParaRPr>
          </a:p>
          <a:p>
            <a:pPr algn="l">
              <a:spcBef>
                <a:spcPts val="2400"/>
              </a:spcBef>
              <a:spcAft>
                <a:spcPts val="1200"/>
              </a:spcAft>
            </a:pPr>
            <a:r>
              <a:rPr lang="en-GB" sz="5400" b="1" dirty="0" smtClean="0">
                <a:solidFill>
                  <a:schemeClr val="accent1">
                    <a:lumMod val="75000"/>
                  </a:schemeClr>
                </a:solidFill>
                <a:latin typeface="BBC Reith Sans" panose="020B0603020204020204" pitchFamily="34" charset="0"/>
                <a:ea typeface="BBC Reith Sans" panose="020B0603020204020204" pitchFamily="34" charset="0"/>
                <a:cs typeface="BBC Reith Sans" panose="020B0603020204020204" pitchFamily="34" charset="0"/>
              </a:rPr>
              <a:t>What techniques do you use to </a:t>
            </a:r>
            <a:r>
              <a:rPr lang="en-GB" sz="5400" b="1" u="sng" dirty="0" smtClean="0">
                <a:solidFill>
                  <a:schemeClr val="accent1">
                    <a:lumMod val="75000"/>
                  </a:schemeClr>
                </a:solidFill>
                <a:latin typeface="BBC Reith Sans" panose="020B0603020204020204" pitchFamily="34" charset="0"/>
                <a:ea typeface="BBC Reith Sans" panose="020B0603020204020204" pitchFamily="34" charset="0"/>
                <a:cs typeface="BBC Reith Sans" panose="020B0603020204020204" pitchFamily="34" charset="0"/>
              </a:rPr>
              <a:t>recover</a:t>
            </a:r>
            <a:r>
              <a:rPr lang="en-GB" sz="5400" b="1" dirty="0" smtClean="0">
                <a:solidFill>
                  <a:schemeClr val="accent1">
                    <a:lumMod val="75000"/>
                  </a:schemeClr>
                </a:solidFill>
                <a:latin typeface="BBC Reith Sans" panose="020B0603020204020204" pitchFamily="34" charset="0"/>
                <a:ea typeface="BBC Reith Sans" panose="020B0603020204020204" pitchFamily="34" charset="0"/>
                <a:cs typeface="BBC Reith Sans" panose="020B0603020204020204" pitchFamily="34" charset="0"/>
              </a:rPr>
              <a:t> from setbacks?</a:t>
            </a:r>
            <a:endParaRPr lang="en-GB" sz="5400" b="1" dirty="0">
              <a:solidFill>
                <a:schemeClr val="accent1">
                  <a:lumMod val="75000"/>
                </a:schemeClr>
              </a:solidFill>
              <a:latin typeface="BBC Reith Sans" panose="020B0603020204020204" pitchFamily="34" charset="0"/>
              <a:ea typeface="BBC Reith Sans" panose="020B0603020204020204" pitchFamily="34" charset="0"/>
              <a:cs typeface="BBC Reith Sans" panose="020B0603020204020204" pitchFamily="34" charset="0"/>
            </a:endParaRPr>
          </a:p>
          <a:p>
            <a:pPr algn="l">
              <a:spcBef>
                <a:spcPts val="2400"/>
              </a:spcBef>
              <a:spcAft>
                <a:spcPts val="1200"/>
              </a:spcAft>
            </a:pPr>
            <a:r>
              <a:rPr lang="en-GB" sz="5400" b="1" dirty="0" smtClean="0">
                <a:solidFill>
                  <a:schemeClr val="accent1">
                    <a:lumMod val="75000"/>
                  </a:schemeClr>
                </a:solidFill>
                <a:latin typeface="BBC Reith Sans" panose="020B0603020204020204" pitchFamily="34" charset="0"/>
                <a:ea typeface="BBC Reith Sans" panose="020B0603020204020204" pitchFamily="34" charset="0"/>
                <a:cs typeface="BBC Reith Sans" panose="020B0603020204020204" pitchFamily="34" charset="0"/>
              </a:rPr>
              <a:t>How can these techniques be adapted to help you </a:t>
            </a:r>
            <a:r>
              <a:rPr lang="en-GB" sz="5400" b="1" u="sng" dirty="0" smtClean="0">
                <a:solidFill>
                  <a:schemeClr val="accent1">
                    <a:lumMod val="75000"/>
                  </a:schemeClr>
                </a:solidFill>
                <a:latin typeface="BBC Reith Sans" panose="020B0603020204020204" pitchFamily="34" charset="0"/>
                <a:ea typeface="BBC Reith Sans" panose="020B0603020204020204" pitchFamily="34" charset="0"/>
                <a:cs typeface="BBC Reith Sans" panose="020B0603020204020204" pitchFamily="34" charset="0"/>
              </a:rPr>
              <a:t>cope</a:t>
            </a:r>
            <a:r>
              <a:rPr lang="en-GB" sz="5400" b="1" dirty="0" smtClean="0">
                <a:solidFill>
                  <a:schemeClr val="accent1">
                    <a:lumMod val="75000"/>
                  </a:schemeClr>
                </a:solidFill>
                <a:latin typeface="BBC Reith Sans" panose="020B0603020204020204" pitchFamily="34" charset="0"/>
                <a:ea typeface="BBC Reith Sans" panose="020B0603020204020204" pitchFamily="34" charset="0"/>
                <a:cs typeface="BBC Reith Sans" panose="020B0603020204020204" pitchFamily="34" charset="0"/>
              </a:rPr>
              <a:t> with pressure and stressful situations? (</a:t>
            </a:r>
            <a:r>
              <a:rPr lang="en-GB" sz="5400" b="1" u="sng" dirty="0" smtClean="0">
                <a:solidFill>
                  <a:schemeClr val="accent1">
                    <a:lumMod val="75000"/>
                  </a:schemeClr>
                </a:solidFill>
                <a:latin typeface="BBC Reith Sans" panose="020B0603020204020204" pitchFamily="34" charset="0"/>
                <a:ea typeface="BBC Reith Sans" panose="020B0603020204020204" pitchFamily="34" charset="0"/>
                <a:cs typeface="BBC Reith Sans" panose="020B0603020204020204" pitchFamily="34" charset="0"/>
              </a:rPr>
              <a:t>in the moment</a:t>
            </a:r>
            <a:r>
              <a:rPr lang="en-GB" sz="5400" b="1" dirty="0" smtClean="0">
                <a:solidFill>
                  <a:schemeClr val="accent1">
                    <a:lumMod val="75000"/>
                  </a:schemeClr>
                </a:solidFill>
                <a:latin typeface="BBC Reith Sans" panose="020B0603020204020204" pitchFamily="34" charset="0"/>
                <a:ea typeface="BBC Reith Sans" panose="020B0603020204020204" pitchFamily="34" charset="0"/>
                <a:cs typeface="BBC Reith Sans" panose="020B0603020204020204" pitchFamily="34" charset="0"/>
              </a:rPr>
              <a:t>)</a:t>
            </a:r>
          </a:p>
        </p:txBody>
      </p:sp>
      <p:pic>
        <p:nvPicPr>
          <p:cNvPr id="2050" name="Picture 2" descr="Three Pears Free Stock Photo - Public Domain Pic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1680" y="5633864"/>
            <a:ext cx="585787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4725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230" name="CIRCLES OF INFLUENCE"/>
          <p:cNvSpPr txBox="1">
            <a:spLocks noGrp="1"/>
          </p:cNvSpPr>
          <p:nvPr>
            <p:ph type="body" idx="14"/>
          </p:nvPr>
        </p:nvSpPr>
        <p:spPr>
          <a:prstGeom prst="rect">
            <a:avLst/>
          </a:prstGeom>
        </p:spPr>
        <p:txBody>
          <a:bodyPr/>
          <a:lstStyle/>
          <a:p>
            <a:r>
              <a:rPr lang="en-GB" dirty="0" smtClean="0"/>
              <a:t>Resilience can be developed! </a:t>
            </a:r>
            <a:endParaRPr dirty="0"/>
          </a:p>
        </p:txBody>
      </p:sp>
      <p:sp>
        <p:nvSpPr>
          <p:cNvPr id="231" name="INTRODUCTION"/>
          <p:cNvSpPr txBox="1">
            <a:spLocks noGrp="1"/>
          </p:cNvSpPr>
          <p:nvPr>
            <p:ph type="body" idx="15"/>
          </p:nvPr>
        </p:nvSpPr>
        <p:spPr>
          <a:prstGeom prst="rect">
            <a:avLst/>
          </a:prstGeom>
        </p:spPr>
        <p:txBody>
          <a:bodyPr/>
          <a:lstStyle/>
          <a:p>
            <a:r>
              <a:rPr lang="en-GB" dirty="0" smtClean="0"/>
              <a:t>Top tips and techniques</a:t>
            </a:r>
            <a:endParaRPr dirty="0"/>
          </a:p>
        </p:txBody>
      </p:sp>
      <p:sp>
        <p:nvSpPr>
          <p:cNvPr id="10" name="TextBox 9"/>
          <p:cNvSpPr txBox="1"/>
          <p:nvPr/>
        </p:nvSpPr>
        <p:spPr>
          <a:xfrm>
            <a:off x="595381" y="4576189"/>
            <a:ext cx="22973884" cy="78585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4400" indent="-914400" algn="l">
              <a:spcBef>
                <a:spcPts val="2400"/>
              </a:spcBef>
              <a:spcAft>
                <a:spcPts val="1200"/>
              </a:spcAft>
              <a:buFont typeface="+mj-lt"/>
              <a:buAutoNum type="arabicPeriod"/>
            </a:pPr>
            <a:r>
              <a:rPr lang="en-GB" sz="5400" b="1" dirty="0" smtClean="0">
                <a:solidFill>
                  <a:schemeClr val="tx1"/>
                </a:solidFill>
                <a:latin typeface="BBC Reith Sans" panose="020B0603020204020204" pitchFamily="34" charset="0"/>
                <a:ea typeface="BBC Reith Sans" panose="020B0603020204020204" pitchFamily="34" charset="0"/>
                <a:cs typeface="BBC Reith Sans" panose="020B0603020204020204" pitchFamily="34" charset="0"/>
              </a:rPr>
              <a:t>Identify the problem, separate facts &amp; feelings (be objective!)</a:t>
            </a:r>
          </a:p>
          <a:p>
            <a:pPr marL="914400" indent="-914400" algn="l">
              <a:spcBef>
                <a:spcPts val="2400"/>
              </a:spcBef>
              <a:spcAft>
                <a:spcPts val="1200"/>
              </a:spcAft>
              <a:buFont typeface="+mj-lt"/>
              <a:buAutoNum type="arabicPeriod"/>
            </a:pPr>
            <a:r>
              <a:rPr lang="en-GB" sz="5400" b="1" dirty="0" smtClean="0">
                <a:solidFill>
                  <a:schemeClr val="tx1"/>
                </a:solidFill>
                <a:latin typeface="BBC Reith Sans" panose="020B0603020204020204" pitchFamily="34" charset="0"/>
                <a:ea typeface="BBC Reith Sans" panose="020B0603020204020204" pitchFamily="34" charset="0"/>
                <a:cs typeface="BBC Reith Sans" panose="020B0603020204020204" pitchFamily="34" charset="0"/>
              </a:rPr>
              <a:t>Reframe your thoughts – choose what to think</a:t>
            </a:r>
          </a:p>
          <a:p>
            <a:pPr marL="914400" indent="-914400" algn="l">
              <a:spcBef>
                <a:spcPts val="2400"/>
              </a:spcBef>
              <a:spcAft>
                <a:spcPts val="1200"/>
              </a:spcAft>
              <a:buFont typeface="+mj-lt"/>
              <a:buAutoNum type="arabicPeriod"/>
            </a:pPr>
            <a:r>
              <a:rPr lang="en-GB" sz="5400" b="1" dirty="0" smtClean="0">
                <a:solidFill>
                  <a:schemeClr val="tx1"/>
                </a:solidFill>
                <a:latin typeface="BBC Reith Sans" panose="020B0603020204020204" pitchFamily="34" charset="0"/>
                <a:ea typeface="BBC Reith Sans" panose="020B0603020204020204" pitchFamily="34" charset="0"/>
                <a:cs typeface="BBC Reith Sans" panose="020B0603020204020204" pitchFamily="34" charset="0"/>
              </a:rPr>
              <a:t>Be kind to yourself, cut yourself some slack</a:t>
            </a:r>
          </a:p>
          <a:p>
            <a:pPr marL="914400" indent="-914400" algn="l">
              <a:spcBef>
                <a:spcPts val="2400"/>
              </a:spcBef>
              <a:spcAft>
                <a:spcPts val="1200"/>
              </a:spcAft>
              <a:buFont typeface="+mj-lt"/>
              <a:buAutoNum type="arabicPeriod"/>
            </a:pPr>
            <a:r>
              <a:rPr lang="en-GB" sz="5400" b="1" dirty="0" smtClean="0">
                <a:solidFill>
                  <a:schemeClr val="tx1"/>
                </a:solidFill>
                <a:latin typeface="BBC Reith Sans" panose="020B0603020204020204" pitchFamily="34" charset="0"/>
                <a:ea typeface="BBC Reith Sans" panose="020B0603020204020204" pitchFamily="34" charset="0"/>
                <a:cs typeface="BBC Reith Sans" panose="020B0603020204020204" pitchFamily="34" charset="0"/>
              </a:rPr>
              <a:t>Turn to others for support, or help</a:t>
            </a:r>
          </a:p>
          <a:p>
            <a:pPr marL="914400" indent="-914400" algn="l">
              <a:spcBef>
                <a:spcPts val="2400"/>
              </a:spcBef>
              <a:spcAft>
                <a:spcPts val="1200"/>
              </a:spcAft>
              <a:buFont typeface="+mj-lt"/>
              <a:buAutoNum type="arabicPeriod"/>
            </a:pPr>
            <a:r>
              <a:rPr lang="en-GB" sz="5400" b="1" dirty="0" smtClean="0">
                <a:solidFill>
                  <a:schemeClr val="tx1"/>
                </a:solidFill>
                <a:latin typeface="BBC Reith Sans" panose="020B0603020204020204" pitchFamily="34" charset="0"/>
                <a:ea typeface="BBC Reith Sans" panose="020B0603020204020204" pitchFamily="34" charset="0"/>
                <a:cs typeface="BBC Reith Sans" panose="020B0603020204020204" pitchFamily="34" charset="0"/>
              </a:rPr>
              <a:t>Learn from the past, plan for the future, but remain in the present</a:t>
            </a:r>
          </a:p>
          <a:p>
            <a:pPr marL="914400" indent="-914400" algn="l">
              <a:spcBef>
                <a:spcPts val="2400"/>
              </a:spcBef>
              <a:spcAft>
                <a:spcPts val="1200"/>
              </a:spcAft>
              <a:buFont typeface="+mj-lt"/>
              <a:buAutoNum type="arabicPeriod"/>
            </a:pPr>
            <a:r>
              <a:rPr lang="en-GB" sz="5400" b="1" dirty="0" smtClean="0">
                <a:solidFill>
                  <a:schemeClr val="tx1"/>
                </a:solidFill>
                <a:latin typeface="BBC Reith Sans" panose="020B0603020204020204" pitchFamily="34" charset="0"/>
                <a:ea typeface="BBC Reith Sans" panose="020B0603020204020204" pitchFamily="34" charset="0"/>
                <a:cs typeface="BBC Reith Sans" panose="020B0603020204020204" pitchFamily="34" charset="0"/>
              </a:rPr>
              <a:t>Take care of your physical health</a:t>
            </a:r>
          </a:p>
        </p:txBody>
      </p:sp>
    </p:spTree>
    <p:extLst>
      <p:ext uri="{BB962C8B-B14F-4D97-AF65-F5344CB8AC3E}">
        <p14:creationId xmlns:p14="http://schemas.microsoft.com/office/powerpoint/2010/main" val="231091325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230" name="CIRCLES OF INFLUENCE"/>
          <p:cNvSpPr txBox="1">
            <a:spLocks noGrp="1"/>
          </p:cNvSpPr>
          <p:nvPr>
            <p:ph type="body" idx="14"/>
          </p:nvPr>
        </p:nvSpPr>
        <p:spPr>
          <a:prstGeom prst="rect">
            <a:avLst/>
          </a:prstGeom>
        </p:spPr>
        <p:txBody>
          <a:bodyPr/>
          <a:lstStyle/>
          <a:p>
            <a:r>
              <a:rPr lang="en-GB" dirty="0" smtClean="0"/>
              <a:t>Reframing – an exercise in choosing what to think</a:t>
            </a:r>
            <a:endParaRPr dirty="0"/>
          </a:p>
        </p:txBody>
      </p:sp>
      <p:sp>
        <p:nvSpPr>
          <p:cNvPr id="231" name="INTRODUCTION"/>
          <p:cNvSpPr txBox="1">
            <a:spLocks noGrp="1"/>
          </p:cNvSpPr>
          <p:nvPr>
            <p:ph type="body" idx="15"/>
          </p:nvPr>
        </p:nvSpPr>
        <p:spPr>
          <a:prstGeom prst="rect">
            <a:avLst/>
          </a:prstGeom>
        </p:spPr>
        <p:txBody>
          <a:bodyPr/>
          <a:lstStyle/>
          <a:p>
            <a:r>
              <a:rPr lang="en-GB" dirty="0" smtClean="0"/>
              <a:t>Top tips and techniques</a:t>
            </a:r>
            <a:endParaRPr dirty="0"/>
          </a:p>
        </p:txBody>
      </p:sp>
      <p:sp>
        <p:nvSpPr>
          <p:cNvPr id="2" name="AutoShape 2" descr="March 2018 eNews | Alzheimer Society of Manitob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077" name="Picture 5" descr="Cognitive reframing – it's not about what happens, but how you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8624" y="1817440"/>
            <a:ext cx="6176746" cy="32427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809006526"/>
              </p:ext>
            </p:extLst>
          </p:nvPr>
        </p:nvGraphicFramePr>
        <p:xfrm>
          <a:off x="1606824" y="5297596"/>
          <a:ext cx="19874210" cy="7162800"/>
        </p:xfrm>
        <a:graphic>
          <a:graphicData uri="http://schemas.openxmlformats.org/drawingml/2006/table">
            <a:tbl>
              <a:tblPr firstRow="1" bandRow="1">
                <a:tableStyleId>{5940675A-B579-460E-94D1-54222C63F5DA}</a:tableStyleId>
              </a:tblPr>
              <a:tblGrid>
                <a:gridCol w="9937105"/>
                <a:gridCol w="9937105"/>
              </a:tblGrid>
              <a:tr h="370840">
                <a:tc>
                  <a:txBody>
                    <a:bodyPr/>
                    <a:lstStyle/>
                    <a:p>
                      <a:r>
                        <a:rPr lang="en-GB" sz="3200" b="1" dirty="0" smtClean="0">
                          <a:latin typeface="BBC Reith Sans" panose="020B0603020204020204" pitchFamily="34" charset="0"/>
                          <a:ea typeface="BBC Reith Sans" panose="020B0603020204020204" pitchFamily="34" charset="0"/>
                          <a:cs typeface="BBC Reith Sans" panose="020B0603020204020204" pitchFamily="34" charset="0"/>
                        </a:rPr>
                        <a:t>Negative Self-talk</a:t>
                      </a:r>
                      <a:endParaRPr lang="en-GB" sz="3200" b="1" dirty="0">
                        <a:latin typeface="BBC Reith Sans" panose="020B0603020204020204" pitchFamily="34" charset="0"/>
                        <a:ea typeface="BBC Reith Sans" panose="020B0603020204020204" pitchFamily="34" charset="0"/>
                        <a:cs typeface="BBC Reith Sans" panose="020B0603020204020204" pitchFamily="34" charset="0"/>
                      </a:endParaRPr>
                    </a:p>
                  </a:txBody>
                  <a:tcPr>
                    <a:solidFill>
                      <a:srgbClr val="FFC000"/>
                    </a:solidFill>
                  </a:tcPr>
                </a:tc>
                <a:tc>
                  <a:txBody>
                    <a:bodyPr/>
                    <a:lstStyle/>
                    <a:p>
                      <a:r>
                        <a:rPr lang="en-GB" sz="3200" b="1" dirty="0" smtClean="0">
                          <a:latin typeface="BBC Reith Sans" panose="020B0603020204020204" pitchFamily="34" charset="0"/>
                          <a:ea typeface="BBC Reith Sans" panose="020B0603020204020204" pitchFamily="34" charset="0"/>
                          <a:cs typeface="BBC Reith Sans" panose="020B0603020204020204" pitchFamily="34" charset="0"/>
                        </a:rPr>
                        <a:t>(reframed) Positive thinking</a:t>
                      </a:r>
                      <a:endParaRPr lang="en-GB" sz="3200" b="1" dirty="0">
                        <a:latin typeface="BBC Reith Sans" panose="020B0603020204020204" pitchFamily="34" charset="0"/>
                        <a:ea typeface="BBC Reith Sans" panose="020B0603020204020204" pitchFamily="34" charset="0"/>
                        <a:cs typeface="BBC Reith Sans" panose="020B0603020204020204" pitchFamily="34" charset="0"/>
                      </a:endParaRPr>
                    </a:p>
                  </a:txBody>
                  <a:tcPr>
                    <a:solidFill>
                      <a:srgbClr val="00B0F0"/>
                    </a:solidFill>
                  </a:tcPr>
                </a:tc>
              </a:tr>
              <a:tr h="370840">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I’ve never</a:t>
                      </a:r>
                      <a:r>
                        <a:rPr lang="en-GB" sz="3200" baseline="0" dirty="0" smtClean="0">
                          <a:latin typeface="BBC Reith Sans" panose="020B0603020204020204" pitchFamily="34" charset="0"/>
                          <a:ea typeface="BBC Reith Sans" panose="020B0603020204020204" pitchFamily="34" charset="0"/>
                          <a:cs typeface="BBC Reith Sans" panose="020B0603020204020204" pitchFamily="34" charset="0"/>
                        </a:rPr>
                        <a:t> done it before</a:t>
                      </a:r>
                    </a:p>
                  </a:txBody>
                  <a:tcPr/>
                </a:tc>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It’s an opportunity to learn</a:t>
                      </a:r>
                      <a:r>
                        <a:rPr lang="en-GB" sz="3200" baseline="0" dirty="0" smtClean="0">
                          <a:latin typeface="BBC Reith Sans" panose="020B0603020204020204" pitchFamily="34" charset="0"/>
                          <a:ea typeface="BBC Reith Sans" panose="020B0603020204020204" pitchFamily="34" charset="0"/>
                          <a:cs typeface="BBC Reith Sans" panose="020B0603020204020204" pitchFamily="34" charset="0"/>
                        </a:rPr>
                        <a:t> something new</a:t>
                      </a:r>
                      <a:endParaRPr lang="en-GB" sz="3200" dirty="0">
                        <a:latin typeface="BBC Reith Sans" panose="020B0603020204020204" pitchFamily="34" charset="0"/>
                        <a:ea typeface="BBC Reith Sans" panose="020B0603020204020204" pitchFamily="34" charset="0"/>
                        <a:cs typeface="BBC Reith Sans" panose="020B0603020204020204" pitchFamily="34" charset="0"/>
                      </a:endParaRPr>
                    </a:p>
                  </a:txBody>
                  <a:tcPr/>
                </a:tc>
              </a:tr>
              <a:tr h="370840">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It’s too complicated.</a:t>
                      </a:r>
                      <a:endParaRPr lang="en-GB" sz="3200" dirty="0">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I’ll tackle it from a different angle</a:t>
                      </a:r>
                      <a:endParaRPr lang="en-GB" sz="3200" dirty="0">
                        <a:latin typeface="BBC Reith Sans" panose="020B0603020204020204" pitchFamily="34" charset="0"/>
                        <a:ea typeface="BBC Reith Sans" panose="020B0603020204020204" pitchFamily="34" charset="0"/>
                        <a:cs typeface="BBC Reith Sans" panose="020B0603020204020204" pitchFamily="34" charset="0"/>
                      </a:endParaRPr>
                    </a:p>
                  </a:txBody>
                  <a:tcPr/>
                </a:tc>
              </a:tr>
              <a:tr h="370840">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I don’t</a:t>
                      </a:r>
                      <a:r>
                        <a:rPr lang="en-GB" sz="3200" baseline="0" dirty="0" smtClean="0">
                          <a:latin typeface="BBC Reith Sans" panose="020B0603020204020204" pitchFamily="34" charset="0"/>
                          <a:ea typeface="BBC Reith Sans" panose="020B0603020204020204" pitchFamily="34" charset="0"/>
                          <a:cs typeface="BBC Reith Sans" panose="020B0603020204020204" pitchFamily="34" charset="0"/>
                        </a:rPr>
                        <a:t> have the resources</a:t>
                      </a:r>
                      <a:endParaRPr lang="en-GB" sz="3200" dirty="0">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I’m going to need to be creative about how I get this done</a:t>
                      </a:r>
                      <a:endParaRPr lang="en-GB" sz="3200" dirty="0">
                        <a:latin typeface="BBC Reith Sans" panose="020B0603020204020204" pitchFamily="34" charset="0"/>
                        <a:ea typeface="BBC Reith Sans" panose="020B0603020204020204" pitchFamily="34" charset="0"/>
                        <a:cs typeface="BBC Reith Sans" panose="020B0603020204020204" pitchFamily="34" charset="0"/>
                      </a:endParaRPr>
                    </a:p>
                  </a:txBody>
                  <a:tcPr/>
                </a:tc>
              </a:tr>
              <a:tr h="370840">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I’m too lazy to get this done</a:t>
                      </a:r>
                      <a:endParaRPr lang="en-GB" sz="3200" dirty="0">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I wasn’t able to fit it into my schedule, but I can re-examine some priorities</a:t>
                      </a:r>
                      <a:endParaRPr lang="en-GB" sz="3200" dirty="0">
                        <a:latin typeface="BBC Reith Sans" panose="020B0603020204020204" pitchFamily="34" charset="0"/>
                        <a:ea typeface="BBC Reith Sans" panose="020B0603020204020204" pitchFamily="34" charset="0"/>
                        <a:cs typeface="BBC Reith Sans" panose="020B0603020204020204" pitchFamily="34" charset="0"/>
                      </a:endParaRPr>
                    </a:p>
                  </a:txBody>
                  <a:tcPr/>
                </a:tc>
              </a:tr>
              <a:tr h="370840">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There’s no way it will work</a:t>
                      </a:r>
                      <a:endParaRPr lang="en-GB" sz="3200" dirty="0">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I can try to make it work</a:t>
                      </a:r>
                      <a:endParaRPr lang="en-GB" sz="3200" dirty="0">
                        <a:latin typeface="BBC Reith Sans" panose="020B0603020204020204" pitchFamily="34" charset="0"/>
                        <a:ea typeface="BBC Reith Sans" panose="020B0603020204020204" pitchFamily="34" charset="0"/>
                        <a:cs typeface="BBC Reith Sans" panose="020B0603020204020204" pitchFamily="34" charset="0"/>
                      </a:endParaRPr>
                    </a:p>
                  </a:txBody>
                  <a:tcPr/>
                </a:tc>
              </a:tr>
              <a:tr h="370840">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It’s too radical a change</a:t>
                      </a:r>
                      <a:endParaRPr lang="en-GB" sz="3200" dirty="0">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I’m willing to take a chance. If it doesn’t work, I can try</a:t>
                      </a:r>
                      <a:r>
                        <a:rPr lang="en-GB" sz="3200" baseline="0" dirty="0" smtClean="0">
                          <a:latin typeface="BBC Reith Sans" panose="020B0603020204020204" pitchFamily="34" charset="0"/>
                          <a:ea typeface="BBC Reith Sans" panose="020B0603020204020204" pitchFamily="34" charset="0"/>
                          <a:cs typeface="BBC Reith Sans" panose="020B0603020204020204" pitchFamily="34" charset="0"/>
                        </a:rPr>
                        <a:t> something else</a:t>
                      </a:r>
                      <a:endParaRPr lang="en-GB" sz="3200" dirty="0">
                        <a:latin typeface="BBC Reith Sans" panose="020B0603020204020204" pitchFamily="34" charset="0"/>
                        <a:ea typeface="BBC Reith Sans" panose="020B0603020204020204" pitchFamily="34" charset="0"/>
                        <a:cs typeface="BBC Reith Sans" panose="020B0603020204020204" pitchFamily="34" charset="0"/>
                      </a:endParaRPr>
                    </a:p>
                  </a:txBody>
                  <a:tcPr/>
                </a:tc>
              </a:tr>
              <a:tr h="370840">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No one bothers to communicate with me.</a:t>
                      </a:r>
                      <a:endParaRPr lang="en-GB" sz="3200" dirty="0">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I’ll see if I can open</a:t>
                      </a:r>
                      <a:r>
                        <a:rPr lang="en-GB" sz="3200" baseline="0" dirty="0" smtClean="0">
                          <a:latin typeface="BBC Reith Sans" panose="020B0603020204020204" pitchFamily="34" charset="0"/>
                          <a:ea typeface="BBC Reith Sans" panose="020B0603020204020204" pitchFamily="34" charset="0"/>
                          <a:cs typeface="BBC Reith Sans" panose="020B0603020204020204" pitchFamily="34" charset="0"/>
                        </a:rPr>
                        <a:t> up the channels of communication. </a:t>
                      </a:r>
                      <a:endParaRPr lang="en-GB" sz="3200" dirty="0">
                        <a:latin typeface="BBC Reith Sans" panose="020B0603020204020204" pitchFamily="34" charset="0"/>
                        <a:ea typeface="BBC Reith Sans" panose="020B0603020204020204" pitchFamily="34" charset="0"/>
                        <a:cs typeface="BBC Reith Sans" panose="020B0603020204020204" pitchFamily="34" charset="0"/>
                      </a:endParaRPr>
                    </a:p>
                  </a:txBody>
                  <a:tcPr/>
                </a:tc>
              </a:tr>
              <a:tr h="370840">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I’m not going to get any better at</a:t>
                      </a:r>
                      <a:r>
                        <a:rPr lang="en-GB" sz="3200" baseline="0" dirty="0" smtClean="0">
                          <a:latin typeface="BBC Reith Sans" panose="020B0603020204020204" pitchFamily="34" charset="0"/>
                          <a:ea typeface="BBC Reith Sans" panose="020B0603020204020204" pitchFamily="34" charset="0"/>
                          <a:cs typeface="BBC Reith Sans" panose="020B0603020204020204" pitchFamily="34" charset="0"/>
                        </a:rPr>
                        <a:t> this.</a:t>
                      </a:r>
                      <a:endParaRPr lang="en-GB" sz="3200" dirty="0">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r>
                        <a:rPr lang="en-GB" sz="3200" dirty="0" smtClean="0">
                          <a:latin typeface="BBC Reith Sans" panose="020B0603020204020204" pitchFamily="34" charset="0"/>
                          <a:ea typeface="BBC Reith Sans" panose="020B0603020204020204" pitchFamily="34" charset="0"/>
                          <a:cs typeface="BBC Reith Sans" panose="020B0603020204020204" pitchFamily="34" charset="0"/>
                        </a:rPr>
                        <a:t>I’ll give it another try. /</a:t>
                      </a:r>
                      <a:r>
                        <a:rPr lang="en-GB" sz="3200" baseline="0" dirty="0" smtClean="0">
                          <a:latin typeface="BBC Reith Sans" panose="020B0603020204020204" pitchFamily="34" charset="0"/>
                          <a:ea typeface="BBC Reith Sans" panose="020B0603020204020204" pitchFamily="34" charset="0"/>
                          <a:cs typeface="BBC Reith Sans" panose="020B0603020204020204" pitchFamily="34" charset="0"/>
                        </a:rPr>
                        <a:t> I’m going to get some help. </a:t>
                      </a:r>
                      <a:endParaRPr lang="en-GB" sz="3200" dirty="0">
                        <a:latin typeface="BBC Reith Sans" panose="020B0603020204020204" pitchFamily="34" charset="0"/>
                        <a:ea typeface="BBC Reith Sans" panose="020B0603020204020204" pitchFamily="34" charset="0"/>
                        <a:cs typeface="BBC Reith Sans" panose="020B0603020204020204" pitchFamily="34" charset="0"/>
                      </a:endParaRPr>
                    </a:p>
                  </a:txBody>
                  <a:tcPr/>
                </a:tc>
              </a:tr>
            </a:tbl>
          </a:graphicData>
        </a:graphic>
      </p:graphicFrame>
    </p:spTree>
    <p:extLst>
      <p:ext uri="{BB962C8B-B14F-4D97-AF65-F5344CB8AC3E}">
        <p14:creationId xmlns:p14="http://schemas.microsoft.com/office/powerpoint/2010/main" val="152986636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230" name="CIRCLES OF INFLUENCE"/>
          <p:cNvSpPr txBox="1">
            <a:spLocks noGrp="1"/>
          </p:cNvSpPr>
          <p:nvPr>
            <p:ph type="body" idx="14"/>
          </p:nvPr>
        </p:nvSpPr>
        <p:spPr>
          <a:prstGeom prst="rect">
            <a:avLst/>
          </a:prstGeom>
        </p:spPr>
        <p:txBody>
          <a:bodyPr/>
          <a:lstStyle/>
          <a:p>
            <a:r>
              <a:rPr lang="en-GB" dirty="0" smtClean="0"/>
              <a:t>Circle of influence</a:t>
            </a:r>
            <a:endParaRPr dirty="0"/>
          </a:p>
        </p:txBody>
      </p:sp>
      <p:sp>
        <p:nvSpPr>
          <p:cNvPr id="231" name="INTRODUCTION"/>
          <p:cNvSpPr txBox="1">
            <a:spLocks noGrp="1"/>
          </p:cNvSpPr>
          <p:nvPr>
            <p:ph type="body" idx="15"/>
          </p:nvPr>
        </p:nvSpPr>
        <p:spPr>
          <a:prstGeom prst="rect">
            <a:avLst/>
          </a:prstGeom>
        </p:spPr>
        <p:txBody>
          <a:bodyPr/>
          <a:lstStyle/>
          <a:p>
            <a:r>
              <a:rPr lang="en-GB" dirty="0" smtClean="0"/>
              <a:t>Top tips and techniques</a:t>
            </a:r>
            <a:endParaRPr dirty="0"/>
          </a:p>
        </p:txBody>
      </p:sp>
      <p:sp>
        <p:nvSpPr>
          <p:cNvPr id="2" name="AutoShape 2" descr="March 2018 eNews | Alzheimer Society of Manitob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Circle of Concern"/>
          <p:cNvSpPr/>
          <p:nvPr/>
        </p:nvSpPr>
        <p:spPr>
          <a:xfrm>
            <a:off x="484327" y="4193704"/>
            <a:ext cx="9403417" cy="9145016"/>
          </a:xfrm>
          <a:prstGeom prst="ellipse">
            <a:avLst/>
          </a:prstGeom>
          <a:solidFill>
            <a:srgbClr val="C0C0C0"/>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a:defRPr sz="4000">
                <a:latin typeface="BBC Reith Sans Light"/>
                <a:ea typeface="BBC Reith Sans Light"/>
                <a:cs typeface="BBC Reith Sans Light"/>
                <a:sym typeface="BBC Reith Sans Light"/>
              </a:defRPr>
            </a:lvl1pPr>
          </a:lstStyle>
          <a:p>
            <a:r>
              <a:rPr b="1" dirty="0"/>
              <a:t>Circle of </a:t>
            </a:r>
            <a:r>
              <a:rPr b="1" dirty="0" smtClean="0"/>
              <a:t>Concern</a:t>
            </a:r>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smtClean="0"/>
          </a:p>
        </p:txBody>
      </p:sp>
      <p:sp>
        <p:nvSpPr>
          <p:cNvPr id="9" name="Circle of Influence"/>
          <p:cNvSpPr/>
          <p:nvPr/>
        </p:nvSpPr>
        <p:spPr>
          <a:xfrm>
            <a:off x="1815983" y="6263630"/>
            <a:ext cx="6631601" cy="6631602"/>
          </a:xfrm>
          <a:prstGeom prst="ellipse">
            <a:avLst/>
          </a:prstGeom>
          <a:blipFill>
            <a:blip r:embed="rId3"/>
          </a:blipFill>
          <a:ln w="12700">
            <a:miter lim="400000"/>
          </a:ln>
          <a:effectLst>
            <a:outerShdw blurRad="508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a:defRPr sz="6000">
                <a:solidFill>
                  <a:srgbClr val="FFFFFF"/>
                </a:solidFill>
                <a:latin typeface="BBC Reith Sans Light"/>
                <a:ea typeface="BBC Reith Sans Light"/>
                <a:cs typeface="BBC Reith Sans Light"/>
                <a:sym typeface="BBC Reith Sans Light"/>
              </a:defRPr>
            </a:lvl1pPr>
          </a:lstStyle>
          <a:p>
            <a:r>
              <a:rPr sz="4000" b="1" dirty="0"/>
              <a:t>Circle of Influence</a:t>
            </a:r>
          </a:p>
        </p:txBody>
      </p:sp>
      <p:sp>
        <p:nvSpPr>
          <p:cNvPr id="10" name="Circle of Control"/>
          <p:cNvSpPr/>
          <p:nvPr/>
        </p:nvSpPr>
        <p:spPr>
          <a:xfrm>
            <a:off x="3407024" y="8487316"/>
            <a:ext cx="3373164" cy="3373164"/>
          </a:xfrm>
          <a:prstGeom prst="ellipse">
            <a:avLst/>
          </a:prstGeom>
          <a:blipFill>
            <a:blip r:embed="rId4"/>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4000">
                <a:solidFill>
                  <a:srgbClr val="FFFFFF"/>
                </a:solidFill>
                <a:latin typeface="BBC Reith Sans Light"/>
                <a:ea typeface="BBC Reith Sans Light"/>
                <a:cs typeface="BBC Reith Sans Light"/>
                <a:sym typeface="BBC Reith Sans Light"/>
              </a:defRPr>
            </a:lvl1pPr>
          </a:lstStyle>
          <a:p>
            <a:r>
              <a:rPr b="1" dirty="0"/>
              <a:t>Circle of Control</a:t>
            </a:r>
          </a:p>
        </p:txBody>
      </p:sp>
      <p:sp>
        <p:nvSpPr>
          <p:cNvPr id="14" name="TextBox 13"/>
          <p:cNvSpPr txBox="1"/>
          <p:nvPr/>
        </p:nvSpPr>
        <p:spPr>
          <a:xfrm>
            <a:off x="94656" y="13319169"/>
            <a:ext cx="6003246"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kumimoji="0" lang="en-GB" sz="1800" b="0" i="0" u="none" strike="noStrike" cap="none" spc="0" normalizeH="0" baseline="0" dirty="0" smtClean="0">
                <a:ln>
                  <a:noFill/>
                </a:ln>
                <a:solidFill>
                  <a:srgbClr val="000000"/>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rPr>
              <a:t>Steven</a:t>
            </a:r>
            <a:r>
              <a:rPr lang="en-GB" sz="1800" dirty="0">
                <a:latin typeface="BBC Reith Sans" panose="020B0603020204020204" pitchFamily="34" charset="0"/>
                <a:ea typeface="BBC Reith Sans" panose="020B0603020204020204" pitchFamily="34" charset="0"/>
                <a:cs typeface="BBC Reith Sans" panose="020B0603020204020204" pitchFamily="34" charset="0"/>
              </a:rPr>
              <a:t> Covey: The 7 Habits of Highly Effective </a:t>
            </a:r>
            <a:r>
              <a:rPr lang="en-GB" sz="1800" dirty="0" smtClean="0">
                <a:latin typeface="BBC Reith Sans" panose="020B0603020204020204" pitchFamily="34" charset="0"/>
                <a:ea typeface="BBC Reith Sans" panose="020B0603020204020204" pitchFamily="34" charset="0"/>
                <a:cs typeface="BBC Reith Sans" panose="020B0603020204020204" pitchFamily="34" charset="0"/>
              </a:rPr>
              <a:t>People</a:t>
            </a:r>
            <a:endParaRPr kumimoji="0" lang="en-GB" sz="1800" b="0" i="0" u="none" strike="noStrike" cap="none" spc="0" normalizeH="0" baseline="0" dirty="0">
              <a:ln>
                <a:noFill/>
              </a:ln>
              <a:solidFill>
                <a:srgbClr val="000000"/>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endParaRPr>
          </a:p>
        </p:txBody>
      </p:sp>
      <p:sp>
        <p:nvSpPr>
          <p:cNvPr id="5" name="TextBox 4"/>
          <p:cNvSpPr txBox="1"/>
          <p:nvPr/>
        </p:nvSpPr>
        <p:spPr>
          <a:xfrm>
            <a:off x="10607825" y="4759270"/>
            <a:ext cx="12961440"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GB" dirty="0" smtClean="0"/>
              <a:t>I’m worried about having supplies in the house / being able to get what I need.</a:t>
            </a:r>
            <a:endParaRPr kumimoji="0" lang="en-GB"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6" name="TextBox 15"/>
          <p:cNvSpPr txBox="1"/>
          <p:nvPr/>
        </p:nvSpPr>
        <p:spPr>
          <a:xfrm>
            <a:off x="10607825" y="8010128"/>
            <a:ext cx="12961440"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GB" dirty="0" smtClean="0"/>
              <a:t>I can make a plan for the week, figure out what I need, and head to the shops.</a:t>
            </a:r>
            <a:endParaRPr kumimoji="0" lang="en-GB"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7" name="TextBox 16"/>
          <p:cNvSpPr txBox="1"/>
          <p:nvPr/>
        </p:nvSpPr>
        <p:spPr>
          <a:xfrm>
            <a:off x="10607825" y="11553229"/>
            <a:ext cx="12961440"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GB" dirty="0" smtClean="0"/>
              <a:t>Once I know what is available (what I can get), I can stick to a plan, so I won’t run short.</a:t>
            </a:r>
            <a:endParaRPr kumimoji="0" lang="en-GB"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6" name="Down Arrow 5"/>
          <p:cNvSpPr/>
          <p:nvPr/>
        </p:nvSpPr>
        <p:spPr>
          <a:xfrm>
            <a:off x="16296458" y="6400745"/>
            <a:ext cx="1584175" cy="1609383"/>
          </a:xfrm>
          <a:prstGeom prst="downArrow">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mn-lt"/>
              <a:ea typeface="+mn-ea"/>
              <a:cs typeface="+mn-cs"/>
              <a:sym typeface="Helvetica Light"/>
            </a:endParaRPr>
          </a:p>
        </p:txBody>
      </p:sp>
      <p:sp>
        <p:nvSpPr>
          <p:cNvPr id="19" name="Down Arrow 18"/>
          <p:cNvSpPr/>
          <p:nvPr/>
        </p:nvSpPr>
        <p:spPr>
          <a:xfrm>
            <a:off x="16296458" y="9810328"/>
            <a:ext cx="1584175" cy="1609383"/>
          </a:xfrm>
          <a:prstGeom prst="downArrow">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677260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6"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230" name="CIRCLES OF INFLUENCE"/>
          <p:cNvSpPr txBox="1">
            <a:spLocks noGrp="1"/>
          </p:cNvSpPr>
          <p:nvPr>
            <p:ph type="body" idx="14"/>
          </p:nvPr>
        </p:nvSpPr>
        <p:spPr>
          <a:prstGeom prst="rect">
            <a:avLst/>
          </a:prstGeom>
        </p:spPr>
        <p:txBody>
          <a:bodyPr/>
          <a:lstStyle/>
          <a:p>
            <a:r>
              <a:rPr lang="en-GB" dirty="0" smtClean="0"/>
              <a:t>Circle of influence</a:t>
            </a:r>
            <a:endParaRPr dirty="0"/>
          </a:p>
        </p:txBody>
      </p:sp>
      <p:sp>
        <p:nvSpPr>
          <p:cNvPr id="231" name="INTRODUCTION"/>
          <p:cNvSpPr txBox="1">
            <a:spLocks noGrp="1"/>
          </p:cNvSpPr>
          <p:nvPr>
            <p:ph type="body" idx="15"/>
          </p:nvPr>
        </p:nvSpPr>
        <p:spPr>
          <a:prstGeom prst="rect">
            <a:avLst/>
          </a:prstGeom>
        </p:spPr>
        <p:txBody>
          <a:bodyPr/>
          <a:lstStyle/>
          <a:p>
            <a:r>
              <a:rPr lang="en-GB" dirty="0" smtClean="0"/>
              <a:t>Top tips and techniques</a:t>
            </a:r>
            <a:endParaRPr dirty="0"/>
          </a:p>
        </p:txBody>
      </p:sp>
      <p:sp>
        <p:nvSpPr>
          <p:cNvPr id="2" name="AutoShape 2" descr="March 2018 eNews | Alzheimer Society of Manitob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Circle of Concern"/>
          <p:cNvSpPr/>
          <p:nvPr/>
        </p:nvSpPr>
        <p:spPr>
          <a:xfrm>
            <a:off x="484327" y="4193704"/>
            <a:ext cx="9403417" cy="9145016"/>
          </a:xfrm>
          <a:prstGeom prst="ellipse">
            <a:avLst/>
          </a:prstGeom>
          <a:solidFill>
            <a:srgbClr val="C0C0C0"/>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a:defRPr sz="4000">
                <a:latin typeface="BBC Reith Sans Light"/>
                <a:ea typeface="BBC Reith Sans Light"/>
                <a:cs typeface="BBC Reith Sans Light"/>
                <a:sym typeface="BBC Reith Sans Light"/>
              </a:defRPr>
            </a:lvl1pPr>
          </a:lstStyle>
          <a:p>
            <a:r>
              <a:rPr b="1" dirty="0"/>
              <a:t>Circle of </a:t>
            </a:r>
            <a:r>
              <a:rPr b="1" dirty="0" smtClean="0"/>
              <a:t>Concern</a:t>
            </a:r>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smtClean="0"/>
          </a:p>
        </p:txBody>
      </p:sp>
      <p:sp>
        <p:nvSpPr>
          <p:cNvPr id="9" name="Circle of Influence"/>
          <p:cNvSpPr/>
          <p:nvPr/>
        </p:nvSpPr>
        <p:spPr>
          <a:xfrm>
            <a:off x="1815983" y="6263630"/>
            <a:ext cx="6631601" cy="6631602"/>
          </a:xfrm>
          <a:prstGeom prst="ellipse">
            <a:avLst/>
          </a:prstGeom>
          <a:blipFill>
            <a:blip r:embed="rId3"/>
          </a:blipFill>
          <a:ln w="12700">
            <a:miter lim="400000"/>
          </a:ln>
          <a:effectLst>
            <a:outerShdw blurRad="508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a:defRPr sz="6000">
                <a:solidFill>
                  <a:srgbClr val="FFFFFF"/>
                </a:solidFill>
                <a:latin typeface="BBC Reith Sans Light"/>
                <a:ea typeface="BBC Reith Sans Light"/>
                <a:cs typeface="BBC Reith Sans Light"/>
                <a:sym typeface="BBC Reith Sans Light"/>
              </a:defRPr>
            </a:lvl1pPr>
          </a:lstStyle>
          <a:p>
            <a:r>
              <a:rPr sz="4000" b="1" dirty="0"/>
              <a:t>Circle of Influence</a:t>
            </a:r>
          </a:p>
        </p:txBody>
      </p:sp>
      <p:sp>
        <p:nvSpPr>
          <p:cNvPr id="10" name="Circle of Control"/>
          <p:cNvSpPr/>
          <p:nvPr/>
        </p:nvSpPr>
        <p:spPr>
          <a:xfrm>
            <a:off x="3407024" y="8487316"/>
            <a:ext cx="3373164" cy="3373164"/>
          </a:xfrm>
          <a:prstGeom prst="ellipse">
            <a:avLst/>
          </a:prstGeom>
          <a:blipFill>
            <a:blip r:embed="rId4"/>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4000">
                <a:solidFill>
                  <a:srgbClr val="FFFFFF"/>
                </a:solidFill>
                <a:latin typeface="BBC Reith Sans Light"/>
                <a:ea typeface="BBC Reith Sans Light"/>
                <a:cs typeface="BBC Reith Sans Light"/>
                <a:sym typeface="BBC Reith Sans Light"/>
              </a:defRPr>
            </a:lvl1pPr>
          </a:lstStyle>
          <a:p>
            <a:r>
              <a:rPr b="1" dirty="0"/>
              <a:t>Circle of Control</a:t>
            </a:r>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92200" y="4925367"/>
            <a:ext cx="3816424"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92200" y="9578524"/>
            <a:ext cx="3816424" cy="3830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240673" y="5265596"/>
            <a:ext cx="6120680" cy="75507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GB" sz="4400" b="0" i="0" u="none" strike="noStrike" cap="none" spc="0" normalizeH="0" baseline="0" dirty="0" smtClean="0">
                <a:ln>
                  <a:noFill/>
                </a:ln>
                <a:solidFill>
                  <a:srgbClr val="000000"/>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rPr>
              <a:t>When focus is</a:t>
            </a:r>
            <a:r>
              <a:rPr kumimoji="0" lang="en-GB" sz="4400" b="0" i="0" u="none" strike="noStrike" cap="none" spc="0" normalizeH="0" dirty="0" smtClean="0">
                <a:ln>
                  <a:noFill/>
                </a:ln>
                <a:solidFill>
                  <a:srgbClr val="000000"/>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rPr>
              <a:t> on things outside your influence or control, then your circle of influence seems smaller. </a:t>
            </a:r>
          </a:p>
          <a:p>
            <a:pPr marL="0" marR="0" indent="0" algn="l" defTabSz="825500" rtl="0" fontAlgn="auto" latinLnBrk="0" hangingPunct="0">
              <a:lnSpc>
                <a:spcPct val="100000"/>
              </a:lnSpc>
              <a:spcBef>
                <a:spcPts val="0"/>
              </a:spcBef>
              <a:spcAft>
                <a:spcPts val="0"/>
              </a:spcAft>
              <a:buClrTx/>
              <a:buSzTx/>
              <a:buFontTx/>
              <a:buNone/>
              <a:tabLst/>
            </a:pPr>
            <a:endParaRPr lang="en-GB" sz="4400" dirty="0">
              <a:latin typeface="BBC Reith Sans" panose="020B0603020204020204" pitchFamily="34" charset="0"/>
              <a:ea typeface="BBC Reith Sans" panose="020B0603020204020204" pitchFamily="34" charset="0"/>
              <a:cs typeface="BBC Reith Sans" panose="020B0603020204020204" pitchFamily="34" charset="0"/>
            </a:endParaRPr>
          </a:p>
          <a:p>
            <a:pPr marL="0" marR="0" indent="0" algn="l" defTabSz="825500" rtl="0" fontAlgn="auto" latinLnBrk="0" hangingPunct="0">
              <a:lnSpc>
                <a:spcPct val="100000"/>
              </a:lnSpc>
              <a:spcBef>
                <a:spcPts val="0"/>
              </a:spcBef>
              <a:spcAft>
                <a:spcPts val="0"/>
              </a:spcAft>
              <a:buClrTx/>
              <a:buSzTx/>
              <a:buFontTx/>
              <a:buNone/>
              <a:tabLst/>
            </a:pPr>
            <a:r>
              <a:rPr kumimoji="0" lang="en-GB" sz="4400" b="0" i="0" u="none" strike="noStrike" cap="none" spc="0" normalizeH="0" dirty="0" smtClean="0">
                <a:ln>
                  <a:noFill/>
                </a:ln>
                <a:solidFill>
                  <a:srgbClr val="000000"/>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rPr>
              <a:t>Shifting focus to what you can influence, makes your influence seem greater.</a:t>
            </a:r>
            <a:endParaRPr kumimoji="0" lang="en-GB" sz="4400" b="0" i="0" u="none" strike="noStrike" cap="none" spc="0" normalizeH="0" baseline="0" dirty="0">
              <a:ln>
                <a:noFill/>
              </a:ln>
              <a:solidFill>
                <a:srgbClr val="000000"/>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endParaRPr>
          </a:p>
        </p:txBody>
      </p:sp>
      <p:sp>
        <p:nvSpPr>
          <p:cNvPr id="14" name="TextBox 13"/>
          <p:cNvSpPr txBox="1"/>
          <p:nvPr/>
        </p:nvSpPr>
        <p:spPr>
          <a:xfrm>
            <a:off x="94656" y="13319169"/>
            <a:ext cx="6003246"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kumimoji="0" lang="en-GB" sz="1800" b="0" i="0" u="none" strike="noStrike" cap="none" spc="0" normalizeH="0" baseline="0" dirty="0" smtClean="0">
                <a:ln>
                  <a:noFill/>
                </a:ln>
                <a:solidFill>
                  <a:srgbClr val="000000"/>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rPr>
              <a:t>Steven</a:t>
            </a:r>
            <a:r>
              <a:rPr lang="en-GB" sz="1800" dirty="0">
                <a:latin typeface="BBC Reith Sans" panose="020B0603020204020204" pitchFamily="34" charset="0"/>
                <a:ea typeface="BBC Reith Sans" panose="020B0603020204020204" pitchFamily="34" charset="0"/>
                <a:cs typeface="BBC Reith Sans" panose="020B0603020204020204" pitchFamily="34" charset="0"/>
              </a:rPr>
              <a:t> Covey: The 7 Habits of Highly Effective </a:t>
            </a:r>
            <a:r>
              <a:rPr lang="en-GB" sz="1800" dirty="0" smtClean="0">
                <a:latin typeface="BBC Reith Sans" panose="020B0603020204020204" pitchFamily="34" charset="0"/>
                <a:ea typeface="BBC Reith Sans" panose="020B0603020204020204" pitchFamily="34" charset="0"/>
                <a:cs typeface="BBC Reith Sans" panose="020B0603020204020204" pitchFamily="34" charset="0"/>
              </a:rPr>
              <a:t>People</a:t>
            </a:r>
            <a:endParaRPr kumimoji="0" lang="en-GB" sz="1800" b="0" i="0" u="none" strike="noStrike" cap="none" spc="0" normalizeH="0" baseline="0" dirty="0">
              <a:ln>
                <a:noFill/>
              </a:ln>
              <a:solidFill>
                <a:srgbClr val="000000"/>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endParaRPr>
          </a:p>
        </p:txBody>
      </p:sp>
    </p:spTree>
    <p:extLst>
      <p:ext uri="{BB962C8B-B14F-4D97-AF65-F5344CB8AC3E}">
        <p14:creationId xmlns:p14="http://schemas.microsoft.com/office/powerpoint/2010/main" val="217282198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r>
              <a:rPr lang="en-GB" dirty="0" smtClean="0"/>
              <a:t>More reading / watching </a:t>
            </a:r>
            <a:endParaRPr lang="en-GB" dirty="0"/>
          </a:p>
        </p:txBody>
      </p:sp>
      <p:sp>
        <p:nvSpPr>
          <p:cNvPr id="4" name="Text Placeholder 3"/>
          <p:cNvSpPr>
            <a:spLocks noGrp="1"/>
          </p:cNvSpPr>
          <p:nvPr>
            <p:ph type="body" sz="quarter" idx="15"/>
          </p:nvPr>
        </p:nvSpPr>
        <p:spPr/>
        <p:txBody>
          <a:bodyPr/>
          <a:lstStyle/>
          <a:p>
            <a:endParaRPr lang="en-GB"/>
          </a:p>
        </p:txBody>
      </p:sp>
      <p:sp>
        <p:nvSpPr>
          <p:cNvPr id="5" name="TextBox 4"/>
          <p:cNvSpPr txBox="1"/>
          <p:nvPr/>
        </p:nvSpPr>
        <p:spPr>
          <a:xfrm>
            <a:off x="1750840" y="4611523"/>
            <a:ext cx="20954328" cy="74892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lgn="l">
              <a:buFont typeface="Arial" panose="020B0604020202020204" pitchFamily="34" charset="0"/>
              <a:buChar char="•"/>
            </a:pPr>
            <a:r>
              <a:rPr lang="en-US" sz="4000" u="sng" dirty="0">
                <a:latin typeface="BBC Reith Sans" panose="020B0603020204020204" pitchFamily="34" charset="0"/>
                <a:ea typeface="BBC Reith Sans" panose="020B0603020204020204" pitchFamily="34" charset="0"/>
                <a:cs typeface="BBC Reith Sans" panose="020B0603020204020204" pitchFamily="34" charset="0"/>
                <a:hlinkClick r:id="rId2"/>
              </a:rPr>
              <a:t>Developing resilience</a:t>
            </a:r>
            <a:r>
              <a:rPr lang="en-US" sz="4000" dirty="0">
                <a:latin typeface="BBC Reith Sans" panose="020B0603020204020204" pitchFamily="34" charset="0"/>
                <a:ea typeface="BBC Reith Sans" panose="020B0603020204020204" pitchFamily="34" charset="0"/>
                <a:cs typeface="BBC Reith Sans" panose="020B0603020204020204" pitchFamily="34" charset="0"/>
              </a:rPr>
              <a:t> (Mind.com)</a:t>
            </a:r>
            <a:endParaRPr lang="en-GB" sz="4000" dirty="0">
              <a:latin typeface="BBC Reith Sans" panose="020B0603020204020204" pitchFamily="34" charset="0"/>
              <a:ea typeface="BBC Reith Sans" panose="020B0603020204020204" pitchFamily="34" charset="0"/>
              <a:cs typeface="BBC Reith Sans" panose="020B0603020204020204" pitchFamily="34" charset="0"/>
            </a:endParaRPr>
          </a:p>
          <a:p>
            <a:pPr marL="457200" lvl="0" indent="-457200" algn="l">
              <a:buFont typeface="Arial" panose="020B0604020202020204" pitchFamily="34" charset="0"/>
              <a:buChar char="•"/>
            </a:pPr>
            <a:r>
              <a:rPr lang="en-US" sz="4000" u="sng" dirty="0">
                <a:latin typeface="BBC Reith Sans" panose="020B0603020204020204" pitchFamily="34" charset="0"/>
                <a:ea typeface="BBC Reith Sans" panose="020B0603020204020204" pitchFamily="34" charset="0"/>
                <a:cs typeface="BBC Reith Sans" panose="020B0603020204020204" pitchFamily="34" charset="0"/>
                <a:hlinkClick r:id="rId3"/>
              </a:rPr>
              <a:t>Five Science-backed Strategies to Build Resilience</a:t>
            </a:r>
            <a:r>
              <a:rPr lang="en-US" sz="4000" dirty="0">
                <a:latin typeface="BBC Reith Sans" panose="020B0603020204020204" pitchFamily="34" charset="0"/>
                <a:ea typeface="BBC Reith Sans" panose="020B0603020204020204" pitchFamily="34" charset="0"/>
                <a:cs typeface="BBC Reith Sans" panose="020B0603020204020204" pitchFamily="34" charset="0"/>
              </a:rPr>
              <a:t> (Berkeley)</a:t>
            </a:r>
            <a:endParaRPr lang="en-GB" sz="4000" dirty="0">
              <a:latin typeface="BBC Reith Sans" panose="020B0603020204020204" pitchFamily="34" charset="0"/>
              <a:ea typeface="BBC Reith Sans" panose="020B0603020204020204" pitchFamily="34" charset="0"/>
              <a:cs typeface="BBC Reith Sans" panose="020B0603020204020204" pitchFamily="34" charset="0"/>
            </a:endParaRPr>
          </a:p>
          <a:p>
            <a:pPr marL="457200" lvl="0" indent="-457200" algn="l">
              <a:buFont typeface="Arial" panose="020B0604020202020204" pitchFamily="34" charset="0"/>
              <a:buChar char="•"/>
            </a:pPr>
            <a:r>
              <a:rPr lang="en-US" sz="4000" u="sng" dirty="0">
                <a:latin typeface="BBC Reith Sans" panose="020B0603020204020204" pitchFamily="34" charset="0"/>
                <a:ea typeface="BBC Reith Sans" panose="020B0603020204020204" pitchFamily="34" charset="0"/>
                <a:cs typeface="BBC Reith Sans" panose="020B0603020204020204" pitchFamily="34" charset="0"/>
                <a:hlinkClick r:id="rId4"/>
              </a:rPr>
              <a:t>Building your resilience</a:t>
            </a:r>
            <a:r>
              <a:rPr lang="en-US" sz="4000" dirty="0">
                <a:latin typeface="BBC Reith Sans" panose="020B0603020204020204" pitchFamily="34" charset="0"/>
                <a:ea typeface="BBC Reith Sans" panose="020B0603020204020204" pitchFamily="34" charset="0"/>
                <a:cs typeface="BBC Reith Sans" panose="020B0603020204020204" pitchFamily="34" charset="0"/>
              </a:rPr>
              <a:t> (American Psychological Association)</a:t>
            </a:r>
            <a:endParaRPr lang="en-GB" sz="4000" dirty="0">
              <a:latin typeface="BBC Reith Sans" panose="020B0603020204020204" pitchFamily="34" charset="0"/>
              <a:ea typeface="BBC Reith Sans" panose="020B0603020204020204" pitchFamily="34" charset="0"/>
              <a:cs typeface="BBC Reith Sans" panose="020B0603020204020204" pitchFamily="34" charset="0"/>
            </a:endParaRPr>
          </a:p>
          <a:p>
            <a:pPr marL="457200" lvl="0" indent="-457200" algn="l">
              <a:buFont typeface="Arial" panose="020B0604020202020204" pitchFamily="34" charset="0"/>
              <a:buChar char="•"/>
            </a:pPr>
            <a:r>
              <a:rPr lang="en-US" sz="4000" u="sng" dirty="0">
                <a:latin typeface="BBC Reith Sans" panose="020B0603020204020204" pitchFamily="34" charset="0"/>
                <a:ea typeface="BBC Reith Sans" panose="020B0603020204020204" pitchFamily="34" charset="0"/>
                <a:cs typeface="BBC Reith Sans" panose="020B0603020204020204" pitchFamily="34" charset="0"/>
                <a:hlinkClick r:id="rId5"/>
              </a:rPr>
              <a:t>Developing resilience</a:t>
            </a:r>
            <a:r>
              <a:rPr lang="en-US" sz="4000" dirty="0">
                <a:latin typeface="BBC Reith Sans" panose="020B0603020204020204" pitchFamily="34" charset="0"/>
                <a:ea typeface="BBC Reith Sans" panose="020B0603020204020204" pitchFamily="34" charset="0"/>
                <a:cs typeface="BBC Reith Sans" panose="020B0603020204020204" pitchFamily="34" charset="0"/>
              </a:rPr>
              <a:t> (Mindtools.com – access for free via BBC Gateway)</a:t>
            </a:r>
            <a:endParaRPr lang="en-GB" sz="4000" dirty="0">
              <a:latin typeface="BBC Reith Sans" panose="020B0603020204020204" pitchFamily="34" charset="0"/>
              <a:ea typeface="BBC Reith Sans" panose="020B0603020204020204" pitchFamily="34" charset="0"/>
              <a:cs typeface="BBC Reith Sans" panose="020B0603020204020204" pitchFamily="34" charset="0"/>
            </a:endParaRPr>
          </a:p>
          <a:p>
            <a:pPr marL="457200" lvl="0" indent="-457200" algn="l">
              <a:buFont typeface="Arial" panose="020B0604020202020204" pitchFamily="34" charset="0"/>
              <a:buChar char="•"/>
            </a:pPr>
            <a:r>
              <a:rPr lang="en-US" sz="4000" u="sng" dirty="0">
                <a:latin typeface="BBC Reith Sans" panose="020B0603020204020204" pitchFamily="34" charset="0"/>
                <a:ea typeface="BBC Reith Sans" panose="020B0603020204020204" pitchFamily="34" charset="0"/>
                <a:cs typeface="BBC Reith Sans" panose="020B0603020204020204" pitchFamily="34" charset="0"/>
                <a:hlinkClick r:id="rId6"/>
              </a:rPr>
              <a:t>Dealing with ambiguity</a:t>
            </a:r>
            <a:r>
              <a:rPr lang="en-US" sz="4000" dirty="0">
                <a:latin typeface="BBC Reith Sans" panose="020B0603020204020204" pitchFamily="34" charset="0"/>
                <a:ea typeface="BBC Reith Sans" panose="020B0603020204020204" pitchFamily="34" charset="0"/>
                <a:cs typeface="BBC Reith Sans" panose="020B0603020204020204" pitchFamily="34" charset="0"/>
              </a:rPr>
              <a:t> (essential for career development) (The Training Associates)</a:t>
            </a:r>
            <a:endParaRPr lang="en-GB" sz="4000" dirty="0">
              <a:latin typeface="BBC Reith Sans" panose="020B0603020204020204" pitchFamily="34" charset="0"/>
              <a:ea typeface="BBC Reith Sans" panose="020B0603020204020204" pitchFamily="34" charset="0"/>
              <a:cs typeface="BBC Reith Sans" panose="020B0603020204020204" pitchFamily="34" charset="0"/>
            </a:endParaRPr>
          </a:p>
          <a:p>
            <a:pPr marL="457200" lvl="0" indent="-457200" algn="l">
              <a:buFont typeface="Arial" panose="020B0604020202020204" pitchFamily="34" charset="0"/>
              <a:buChar char="•"/>
            </a:pPr>
            <a:r>
              <a:rPr lang="en-US" sz="4000" u="sng" dirty="0">
                <a:latin typeface="BBC Reith Sans" panose="020B0603020204020204" pitchFamily="34" charset="0"/>
                <a:ea typeface="BBC Reith Sans" panose="020B0603020204020204" pitchFamily="34" charset="0"/>
                <a:cs typeface="BBC Reith Sans" panose="020B0603020204020204" pitchFamily="34" charset="0"/>
                <a:hlinkClick r:id="rId7"/>
              </a:rPr>
              <a:t>Building resilience</a:t>
            </a:r>
            <a:r>
              <a:rPr lang="en-US" sz="4000" dirty="0">
                <a:latin typeface="BBC Reith Sans" panose="020B0603020204020204" pitchFamily="34" charset="0"/>
                <a:ea typeface="BBC Reith Sans" panose="020B0603020204020204" pitchFamily="34" charset="0"/>
                <a:cs typeface="BBC Reith Sans" panose="020B0603020204020204" pitchFamily="34" charset="0"/>
              </a:rPr>
              <a:t> (video, 3:57)</a:t>
            </a:r>
            <a:endParaRPr lang="en-GB" sz="4000" dirty="0">
              <a:latin typeface="BBC Reith Sans" panose="020B0603020204020204" pitchFamily="34" charset="0"/>
              <a:ea typeface="BBC Reith Sans" panose="020B0603020204020204" pitchFamily="34" charset="0"/>
              <a:cs typeface="BBC Reith Sans" panose="020B0603020204020204" pitchFamily="34" charset="0"/>
            </a:endParaRPr>
          </a:p>
          <a:p>
            <a:pPr marL="457200" indent="-457200" algn="l">
              <a:buFont typeface="Arial" panose="020B0604020202020204" pitchFamily="34" charset="0"/>
              <a:buChar char="•"/>
            </a:pPr>
            <a:r>
              <a:rPr lang="en-US" sz="4000" u="sng" dirty="0">
                <a:latin typeface="BBC Reith Sans" panose="020B0603020204020204" pitchFamily="34" charset="0"/>
                <a:ea typeface="BBC Reith Sans" panose="020B0603020204020204" pitchFamily="34" charset="0"/>
                <a:cs typeface="BBC Reith Sans" panose="020B0603020204020204" pitchFamily="34" charset="0"/>
                <a:hlinkClick r:id="rId8"/>
              </a:rPr>
              <a:t>The three secrets of resilient people</a:t>
            </a:r>
            <a:r>
              <a:rPr lang="en-US" sz="4000" dirty="0">
                <a:latin typeface="BBC Reith Sans" panose="020B0603020204020204" pitchFamily="34" charset="0"/>
                <a:ea typeface="BBC Reith Sans" panose="020B0603020204020204" pitchFamily="34" charset="0"/>
                <a:cs typeface="BBC Reith Sans" panose="020B0603020204020204" pitchFamily="34" charset="0"/>
              </a:rPr>
              <a:t> (video, 16:20)</a:t>
            </a:r>
            <a:endParaRPr lang="en-GB" sz="4000" dirty="0">
              <a:latin typeface="BBC Reith Sans" panose="020B0603020204020204" pitchFamily="34" charset="0"/>
              <a:ea typeface="BBC Reith Sans" panose="020B0603020204020204" pitchFamily="34" charset="0"/>
              <a:cs typeface="BBC Reith Sans" panose="020B0603020204020204" pitchFamily="34" charset="0"/>
            </a:endParaRPr>
          </a:p>
          <a:p>
            <a:pPr marL="457200" indent="-457200" algn="l">
              <a:buFont typeface="Arial" panose="020B0604020202020204" pitchFamily="34" charset="0"/>
              <a:buChar char="•"/>
              <a:defRPr sz="4500">
                <a:latin typeface="BBC Reith Sans Light"/>
                <a:ea typeface="BBC Reith Sans Light"/>
                <a:cs typeface="BBC Reith Sans Light"/>
                <a:sym typeface="BBC Reith Sans Light"/>
              </a:defRPr>
            </a:pPr>
            <a:r>
              <a:rPr lang="en-GB" sz="4000" dirty="0">
                <a:latin typeface="BBC Reith Sans" panose="020B0603020204020204" pitchFamily="34" charset="0"/>
                <a:ea typeface="BBC Reith Sans" panose="020B0603020204020204" pitchFamily="34" charset="0"/>
                <a:cs typeface="BBC Reith Sans" panose="020B0603020204020204" pitchFamily="34" charset="0"/>
                <a:hlinkClick r:id="rId9"/>
              </a:rPr>
              <a:t>Reframing </a:t>
            </a:r>
            <a:r>
              <a:rPr lang="en-GB" sz="4000" dirty="0">
                <a:latin typeface="BBC Reith Sans" panose="020B0603020204020204" pitchFamily="34" charset="0"/>
                <a:ea typeface="BBC Reith Sans" panose="020B0603020204020204" pitchFamily="34" charset="0"/>
                <a:cs typeface="BBC Reith Sans" panose="020B0603020204020204" pitchFamily="34" charset="0"/>
              </a:rPr>
              <a:t>(Psychology Today)</a:t>
            </a:r>
          </a:p>
          <a:p>
            <a:pPr marL="457200" indent="-457200" algn="l">
              <a:buFont typeface="Arial" panose="020B0604020202020204" pitchFamily="34" charset="0"/>
              <a:buChar char="•"/>
              <a:defRPr sz="4800">
                <a:latin typeface="BBC Reith Sans Light"/>
                <a:ea typeface="BBC Reith Sans Light"/>
                <a:cs typeface="BBC Reith Sans Light"/>
                <a:sym typeface="BBC Reith Sans Light"/>
              </a:defRPr>
            </a:pPr>
            <a:r>
              <a:rPr lang="en-GB" sz="4000" dirty="0">
                <a:latin typeface="BBC Reith Sans" panose="020B0603020204020204" pitchFamily="34" charset="0"/>
                <a:ea typeface="BBC Reith Sans" panose="020B0603020204020204" pitchFamily="34" charset="0"/>
                <a:cs typeface="BBC Reith Sans" panose="020B0603020204020204" pitchFamily="34" charset="0"/>
                <a:hlinkClick r:id="rId10"/>
              </a:rPr>
              <a:t>https</a:t>
            </a:r>
            <a:r>
              <a:rPr lang="en-GB" sz="4000" dirty="0">
                <a:latin typeface="BBC Reith Sans" panose="020B0603020204020204" pitchFamily="34" charset="0"/>
                <a:ea typeface="BBC Reith Sans" panose="020B0603020204020204" pitchFamily="34" charset="0"/>
                <a:cs typeface="BBC Reith Sans" panose="020B0603020204020204" pitchFamily="34" charset="0"/>
                <a:hlinkClick r:id="rId10"/>
              </a:rPr>
              <a:t>://www.franklincovey.com/the-7-habits/habit-1.html</a:t>
            </a:r>
          </a:p>
          <a:p>
            <a:pPr marL="457200" indent="-457200" algn="l">
              <a:buFont typeface="Arial" panose="020B0604020202020204" pitchFamily="34" charset="0"/>
              <a:buChar char="•"/>
              <a:defRPr sz="4800">
                <a:latin typeface="BBC Reith Sans Light"/>
                <a:ea typeface="BBC Reith Sans Light"/>
                <a:cs typeface="BBC Reith Sans Light"/>
                <a:sym typeface="BBC Reith Sans Light"/>
              </a:defRPr>
            </a:pPr>
            <a:r>
              <a:rPr lang="en-GB" sz="4000" dirty="0">
                <a:latin typeface="BBC Reith Sans" panose="020B0603020204020204" pitchFamily="34" charset="0"/>
                <a:ea typeface="BBC Reith Sans" panose="020B0603020204020204" pitchFamily="34" charset="0"/>
                <a:cs typeface="BBC Reith Sans" panose="020B0603020204020204" pitchFamily="34" charset="0"/>
                <a:hlinkClick r:id="rId11"/>
              </a:rPr>
              <a:t>https://www.thensomehow.com/circles-of-influence/</a:t>
            </a:r>
          </a:p>
          <a:p>
            <a:pPr marL="457200" indent="-457200" algn="l">
              <a:buFont typeface="Arial" panose="020B0604020202020204" pitchFamily="34" charset="0"/>
              <a:buChar char="•"/>
              <a:defRPr sz="4800">
                <a:latin typeface="BBC Reith Sans Light"/>
                <a:ea typeface="BBC Reith Sans Light"/>
                <a:cs typeface="BBC Reith Sans Light"/>
                <a:sym typeface="BBC Reith Sans Light"/>
              </a:defRPr>
            </a:pPr>
            <a:r>
              <a:rPr lang="en-GB" sz="4000" dirty="0">
                <a:latin typeface="BBC Reith Sans" panose="020B0603020204020204" pitchFamily="34" charset="0"/>
                <a:ea typeface="BBC Reith Sans" panose="020B0603020204020204" pitchFamily="34" charset="0"/>
                <a:cs typeface="BBC Reith Sans" panose="020B0603020204020204" pitchFamily="34" charset="0"/>
                <a:hlinkClick r:id="rId12"/>
              </a:rPr>
              <a:t>https://www.habitsforwellbeing.com/the-circle-of-concern-and-influence/</a:t>
            </a:r>
          </a:p>
          <a:p>
            <a:pPr marL="457200" marR="0" indent="-457200" algn="ctr" defTabSz="8255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GB" sz="4000" b="0" i="0" u="none" strike="noStrike" cap="none" spc="0" normalizeH="0" baseline="0" dirty="0">
              <a:ln>
                <a:noFill/>
              </a:ln>
              <a:solidFill>
                <a:srgbClr val="000000"/>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endParaRPr>
          </a:p>
        </p:txBody>
      </p:sp>
    </p:spTree>
    <p:extLst>
      <p:ext uri="{BB962C8B-B14F-4D97-AF65-F5344CB8AC3E}">
        <p14:creationId xmlns:p14="http://schemas.microsoft.com/office/powerpoint/2010/main" val="281137990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 name="circles.jpg" descr="circles.jpg"/>
          <p:cNvPicPr>
            <a:picLocks noChangeAspect="1"/>
          </p:cNvPicPr>
          <p:nvPr/>
        </p:nvPicPr>
        <p:blipFill>
          <a:blip r:embed="rId2">
            <a:extLst/>
          </a:blip>
          <a:stretch>
            <a:fillRect/>
          </a:stretch>
        </p:blipFill>
        <p:spPr>
          <a:xfrm>
            <a:off x="9569041" y="-338072"/>
            <a:ext cx="15665077" cy="10402591"/>
          </a:xfrm>
          <a:prstGeom prst="rect">
            <a:avLst/>
          </a:prstGeom>
          <a:ln w="12700">
            <a:miter lim="400000"/>
          </a:ln>
        </p:spPr>
      </p:pic>
      <p:sp>
        <p:nvSpPr>
          <p:cNvPr id="217" name="AUDIENCE PLATFORM TEAM MANAGER WORKSHOPS"/>
          <p:cNvSpPr txBox="1">
            <a:spLocks noGrp="1"/>
          </p:cNvSpPr>
          <p:nvPr>
            <p:ph type="body" idx="14"/>
          </p:nvPr>
        </p:nvSpPr>
        <p:spPr>
          <a:prstGeom prst="rect">
            <a:avLst/>
          </a:prstGeom>
        </p:spPr>
        <p:txBody>
          <a:bodyPr/>
          <a:lstStyle/>
          <a:p>
            <a:r>
              <a:t>AUDIENCE PLATFORM TEAM MANAGER WORKSHOPS</a:t>
            </a:r>
          </a:p>
        </p:txBody>
      </p:sp>
      <p:sp>
        <p:nvSpPr>
          <p:cNvPr id="218" name="01 MARCH 2019"/>
          <p:cNvSpPr txBox="1">
            <a:spLocks noGrp="1"/>
          </p:cNvSpPr>
          <p:nvPr>
            <p:ph type="body" idx="15"/>
          </p:nvPr>
        </p:nvSpPr>
        <p:spPr>
          <a:prstGeom prst="rect">
            <a:avLst/>
          </a:prstGeom>
        </p:spPr>
        <p:txBody>
          <a:bodyPr/>
          <a:lstStyle/>
          <a:p>
            <a:r>
              <a:t>01 MARCH 2019</a:t>
            </a:r>
          </a:p>
        </p:txBody>
      </p:sp>
      <p:sp>
        <p:nvSpPr>
          <p:cNvPr id="219" name="CIRCLEs OF INFLUENCE"/>
          <p:cNvSpPr txBox="1">
            <a:spLocks noGrp="1"/>
          </p:cNvSpPr>
          <p:nvPr>
            <p:ph type="body" idx="16"/>
          </p:nvPr>
        </p:nvSpPr>
        <p:spPr>
          <a:prstGeom prst="rect">
            <a:avLst/>
          </a:prstGeom>
        </p:spPr>
        <p:txBody>
          <a:bodyPr/>
          <a:lstStyle/>
          <a:p>
            <a:pPr defTabSz="759459">
              <a:spcBef>
                <a:spcPts val="5400"/>
              </a:spcBef>
              <a:defRPr sz="6072"/>
            </a:pPr>
            <a:r>
              <a:t>CIRCLEs OF INFLUENCE</a:t>
            </a:r>
          </a:p>
          <a:p>
            <a:pPr defTabSz="759459">
              <a:spcBef>
                <a:spcPts val="5400"/>
              </a:spcBef>
              <a:defRPr sz="6072"/>
            </a:pPr>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22" name="Introduction and sharing (20 minutes)…"/>
          <p:cNvSpPr txBox="1">
            <a:spLocks noGrp="1"/>
          </p:cNvSpPr>
          <p:nvPr>
            <p:ph type="body" idx="13"/>
          </p:nvPr>
        </p:nvSpPr>
        <p:spPr>
          <a:xfrm>
            <a:off x="1303867" y="2728218"/>
            <a:ext cx="21708783" cy="12306301"/>
          </a:xfrm>
          <a:prstGeom prst="rect">
            <a:avLst/>
          </a:prstGeom>
        </p:spPr>
        <p:txBody>
          <a:bodyPr/>
          <a:lstStyle/>
          <a:p>
            <a:pPr marL="879230" indent="-879230" algn="l">
              <a:buSzPct val="75000"/>
              <a:buChar char="•"/>
              <a:defRPr sz="4300"/>
            </a:pPr>
            <a:r>
              <a:t>Introduction and sharing </a:t>
            </a:r>
            <a:r>
              <a:rPr sz="3000"/>
              <a:t>(20 minutes)</a:t>
            </a:r>
          </a:p>
          <a:p>
            <a:pPr marL="879230" indent="-879230" algn="l">
              <a:buSzPct val="75000"/>
              <a:buChar char="•"/>
              <a:defRPr sz="4300"/>
            </a:pPr>
            <a:r>
              <a:t>Breakout: Groups of 2-3 </a:t>
            </a:r>
            <a:r>
              <a:rPr sz="3000"/>
              <a:t>(15 minutes)</a:t>
            </a:r>
          </a:p>
          <a:p>
            <a:pPr marL="879230" indent="-879230" algn="l">
              <a:buSzPct val="75000"/>
              <a:buChar char="•"/>
              <a:defRPr sz="4300"/>
            </a:pPr>
            <a:r>
              <a:t>Re-group and share </a:t>
            </a:r>
            <a:r>
              <a:rPr sz="3000"/>
              <a:t>(15 minutes)</a:t>
            </a:r>
          </a:p>
          <a:p>
            <a:pPr marL="879230" indent="-879230" algn="l">
              <a:buSzPct val="75000"/>
              <a:buChar char="•"/>
              <a:tabLst>
                <a:tab pos="5143500" algn="l"/>
              </a:tabLst>
              <a:defRPr sz="4300"/>
            </a:pPr>
            <a:r>
              <a:t>Close and AOB </a:t>
            </a:r>
            <a:r>
              <a:rPr sz="3000"/>
              <a:t>(10 minutes)</a:t>
            </a:r>
          </a:p>
        </p:txBody>
      </p:sp>
      <p:sp>
        <p:nvSpPr>
          <p:cNvPr id="223" name="FORMAT"/>
          <p:cNvSpPr txBox="1">
            <a:spLocks noGrp="1"/>
          </p:cNvSpPr>
          <p:nvPr>
            <p:ph type="body" idx="14"/>
          </p:nvPr>
        </p:nvSpPr>
        <p:spPr>
          <a:prstGeom prst="rect">
            <a:avLst/>
          </a:prstGeom>
        </p:spPr>
        <p:txBody>
          <a:bodyPr/>
          <a:lstStyle/>
          <a:p>
            <a:r>
              <a:t>FORMAT</a:t>
            </a:r>
          </a:p>
        </p:txBody>
      </p:sp>
    </p:spTree>
    <p:extLst>
      <p:ext uri="{BB962C8B-B14F-4D97-AF65-F5344CB8AC3E}">
        <p14:creationId xmlns:p14="http://schemas.microsoft.com/office/powerpoint/2010/main" val="2132622029"/>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226" name="INTRODUCTION"/>
          <p:cNvSpPr txBox="1"/>
          <p:nvPr/>
        </p:nvSpPr>
        <p:spPr>
          <a:xfrm>
            <a:off x="1314141" y="4419600"/>
            <a:ext cx="20532406" cy="5470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lgn="l">
              <a:spcBef>
                <a:spcPts val="5900"/>
              </a:spcBef>
              <a:defRPr sz="6600" cap="all">
                <a:solidFill>
                  <a:srgbClr val="282828"/>
                </a:solidFill>
                <a:latin typeface="BBC Reith Sans Bold"/>
                <a:ea typeface="BBC Reith Sans Bold"/>
                <a:cs typeface="BBC Reith Sans Bold"/>
                <a:sym typeface="BBC Reith Sans Bold"/>
              </a:defRPr>
            </a:lvl1pPr>
          </a:lstStyle>
          <a:p>
            <a:r>
              <a:t>INTRODUCTION</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222" name="Introduction and sharing (20 minutes)…"/>
          <p:cNvSpPr txBox="1">
            <a:spLocks noGrp="1"/>
          </p:cNvSpPr>
          <p:nvPr>
            <p:ph type="body" idx="13"/>
          </p:nvPr>
        </p:nvSpPr>
        <p:spPr>
          <a:xfrm>
            <a:off x="1303867" y="2089766"/>
            <a:ext cx="21708783" cy="13583206"/>
          </a:xfrm>
          <a:prstGeom prst="rect">
            <a:avLst/>
          </a:prstGeom>
        </p:spPr>
        <p:txBody>
          <a:bodyPr/>
          <a:lstStyle/>
          <a:p>
            <a:pPr marL="879230" indent="-879230" algn="l">
              <a:buSzPct val="75000"/>
              <a:buChar char="•"/>
              <a:defRPr sz="4300"/>
            </a:pPr>
            <a:r>
              <a:rPr dirty="0"/>
              <a:t>Introduction and </a:t>
            </a:r>
            <a:r>
              <a:rPr lang="en-GB" dirty="0" smtClean="0"/>
              <a:t>definitions</a:t>
            </a:r>
            <a:r>
              <a:rPr dirty="0" smtClean="0"/>
              <a:t> </a:t>
            </a:r>
            <a:r>
              <a:rPr sz="3000" dirty="0" smtClean="0"/>
              <a:t>(</a:t>
            </a:r>
            <a:r>
              <a:rPr lang="en-GB" sz="3000" dirty="0" smtClean="0"/>
              <a:t>1</a:t>
            </a:r>
            <a:r>
              <a:rPr sz="3000" dirty="0" smtClean="0"/>
              <a:t>0 </a:t>
            </a:r>
            <a:r>
              <a:rPr sz="3000" dirty="0"/>
              <a:t>minutes)</a:t>
            </a:r>
          </a:p>
          <a:p>
            <a:pPr marL="879230" indent="-879230" algn="l">
              <a:buSzPct val="75000"/>
              <a:buChar char="•"/>
              <a:defRPr sz="4300"/>
            </a:pPr>
            <a:r>
              <a:rPr dirty="0" smtClean="0"/>
              <a:t>Breakout</a:t>
            </a:r>
            <a:r>
              <a:rPr lang="en-GB" dirty="0" smtClean="0"/>
              <a:t> </a:t>
            </a:r>
            <a:r>
              <a:rPr dirty="0" smtClean="0"/>
              <a:t>Groups </a:t>
            </a:r>
            <a:r>
              <a:rPr dirty="0"/>
              <a:t>of 2-3 </a:t>
            </a:r>
            <a:r>
              <a:rPr sz="3000" dirty="0"/>
              <a:t>(15 minutes)</a:t>
            </a:r>
          </a:p>
          <a:p>
            <a:pPr marL="879230" indent="-879230" algn="l">
              <a:buSzPct val="75000"/>
              <a:buChar char="•"/>
              <a:defRPr sz="4300"/>
            </a:pPr>
            <a:r>
              <a:rPr dirty="0"/>
              <a:t>Re-group and share </a:t>
            </a:r>
            <a:r>
              <a:rPr sz="3000" dirty="0"/>
              <a:t>(</a:t>
            </a:r>
            <a:r>
              <a:rPr sz="3000" dirty="0" smtClean="0"/>
              <a:t>1</a:t>
            </a:r>
            <a:r>
              <a:rPr lang="en-GB" sz="3000" dirty="0" smtClean="0"/>
              <a:t>0</a:t>
            </a:r>
            <a:r>
              <a:rPr sz="3000" dirty="0" smtClean="0"/>
              <a:t> </a:t>
            </a:r>
            <a:r>
              <a:rPr sz="3000" dirty="0"/>
              <a:t>minutes)</a:t>
            </a:r>
          </a:p>
          <a:p>
            <a:pPr marL="879230" indent="-879230" algn="l">
              <a:buSzPct val="75000"/>
              <a:buFontTx/>
              <a:buChar char="•"/>
              <a:tabLst>
                <a:tab pos="5143500" algn="l"/>
              </a:tabLst>
              <a:defRPr sz="4300"/>
            </a:pPr>
            <a:r>
              <a:rPr lang="en-GB" dirty="0" smtClean="0"/>
              <a:t>Tips &amp; techniques </a:t>
            </a:r>
            <a:r>
              <a:rPr lang="en-GB" sz="3000" dirty="0"/>
              <a:t>(10 minutes)</a:t>
            </a:r>
          </a:p>
          <a:p>
            <a:pPr marL="879230" indent="-879230" algn="l">
              <a:buSzPct val="75000"/>
              <a:buChar char="•"/>
              <a:tabLst>
                <a:tab pos="5143500" algn="l"/>
              </a:tabLst>
              <a:defRPr sz="4300"/>
            </a:pPr>
            <a:r>
              <a:rPr lang="en-GB" sz="4300" dirty="0" smtClean="0"/>
              <a:t>Questions and close</a:t>
            </a:r>
            <a:endParaRPr sz="3000" dirty="0"/>
          </a:p>
        </p:txBody>
      </p:sp>
      <p:sp>
        <p:nvSpPr>
          <p:cNvPr id="223" name="FORMAT"/>
          <p:cNvSpPr txBox="1">
            <a:spLocks noGrp="1"/>
          </p:cNvSpPr>
          <p:nvPr>
            <p:ph type="body" idx="14"/>
          </p:nvPr>
        </p:nvSpPr>
        <p:spPr>
          <a:prstGeom prst="rect">
            <a:avLst/>
          </a:prstGeom>
        </p:spPr>
        <p:txBody>
          <a:bodyPr/>
          <a:lstStyle/>
          <a:p>
            <a:r>
              <a:rPr lang="en-GB" dirty="0" smtClean="0"/>
              <a:t>AGENDA &amp; FORMAT</a:t>
            </a:r>
            <a:endParaRPr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29" name="Circles of Influence…"/>
          <p:cNvSpPr txBox="1">
            <a:spLocks noGrp="1"/>
          </p:cNvSpPr>
          <p:nvPr>
            <p:ph type="body" idx="13"/>
          </p:nvPr>
        </p:nvSpPr>
        <p:spPr>
          <a:xfrm>
            <a:off x="15386" y="1616967"/>
            <a:ext cx="24384000" cy="12395201"/>
          </a:xfrm>
          <a:prstGeom prst="rect">
            <a:avLst/>
          </a:prstGeom>
        </p:spPr>
        <p:txBody>
          <a:bodyPr/>
          <a:lstStyle/>
          <a:p>
            <a:pPr>
              <a:spcBef>
                <a:spcPts val="2000"/>
              </a:spcBef>
              <a:defRPr sz="7000">
                <a:latin typeface="BBC Reith Sans Bold"/>
                <a:ea typeface="BBC Reith Sans Bold"/>
                <a:cs typeface="BBC Reith Sans Bold"/>
                <a:sym typeface="BBC Reith Sans Bold"/>
              </a:defRPr>
            </a:pPr>
            <a:r>
              <a:rPr dirty="0"/>
              <a:t>Circles of Influence</a:t>
            </a:r>
          </a:p>
          <a:p>
            <a:pPr>
              <a:spcBef>
                <a:spcPts val="2000"/>
              </a:spcBef>
              <a:defRPr sz="7000"/>
            </a:pPr>
            <a:r>
              <a:rPr dirty="0"/>
              <a:t>is a tool created by </a:t>
            </a:r>
            <a:r>
              <a:rPr dirty="0">
                <a:latin typeface="BBC Reith Sans Bold"/>
                <a:ea typeface="BBC Reith Sans Bold"/>
                <a:cs typeface="BBC Reith Sans Bold"/>
                <a:sym typeface="BBC Reith Sans Bold"/>
              </a:rPr>
              <a:t>Stephen Covey</a:t>
            </a:r>
            <a:r>
              <a:rPr dirty="0"/>
              <a:t>, author of</a:t>
            </a:r>
          </a:p>
          <a:p>
            <a:pPr>
              <a:spcBef>
                <a:spcPts val="2000"/>
              </a:spcBef>
              <a:defRPr sz="7000"/>
            </a:pPr>
            <a:r>
              <a:rPr dirty="0"/>
              <a:t>“The 7 Habits of Highly Effective People”</a:t>
            </a:r>
          </a:p>
        </p:txBody>
      </p:sp>
      <p:sp>
        <p:nvSpPr>
          <p:cNvPr id="230" name="CIRCLES OF INFLUENCE"/>
          <p:cNvSpPr txBox="1">
            <a:spLocks noGrp="1"/>
          </p:cNvSpPr>
          <p:nvPr>
            <p:ph type="body" idx="14"/>
          </p:nvPr>
        </p:nvSpPr>
        <p:spPr>
          <a:prstGeom prst="rect">
            <a:avLst/>
          </a:prstGeom>
        </p:spPr>
        <p:txBody>
          <a:bodyPr/>
          <a:lstStyle/>
          <a:p>
            <a:r>
              <a:t>CIRCLES OF INFLUENCE</a:t>
            </a:r>
          </a:p>
        </p:txBody>
      </p:sp>
      <p:sp>
        <p:nvSpPr>
          <p:cNvPr id="231" name="INTRODUCTION"/>
          <p:cNvSpPr txBox="1">
            <a:spLocks noGrp="1"/>
          </p:cNvSpPr>
          <p:nvPr>
            <p:ph type="body" idx="15"/>
          </p:nvPr>
        </p:nvSpPr>
        <p:spPr>
          <a:prstGeom prst="rect">
            <a:avLst/>
          </a:prstGeom>
        </p:spPr>
        <p:txBody>
          <a:bodyPr/>
          <a:lstStyle/>
          <a:p>
            <a:r>
              <a:t>INTRODUCTION</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236" name="Habit #1…"/>
          <p:cNvSpPr txBox="1">
            <a:spLocks noGrp="1"/>
          </p:cNvSpPr>
          <p:nvPr>
            <p:ph type="body" idx="13"/>
          </p:nvPr>
        </p:nvSpPr>
        <p:spPr>
          <a:xfrm>
            <a:off x="15386" y="1616967"/>
            <a:ext cx="24384000" cy="12395201"/>
          </a:xfrm>
          <a:prstGeom prst="rect">
            <a:avLst/>
          </a:prstGeom>
        </p:spPr>
        <p:txBody>
          <a:bodyPr/>
          <a:lstStyle/>
          <a:p>
            <a:pPr>
              <a:spcBef>
                <a:spcPts val="2000"/>
              </a:spcBef>
              <a:defRPr sz="7000">
                <a:latin typeface="BBC Reith Sans Bold"/>
                <a:ea typeface="BBC Reith Sans Bold"/>
                <a:cs typeface="BBC Reith Sans Bold"/>
                <a:sym typeface="BBC Reith Sans Bold"/>
              </a:defRPr>
            </a:pPr>
            <a:r>
              <a:t>Habit #1</a:t>
            </a:r>
          </a:p>
          <a:p>
            <a:pPr>
              <a:spcBef>
                <a:spcPts val="2000"/>
              </a:spcBef>
              <a:defRPr sz="7000"/>
            </a:pPr>
            <a:endParaRPr/>
          </a:p>
          <a:p>
            <a:pPr>
              <a:spcBef>
                <a:spcPts val="2000"/>
              </a:spcBef>
              <a:defRPr sz="14000"/>
            </a:pPr>
            <a:r>
              <a:t>Be proactive</a:t>
            </a:r>
          </a:p>
        </p:txBody>
      </p:sp>
      <p:sp>
        <p:nvSpPr>
          <p:cNvPr id="237" name="CIRCLES OF INFLUENCE"/>
          <p:cNvSpPr txBox="1">
            <a:spLocks noGrp="1"/>
          </p:cNvSpPr>
          <p:nvPr>
            <p:ph type="body" idx="14"/>
          </p:nvPr>
        </p:nvSpPr>
        <p:spPr>
          <a:prstGeom prst="rect">
            <a:avLst/>
          </a:prstGeom>
        </p:spPr>
        <p:txBody>
          <a:bodyPr/>
          <a:lstStyle/>
          <a:p>
            <a:r>
              <a:t>CIRCLES OF INFLUENCE</a:t>
            </a:r>
          </a:p>
        </p:txBody>
      </p:sp>
      <p:sp>
        <p:nvSpPr>
          <p:cNvPr id="238" name="INTRODUCTION"/>
          <p:cNvSpPr txBox="1">
            <a:spLocks noGrp="1"/>
          </p:cNvSpPr>
          <p:nvPr>
            <p:ph type="body" idx="15"/>
          </p:nvPr>
        </p:nvSpPr>
        <p:spPr>
          <a:prstGeom prst="rect">
            <a:avLst/>
          </a:prstGeom>
        </p:spPr>
        <p:txBody>
          <a:bodyPr/>
          <a:lstStyle/>
          <a:p>
            <a:r>
              <a:t>INTRODUCTION</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243" name="Circle of Concern"/>
          <p:cNvSpPr/>
          <p:nvPr/>
        </p:nvSpPr>
        <p:spPr>
          <a:xfrm>
            <a:off x="5638311" y="304311"/>
            <a:ext cx="13069409" cy="13069409"/>
          </a:xfrm>
          <a:prstGeom prst="ellipse">
            <a:avLst/>
          </a:prstGeom>
          <a:solidFill>
            <a:srgbClr val="C0C0C0"/>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7100">
                <a:latin typeface="BBC Reith Sans Light"/>
                <a:ea typeface="BBC Reith Sans Light"/>
                <a:cs typeface="BBC Reith Sans Light"/>
                <a:sym typeface="BBC Reith Sans Light"/>
              </a:defRPr>
            </a:lvl1pPr>
          </a:lstStyle>
          <a:p>
            <a:r>
              <a:t>Circle of Concern</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ircle of Concern"/>
          <p:cNvSpPr/>
          <p:nvPr/>
        </p:nvSpPr>
        <p:spPr>
          <a:xfrm>
            <a:off x="5638311" y="304311"/>
            <a:ext cx="13069409" cy="13069409"/>
          </a:xfrm>
          <a:prstGeom prst="ellipse">
            <a:avLst/>
          </a:prstGeom>
          <a:solidFill>
            <a:srgbClr val="C0C0C0"/>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a:defRPr sz="6000">
                <a:latin typeface="BBC Reith Sans Light"/>
                <a:ea typeface="BBC Reith Sans Light"/>
                <a:cs typeface="BBC Reith Sans Light"/>
                <a:sym typeface="BBC Reith Sans Light"/>
              </a:defRPr>
            </a:lvl1pPr>
          </a:lstStyle>
          <a:p>
            <a:r>
              <a:t>Circle of Concern</a:t>
            </a:r>
          </a:p>
        </p:txBody>
      </p:sp>
      <p:sp>
        <p:nvSpPr>
          <p:cNvPr id="248"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249" name="Circle of Influence"/>
          <p:cNvSpPr/>
          <p:nvPr/>
        </p:nvSpPr>
        <p:spPr>
          <a:xfrm>
            <a:off x="8292786" y="2958786"/>
            <a:ext cx="7798428" cy="7798428"/>
          </a:xfrm>
          <a:prstGeom prst="ellipse">
            <a:avLst/>
          </a:prstGeom>
          <a:blipFill>
            <a:blip r:embed="rId3"/>
          </a:blipFill>
          <a:ln w="12700">
            <a:miter lim="400000"/>
          </a:ln>
          <a:effectLst>
            <a:outerShdw blurRad="508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6000">
                <a:solidFill>
                  <a:srgbClr val="FFFFFF"/>
                </a:solidFill>
                <a:latin typeface="BBC Reith Sans Light"/>
                <a:ea typeface="BBC Reith Sans Light"/>
                <a:cs typeface="BBC Reith Sans Light"/>
                <a:sym typeface="BBC Reith Sans Light"/>
              </a:defRPr>
            </a:lvl1pPr>
          </a:lstStyle>
          <a:p>
            <a:r>
              <a:t>Circle of Influence</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ircle of Concern"/>
          <p:cNvSpPr/>
          <p:nvPr/>
        </p:nvSpPr>
        <p:spPr>
          <a:xfrm>
            <a:off x="5638311" y="304311"/>
            <a:ext cx="13069409" cy="13069409"/>
          </a:xfrm>
          <a:prstGeom prst="ellipse">
            <a:avLst/>
          </a:prstGeom>
          <a:solidFill>
            <a:srgbClr val="C0C0C0"/>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a:defRPr sz="6000">
                <a:latin typeface="BBC Reith Sans Light"/>
                <a:ea typeface="BBC Reith Sans Light"/>
                <a:cs typeface="BBC Reith Sans Light"/>
                <a:sym typeface="BBC Reith Sans Light"/>
              </a:defRPr>
            </a:lvl1pPr>
          </a:lstStyle>
          <a:p>
            <a:r>
              <a:t>Circle of Concern</a:t>
            </a:r>
          </a:p>
        </p:txBody>
      </p:sp>
      <p:sp>
        <p:nvSpPr>
          <p:cNvPr id="254"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
        <p:nvSpPr>
          <p:cNvPr id="255" name="Circle of Influence"/>
          <p:cNvSpPr/>
          <p:nvPr/>
        </p:nvSpPr>
        <p:spPr>
          <a:xfrm>
            <a:off x="9806300" y="4328227"/>
            <a:ext cx="5049996" cy="5059545"/>
          </a:xfrm>
          <a:prstGeom prst="ellipse">
            <a:avLst/>
          </a:prstGeom>
          <a:blipFill>
            <a:blip r:embed="rId3"/>
          </a:blipFill>
          <a:ln w="12700">
            <a:miter lim="400000"/>
          </a:ln>
          <a:effectLst>
            <a:outerShdw blurRad="508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4000">
                <a:solidFill>
                  <a:srgbClr val="FFFFFF"/>
                </a:solidFill>
                <a:latin typeface="BBC Reith Sans Light"/>
                <a:ea typeface="BBC Reith Sans Light"/>
                <a:cs typeface="BBC Reith Sans Light"/>
                <a:sym typeface="BBC Reith Sans Light"/>
              </a:defRPr>
            </a:lvl1pPr>
          </a:lstStyle>
          <a:p>
            <a:r>
              <a:rPr sz="4800" b="1" dirty="0"/>
              <a:t>Circle of Influence</a:t>
            </a:r>
          </a:p>
        </p:txBody>
      </p:sp>
      <p:sp>
        <p:nvSpPr>
          <p:cNvPr id="256" name="Arrow"/>
          <p:cNvSpPr/>
          <p:nvPr/>
        </p:nvSpPr>
        <p:spPr>
          <a:xfrm>
            <a:off x="6647384" y="6223000"/>
            <a:ext cx="2743564" cy="1270000"/>
          </a:xfrm>
          <a:prstGeom prst="rightArrow">
            <a:avLst>
              <a:gd name="adj1" fmla="val 32000"/>
              <a:gd name="adj2" fmla="val 64000"/>
            </a:avLst>
          </a:prstGeom>
          <a:solidFill>
            <a:srgbClr val="FF2600"/>
          </a:solidFill>
          <a:ln w="12700">
            <a:miter lim="400000"/>
          </a:ln>
        </p:spPr>
        <p:txBody>
          <a:bodyPr lIns="50800" tIns="50800" rIns="50800" bIns="50800" anchor="ctr"/>
          <a:lstStyle/>
          <a:p>
            <a:pPr>
              <a:defRPr sz="3200">
                <a:solidFill>
                  <a:srgbClr val="FFFFFF"/>
                </a:solidFill>
              </a:defRPr>
            </a:pPr>
            <a:endParaRPr/>
          </a:p>
        </p:txBody>
      </p:sp>
      <p:sp>
        <p:nvSpPr>
          <p:cNvPr id="257" name="Arrow"/>
          <p:cNvSpPr/>
          <p:nvPr/>
        </p:nvSpPr>
        <p:spPr>
          <a:xfrm rot="10800000">
            <a:off x="15209076" y="6204015"/>
            <a:ext cx="2743564" cy="1270001"/>
          </a:xfrm>
          <a:prstGeom prst="rightArrow">
            <a:avLst>
              <a:gd name="adj1" fmla="val 30809"/>
              <a:gd name="adj2" fmla="val 62637"/>
            </a:avLst>
          </a:prstGeom>
          <a:solidFill>
            <a:srgbClr val="FF2600"/>
          </a:solidFill>
          <a:ln w="12700">
            <a:miter lim="400000"/>
          </a:ln>
        </p:spPr>
        <p:txBody>
          <a:bodyPr lIns="50800" tIns="50800" rIns="50800" bIns="50800" anchor="ctr"/>
          <a:lstStyle/>
          <a:p>
            <a:pPr>
              <a:defRPr sz="3200">
                <a:solidFill>
                  <a:srgbClr val="FFFFFF"/>
                </a:solidFill>
              </a:defRPr>
            </a:pPr>
            <a:endParaRPr/>
          </a:p>
        </p:txBody>
      </p:sp>
      <p:sp>
        <p:nvSpPr>
          <p:cNvPr id="258" name="Arrow"/>
          <p:cNvSpPr/>
          <p:nvPr/>
        </p:nvSpPr>
        <p:spPr>
          <a:xfrm rot="16200000">
            <a:off x="10905297" y="10611857"/>
            <a:ext cx="2743564" cy="1270001"/>
          </a:xfrm>
          <a:prstGeom prst="rightArrow">
            <a:avLst>
              <a:gd name="adj1" fmla="val 30809"/>
              <a:gd name="adj2" fmla="val 62637"/>
            </a:avLst>
          </a:prstGeom>
          <a:solidFill>
            <a:srgbClr val="FF2600"/>
          </a:solidFill>
          <a:ln w="12700">
            <a:miter lim="400000"/>
          </a:ln>
        </p:spPr>
        <p:txBody>
          <a:bodyPr lIns="50800" tIns="50800" rIns="50800" bIns="50800" anchor="ctr"/>
          <a:lstStyle/>
          <a:p>
            <a:pPr>
              <a:defRPr sz="3200">
                <a:solidFill>
                  <a:srgbClr val="FFFFFF"/>
                </a:solidFill>
              </a:defRPr>
            </a:pPr>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ircle of Concern"/>
          <p:cNvSpPr/>
          <p:nvPr/>
        </p:nvSpPr>
        <p:spPr>
          <a:xfrm>
            <a:off x="5638311" y="304311"/>
            <a:ext cx="13069409" cy="13069409"/>
          </a:xfrm>
          <a:prstGeom prst="ellipse">
            <a:avLst/>
          </a:prstGeom>
          <a:solidFill>
            <a:srgbClr val="C0C0C0"/>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a:defRPr sz="4000">
                <a:latin typeface="BBC Reith Sans Light"/>
                <a:ea typeface="BBC Reith Sans Light"/>
                <a:cs typeface="BBC Reith Sans Light"/>
                <a:sym typeface="BBC Reith Sans Light"/>
              </a:defRPr>
            </a:lvl1pPr>
          </a:lstStyle>
          <a:p>
            <a:r>
              <a:t>Circle of Concern</a:t>
            </a:r>
          </a:p>
        </p:txBody>
      </p:sp>
      <p:sp>
        <p:nvSpPr>
          <p:cNvPr id="263"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264" name="Circle of Influence"/>
          <p:cNvSpPr/>
          <p:nvPr/>
        </p:nvSpPr>
        <p:spPr>
          <a:xfrm>
            <a:off x="7145486" y="1811485"/>
            <a:ext cx="10093029" cy="10093030"/>
          </a:xfrm>
          <a:prstGeom prst="ellipse">
            <a:avLst/>
          </a:prstGeom>
          <a:blipFill>
            <a:blip r:embed="rId3"/>
          </a:blipFill>
          <a:ln w="12700">
            <a:miter lim="400000"/>
          </a:ln>
          <a:effectLst>
            <a:outerShdw blurRad="508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6000">
                <a:solidFill>
                  <a:srgbClr val="FFFFFF"/>
                </a:solidFill>
                <a:latin typeface="BBC Reith Sans Light"/>
                <a:ea typeface="BBC Reith Sans Light"/>
                <a:cs typeface="BBC Reith Sans Light"/>
                <a:sym typeface="BBC Reith Sans Light"/>
              </a:defRPr>
            </a:lvl1pPr>
          </a:lstStyle>
          <a:p>
            <a:r>
              <a:t>Circle of Influence</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ircle of Concern"/>
          <p:cNvSpPr/>
          <p:nvPr/>
        </p:nvSpPr>
        <p:spPr>
          <a:xfrm>
            <a:off x="5638311" y="304311"/>
            <a:ext cx="13069409" cy="13069409"/>
          </a:xfrm>
          <a:prstGeom prst="ellipse">
            <a:avLst/>
          </a:prstGeom>
          <a:solidFill>
            <a:srgbClr val="C0C0C0"/>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a:defRPr sz="4000">
                <a:latin typeface="BBC Reith Sans Light"/>
                <a:ea typeface="BBC Reith Sans Light"/>
                <a:cs typeface="BBC Reith Sans Light"/>
                <a:sym typeface="BBC Reith Sans Light"/>
              </a:defRPr>
            </a:lvl1pPr>
          </a:lstStyle>
          <a:p>
            <a:r>
              <a:t>Circle of Concern</a:t>
            </a:r>
          </a:p>
        </p:txBody>
      </p:sp>
      <p:sp>
        <p:nvSpPr>
          <p:cNvPr id="26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270" name="Circle of Influence"/>
          <p:cNvSpPr/>
          <p:nvPr/>
        </p:nvSpPr>
        <p:spPr>
          <a:xfrm>
            <a:off x="7145486" y="1811485"/>
            <a:ext cx="10093029" cy="10093030"/>
          </a:xfrm>
          <a:prstGeom prst="ellipse">
            <a:avLst/>
          </a:prstGeom>
          <a:blipFill>
            <a:blip r:embed="rId3"/>
          </a:blipFill>
          <a:ln w="12700">
            <a:miter lim="400000"/>
          </a:ln>
          <a:effectLst>
            <a:outerShdw blurRad="508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lvl1pPr>
              <a:defRPr sz="6000">
                <a:solidFill>
                  <a:srgbClr val="FFFFFF"/>
                </a:solidFill>
                <a:latin typeface="BBC Reith Sans Light"/>
                <a:ea typeface="BBC Reith Sans Light"/>
                <a:cs typeface="BBC Reith Sans Light"/>
                <a:sym typeface="BBC Reith Sans Light"/>
              </a:defRPr>
            </a:lvl1pPr>
          </a:lstStyle>
          <a:p>
            <a:r>
              <a:t>Circle of Influence</a:t>
            </a:r>
          </a:p>
        </p:txBody>
      </p:sp>
      <p:sp>
        <p:nvSpPr>
          <p:cNvPr id="271" name="Circle of Control"/>
          <p:cNvSpPr/>
          <p:nvPr/>
        </p:nvSpPr>
        <p:spPr>
          <a:xfrm>
            <a:off x="9625090" y="4272105"/>
            <a:ext cx="5133820" cy="5133820"/>
          </a:xfrm>
          <a:prstGeom prst="ellipse">
            <a:avLst/>
          </a:prstGeom>
          <a:blipFill>
            <a:blip r:embed="rId4"/>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4000">
                <a:solidFill>
                  <a:srgbClr val="FFFFFF"/>
                </a:solidFill>
                <a:latin typeface="BBC Reith Sans Light"/>
                <a:ea typeface="BBC Reith Sans Light"/>
                <a:cs typeface="BBC Reith Sans Light"/>
                <a:sym typeface="BBC Reith Sans Light"/>
              </a:defRPr>
            </a:lvl1pPr>
          </a:lstStyle>
          <a:p>
            <a:r>
              <a:rPr dirty="0"/>
              <a:t>Circle of Control</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276" name="BREAKOUT"/>
          <p:cNvSpPr txBox="1"/>
          <p:nvPr/>
        </p:nvSpPr>
        <p:spPr>
          <a:xfrm>
            <a:off x="1314141" y="4419600"/>
            <a:ext cx="20532406" cy="5470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lgn="l">
              <a:spcBef>
                <a:spcPts val="5900"/>
              </a:spcBef>
              <a:defRPr sz="6600" cap="all">
                <a:solidFill>
                  <a:srgbClr val="282828"/>
                </a:solidFill>
                <a:latin typeface="BBC Reith Sans Bold"/>
                <a:ea typeface="BBC Reith Sans Bold"/>
                <a:cs typeface="BBC Reith Sans Bold"/>
                <a:sym typeface="BBC Reith Sans Bold"/>
              </a:defRPr>
            </a:lvl1pPr>
          </a:lstStyle>
          <a:p>
            <a:r>
              <a:t>BREAKOUT</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
        <p:nvSpPr>
          <p:cNvPr id="279" name="Break into groups of 2-3…"/>
          <p:cNvSpPr txBox="1">
            <a:spLocks noGrp="1"/>
          </p:cNvSpPr>
          <p:nvPr>
            <p:ph type="body" idx="13"/>
          </p:nvPr>
        </p:nvSpPr>
        <p:spPr>
          <a:xfrm>
            <a:off x="15386" y="245367"/>
            <a:ext cx="24384000" cy="15138401"/>
          </a:xfrm>
          <a:prstGeom prst="rect">
            <a:avLst/>
          </a:prstGeom>
        </p:spPr>
        <p:txBody>
          <a:bodyPr/>
          <a:lstStyle/>
          <a:p>
            <a:pPr algn="l">
              <a:spcBef>
                <a:spcPts val="2000"/>
              </a:spcBef>
              <a:defRPr sz="4500">
                <a:latin typeface="BBC Reith Sans Light"/>
                <a:ea typeface="BBC Reith Sans Light"/>
                <a:cs typeface="BBC Reith Sans Light"/>
                <a:sym typeface="BBC Reith Sans Light"/>
              </a:defRPr>
            </a:pPr>
            <a:endParaRPr/>
          </a:p>
          <a:p>
            <a:pPr marL="1196730" indent="-1196730" algn="l">
              <a:spcBef>
                <a:spcPts val="2000"/>
              </a:spcBef>
              <a:buSzPct val="100000"/>
              <a:buAutoNum type="arabicPeriod"/>
              <a:defRPr sz="4800">
                <a:latin typeface="BBC Reith Sans Light"/>
                <a:ea typeface="BBC Reith Sans Light"/>
                <a:cs typeface="BBC Reith Sans Light"/>
                <a:sym typeface="BBC Reith Sans Light"/>
              </a:defRPr>
            </a:pPr>
            <a:r>
              <a:t>Break into groups of 2-3</a:t>
            </a:r>
          </a:p>
          <a:p>
            <a:pPr marL="1196730" indent="-1196730" algn="l">
              <a:spcBef>
                <a:spcPts val="2000"/>
              </a:spcBef>
              <a:buSzPct val="100000"/>
              <a:buAutoNum type="arabicPeriod"/>
              <a:defRPr sz="4800">
                <a:latin typeface="BBC Reith Sans Light"/>
                <a:ea typeface="BBC Reith Sans Light"/>
                <a:cs typeface="BBC Reith Sans Light"/>
                <a:sym typeface="BBC Reith Sans Light"/>
              </a:defRPr>
            </a:pPr>
            <a:r>
              <a:t>Draw a Circle of Concern and Influence</a:t>
            </a:r>
          </a:p>
          <a:p>
            <a:pPr marL="1196730" indent="-1196730" algn="l">
              <a:spcBef>
                <a:spcPts val="2000"/>
              </a:spcBef>
              <a:buSzPct val="100000"/>
              <a:buAutoNum type="arabicPeriod"/>
              <a:defRPr sz="4800">
                <a:latin typeface="BBC Reith Sans Light"/>
                <a:ea typeface="BBC Reith Sans Light"/>
                <a:cs typeface="BBC Reith Sans Light"/>
                <a:sym typeface="BBC Reith Sans Light"/>
              </a:defRPr>
            </a:pPr>
            <a:r>
              <a:t>Write a list of 3 to 5 things each</a:t>
            </a:r>
          </a:p>
          <a:p>
            <a:pPr marL="1196730" indent="-1196730" algn="l">
              <a:spcBef>
                <a:spcPts val="2000"/>
              </a:spcBef>
              <a:buSzPct val="100000"/>
              <a:buAutoNum type="arabicPeriod"/>
              <a:defRPr sz="4800">
                <a:latin typeface="BBC Reith Sans Light"/>
                <a:ea typeface="BBC Reith Sans Light"/>
                <a:cs typeface="BBC Reith Sans Light"/>
                <a:sym typeface="BBC Reith Sans Light"/>
              </a:defRPr>
            </a:pPr>
            <a:r>
              <a:t>Place these into your Circle of Concern</a:t>
            </a:r>
          </a:p>
          <a:p>
            <a:pPr marL="1196730" indent="-1196730" algn="l">
              <a:spcBef>
                <a:spcPts val="2000"/>
              </a:spcBef>
              <a:buSzPct val="100000"/>
              <a:buAutoNum type="arabicPeriod"/>
              <a:defRPr sz="4800">
                <a:latin typeface="BBC Reith Sans Light"/>
                <a:ea typeface="BBC Reith Sans Light"/>
                <a:cs typeface="BBC Reith Sans Light"/>
                <a:sym typeface="BBC Reith Sans Light"/>
              </a:defRPr>
            </a:pPr>
            <a:r>
              <a:t>Discuss what next steps you can take to move them into your Circle of Influence.</a:t>
            </a:r>
          </a:p>
          <a:p>
            <a:pPr marL="1196730" indent="-1196730" algn="l">
              <a:spcBef>
                <a:spcPts val="2000"/>
              </a:spcBef>
              <a:buSzPct val="100000"/>
              <a:buAutoNum type="arabicPeriod"/>
              <a:defRPr sz="4800">
                <a:latin typeface="BBC Reith Sans Light"/>
                <a:ea typeface="BBC Reith Sans Light"/>
                <a:cs typeface="BBC Reith Sans Light"/>
                <a:sym typeface="BBC Reith Sans Light"/>
              </a:defRPr>
            </a:pPr>
            <a:r>
              <a:t>Decide whether any of these are directly in your control.</a:t>
            </a:r>
          </a:p>
        </p:txBody>
      </p:sp>
      <p:sp>
        <p:nvSpPr>
          <p:cNvPr id="280" name="CIRCLES OF INFLUENCE EXERCISE"/>
          <p:cNvSpPr txBox="1">
            <a:spLocks noGrp="1"/>
          </p:cNvSpPr>
          <p:nvPr>
            <p:ph type="body" idx="14"/>
          </p:nvPr>
        </p:nvSpPr>
        <p:spPr>
          <a:prstGeom prst="rect">
            <a:avLst/>
          </a:prstGeom>
        </p:spPr>
        <p:txBody>
          <a:bodyPr/>
          <a:lstStyle/>
          <a:p>
            <a:r>
              <a:t>CIRCLES OF INFLUENCE EXERCISE</a:t>
            </a:r>
          </a:p>
        </p:txBody>
      </p:sp>
      <p:sp>
        <p:nvSpPr>
          <p:cNvPr id="281" name="Breakout"/>
          <p:cNvSpPr txBox="1">
            <a:spLocks noGrp="1"/>
          </p:cNvSpPr>
          <p:nvPr>
            <p:ph type="body" idx="15"/>
          </p:nvPr>
        </p:nvSpPr>
        <p:spPr>
          <a:prstGeom prst="rect">
            <a:avLst/>
          </a:prstGeom>
        </p:spPr>
        <p:txBody>
          <a:bodyPr/>
          <a:lstStyle/>
          <a:p>
            <a:r>
              <a:t>Breakout</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
        <p:nvSpPr>
          <p:cNvPr id="286" name="RE-GROUP and Share"/>
          <p:cNvSpPr txBox="1"/>
          <p:nvPr/>
        </p:nvSpPr>
        <p:spPr>
          <a:xfrm>
            <a:off x="1314141" y="4419600"/>
            <a:ext cx="20532406" cy="5470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lgn="l">
              <a:spcBef>
                <a:spcPts val="5900"/>
              </a:spcBef>
              <a:defRPr sz="6600" cap="all">
                <a:solidFill>
                  <a:srgbClr val="282828"/>
                </a:solidFill>
                <a:latin typeface="BBC Reith Sans Bold"/>
                <a:ea typeface="BBC Reith Sans Bold"/>
                <a:cs typeface="BBC Reith Sans Bold"/>
                <a:sym typeface="BBC Reith Sans Bold"/>
              </a:defRPr>
            </a:lvl1pPr>
          </a:lstStyle>
          <a:p>
            <a:r>
              <a:t>RE-GROUP and Share</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229" name="Circles of Influence…"/>
          <p:cNvSpPr txBox="1">
            <a:spLocks noGrp="1"/>
          </p:cNvSpPr>
          <p:nvPr>
            <p:ph type="body" idx="13"/>
          </p:nvPr>
        </p:nvSpPr>
        <p:spPr>
          <a:xfrm>
            <a:off x="15386" y="3659584"/>
            <a:ext cx="24384000" cy="8309967"/>
          </a:xfrm>
          <a:prstGeom prst="rect">
            <a:avLst/>
          </a:prstGeom>
        </p:spPr>
        <p:txBody>
          <a:bodyPr/>
          <a:lstStyle/>
          <a:p>
            <a:pPr>
              <a:spcBef>
                <a:spcPts val="2000"/>
              </a:spcBef>
              <a:defRPr sz="7000">
                <a:latin typeface="BBC Reith Sans Bold"/>
                <a:ea typeface="BBC Reith Sans Bold"/>
                <a:cs typeface="BBC Reith Sans Bold"/>
                <a:sym typeface="BBC Reith Sans Bold"/>
              </a:defRPr>
            </a:pPr>
            <a:r>
              <a:rPr lang="en-GB" dirty="0" smtClean="0"/>
              <a:t>What is stress? What is pressure?</a:t>
            </a:r>
            <a:endParaRPr dirty="0"/>
          </a:p>
        </p:txBody>
      </p:sp>
      <p:sp>
        <p:nvSpPr>
          <p:cNvPr id="230" name="CIRCLES OF INFLUENCE"/>
          <p:cNvSpPr txBox="1">
            <a:spLocks noGrp="1"/>
          </p:cNvSpPr>
          <p:nvPr>
            <p:ph type="body" idx="14"/>
          </p:nvPr>
        </p:nvSpPr>
        <p:spPr>
          <a:prstGeom prst="rect">
            <a:avLst/>
          </a:prstGeom>
        </p:spPr>
        <p:txBody>
          <a:bodyPr/>
          <a:lstStyle/>
          <a:p>
            <a:r>
              <a:rPr lang="en-GB" dirty="0" smtClean="0"/>
              <a:t>definitions</a:t>
            </a:r>
            <a:endParaRPr dirty="0"/>
          </a:p>
        </p:txBody>
      </p:sp>
      <p:sp>
        <p:nvSpPr>
          <p:cNvPr id="231" name="INTRODUCTION"/>
          <p:cNvSpPr txBox="1">
            <a:spLocks noGrp="1"/>
          </p:cNvSpPr>
          <p:nvPr>
            <p:ph type="body" idx="15"/>
          </p:nvPr>
        </p:nvSpPr>
        <p:spPr>
          <a:prstGeom prst="rect">
            <a:avLst/>
          </a:prstGeom>
        </p:spPr>
        <p:txBody>
          <a:bodyPr/>
          <a:lstStyle/>
          <a:p>
            <a:r>
              <a:rPr dirty="0"/>
              <a:t>INTRODUCTION</a:t>
            </a:r>
          </a:p>
        </p:txBody>
      </p:sp>
    </p:spTree>
    <p:extLst>
      <p:ext uri="{BB962C8B-B14F-4D97-AF65-F5344CB8AC3E}">
        <p14:creationId xmlns:p14="http://schemas.microsoft.com/office/powerpoint/2010/main" val="146239441"/>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289" name="Circles of Influence…"/>
          <p:cNvSpPr txBox="1">
            <a:spLocks noGrp="1"/>
          </p:cNvSpPr>
          <p:nvPr>
            <p:ph type="body" idx="13"/>
          </p:nvPr>
        </p:nvSpPr>
        <p:spPr>
          <a:xfrm>
            <a:off x="-11899" y="3179068"/>
            <a:ext cx="24407797" cy="9779001"/>
          </a:xfrm>
          <a:prstGeom prst="rect">
            <a:avLst/>
          </a:prstGeom>
        </p:spPr>
        <p:txBody>
          <a:bodyPr/>
          <a:lstStyle/>
          <a:p>
            <a:pPr>
              <a:spcBef>
                <a:spcPts val="2000"/>
              </a:spcBef>
              <a:defRPr sz="7000">
                <a:latin typeface="BBC Reith Sans Bold"/>
                <a:ea typeface="BBC Reith Sans Bold"/>
                <a:cs typeface="BBC Reith Sans Bold"/>
                <a:sym typeface="BBC Reith Sans Bold"/>
              </a:defRPr>
            </a:pPr>
            <a:r>
              <a:t>Circles of Influence</a:t>
            </a:r>
          </a:p>
          <a:p>
            <a:pPr>
              <a:spcBef>
                <a:spcPts val="2000"/>
              </a:spcBef>
              <a:defRPr sz="7000"/>
            </a:pPr>
            <a:r>
              <a:t>is a great tool for building resilience.</a:t>
            </a:r>
          </a:p>
        </p:txBody>
      </p:sp>
      <p:sp>
        <p:nvSpPr>
          <p:cNvPr id="290" name="DISCUSS WHAT YOU DISCOVERED"/>
          <p:cNvSpPr txBox="1">
            <a:spLocks noGrp="1"/>
          </p:cNvSpPr>
          <p:nvPr>
            <p:ph type="body" idx="14"/>
          </p:nvPr>
        </p:nvSpPr>
        <p:spPr>
          <a:prstGeom prst="rect">
            <a:avLst/>
          </a:prstGeom>
        </p:spPr>
        <p:txBody>
          <a:bodyPr/>
          <a:lstStyle/>
          <a:p>
            <a:r>
              <a:t>DISCUSS WHAT YOU DISCOVERED</a:t>
            </a:r>
          </a:p>
        </p:txBody>
      </p:sp>
      <p:sp>
        <p:nvSpPr>
          <p:cNvPr id="291" name="Re-GROUP and SHARE"/>
          <p:cNvSpPr txBox="1">
            <a:spLocks noGrp="1"/>
          </p:cNvSpPr>
          <p:nvPr>
            <p:ph type="body" idx="15"/>
          </p:nvPr>
        </p:nvSpPr>
        <p:spPr>
          <a:prstGeom prst="rect">
            <a:avLst/>
          </a:prstGeom>
        </p:spPr>
        <p:txBody>
          <a:bodyPr/>
          <a:lstStyle/>
          <a:p>
            <a:r>
              <a:t>Re-GROUP and SHARE</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
        <p:nvSpPr>
          <p:cNvPr id="296" name="Circles of Influence…"/>
          <p:cNvSpPr txBox="1">
            <a:spLocks noGrp="1"/>
          </p:cNvSpPr>
          <p:nvPr>
            <p:ph type="body" idx="13"/>
          </p:nvPr>
        </p:nvSpPr>
        <p:spPr>
          <a:xfrm>
            <a:off x="-11899" y="3179068"/>
            <a:ext cx="24407797" cy="9779001"/>
          </a:xfrm>
          <a:prstGeom prst="rect">
            <a:avLst/>
          </a:prstGeom>
        </p:spPr>
        <p:txBody>
          <a:bodyPr/>
          <a:lstStyle/>
          <a:p>
            <a:pPr>
              <a:spcBef>
                <a:spcPts val="2000"/>
              </a:spcBef>
              <a:defRPr sz="7000">
                <a:latin typeface="BBC Reith Sans Bold"/>
                <a:ea typeface="BBC Reith Sans Bold"/>
                <a:cs typeface="BBC Reith Sans Bold"/>
                <a:sym typeface="BBC Reith Sans Bold"/>
              </a:defRPr>
            </a:pPr>
            <a:r>
              <a:t>Circles of Influence</a:t>
            </a:r>
          </a:p>
          <a:p>
            <a:pPr>
              <a:spcBef>
                <a:spcPts val="2000"/>
              </a:spcBef>
              <a:defRPr sz="7000"/>
            </a:pPr>
            <a:r>
              <a:t>is good for building the rapport of a team.</a:t>
            </a:r>
          </a:p>
        </p:txBody>
      </p:sp>
      <p:sp>
        <p:nvSpPr>
          <p:cNvPr id="297" name="DISCUSS WHAT YOU DISCOVERED"/>
          <p:cNvSpPr txBox="1">
            <a:spLocks noGrp="1"/>
          </p:cNvSpPr>
          <p:nvPr>
            <p:ph type="body" idx="14"/>
          </p:nvPr>
        </p:nvSpPr>
        <p:spPr>
          <a:prstGeom prst="rect">
            <a:avLst/>
          </a:prstGeom>
        </p:spPr>
        <p:txBody>
          <a:bodyPr/>
          <a:lstStyle/>
          <a:p>
            <a:r>
              <a:t>DISCUSS WHAT YOU DISCOVERED</a:t>
            </a:r>
          </a:p>
        </p:txBody>
      </p:sp>
      <p:sp>
        <p:nvSpPr>
          <p:cNvPr id="298" name="Re-GROUP and SHARE"/>
          <p:cNvSpPr txBox="1">
            <a:spLocks noGrp="1"/>
          </p:cNvSpPr>
          <p:nvPr>
            <p:ph type="body" idx="15"/>
          </p:nvPr>
        </p:nvSpPr>
        <p:spPr>
          <a:prstGeom prst="rect">
            <a:avLst/>
          </a:prstGeom>
        </p:spPr>
        <p:txBody>
          <a:bodyPr/>
          <a:lstStyle/>
          <a:p>
            <a:r>
              <a:t>Re-GROUP and SHARE</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
        <p:nvSpPr>
          <p:cNvPr id="303" name="FUTHER READING"/>
          <p:cNvSpPr txBox="1"/>
          <p:nvPr/>
        </p:nvSpPr>
        <p:spPr>
          <a:xfrm>
            <a:off x="1314141" y="4419600"/>
            <a:ext cx="20532406" cy="5470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lgn="l">
              <a:spcBef>
                <a:spcPts val="5900"/>
              </a:spcBef>
              <a:defRPr sz="6600" cap="all">
                <a:solidFill>
                  <a:srgbClr val="282828"/>
                </a:solidFill>
                <a:latin typeface="BBC Reith Sans Bold"/>
                <a:ea typeface="BBC Reith Sans Bold"/>
                <a:cs typeface="BBC Reith Sans Bold"/>
                <a:sym typeface="BBC Reith Sans Bold"/>
              </a:defRPr>
            </a:lvl1pPr>
          </a:lstStyle>
          <a:p>
            <a:r>
              <a:t>FUTHER READING</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
        <p:nvSpPr>
          <p:cNvPr id="306" name="https://www.franklincovey.com/the-7-habits/habit-1.html…"/>
          <p:cNvSpPr txBox="1">
            <a:spLocks noGrp="1"/>
          </p:cNvSpPr>
          <p:nvPr>
            <p:ph type="body" idx="13"/>
          </p:nvPr>
        </p:nvSpPr>
        <p:spPr>
          <a:xfrm>
            <a:off x="15386" y="1845568"/>
            <a:ext cx="24384000" cy="11938001"/>
          </a:xfrm>
          <a:prstGeom prst="rect">
            <a:avLst/>
          </a:prstGeom>
        </p:spPr>
        <p:txBody>
          <a:bodyPr/>
          <a:lstStyle/>
          <a:p>
            <a:pPr algn="l">
              <a:spcBef>
                <a:spcPts val="2000"/>
              </a:spcBef>
              <a:defRPr sz="4500">
                <a:latin typeface="BBC Reith Sans Light"/>
                <a:ea typeface="BBC Reith Sans Light"/>
                <a:cs typeface="BBC Reith Sans Light"/>
                <a:sym typeface="BBC Reith Sans Light"/>
              </a:defRPr>
            </a:pPr>
            <a:endParaRPr dirty="0"/>
          </a:p>
          <a:p>
            <a:pPr marL="1196730" indent="-1196730" algn="l">
              <a:spcBef>
                <a:spcPts val="2000"/>
              </a:spcBef>
              <a:buSzPct val="100000"/>
              <a:buAutoNum type="arabicPeriod"/>
              <a:defRPr sz="4800">
                <a:latin typeface="BBC Reith Sans Light"/>
                <a:ea typeface="BBC Reith Sans Light"/>
                <a:cs typeface="BBC Reith Sans Light"/>
                <a:sym typeface="BBC Reith Sans Light"/>
              </a:defRPr>
            </a:pPr>
            <a:r>
              <a:rPr u="sng" dirty="0">
                <a:hlinkClick r:id="rId2"/>
              </a:rPr>
              <a:t>https://www.franklincovey.com/the-7-habits/habit-1.html</a:t>
            </a:r>
          </a:p>
          <a:p>
            <a:pPr marL="1196730" indent="-1196730" algn="l">
              <a:spcBef>
                <a:spcPts val="2000"/>
              </a:spcBef>
              <a:buSzPct val="100000"/>
              <a:buAutoNum type="arabicPeriod"/>
              <a:defRPr sz="4800">
                <a:latin typeface="BBC Reith Sans Light"/>
                <a:ea typeface="BBC Reith Sans Light"/>
                <a:cs typeface="BBC Reith Sans Light"/>
                <a:sym typeface="BBC Reith Sans Light"/>
              </a:defRPr>
            </a:pPr>
            <a:r>
              <a:rPr u="sng" dirty="0">
                <a:hlinkClick r:id="rId3"/>
              </a:rPr>
              <a:t>https://www.thensomehow.com/circles-of-influence/</a:t>
            </a:r>
          </a:p>
          <a:p>
            <a:pPr marL="1196730" indent="-1196730" algn="l">
              <a:spcBef>
                <a:spcPts val="2000"/>
              </a:spcBef>
              <a:buSzPct val="100000"/>
              <a:buAutoNum type="arabicPeriod"/>
              <a:defRPr sz="4800">
                <a:latin typeface="BBC Reith Sans Light"/>
                <a:ea typeface="BBC Reith Sans Light"/>
                <a:cs typeface="BBC Reith Sans Light"/>
                <a:sym typeface="BBC Reith Sans Light"/>
              </a:defRPr>
            </a:pPr>
            <a:r>
              <a:rPr u="sng" dirty="0">
                <a:hlinkClick r:id="rId4"/>
              </a:rPr>
              <a:t>https://www.habitsforwellbeing.com/the-circle-of-concern-and-influence/</a:t>
            </a:r>
          </a:p>
        </p:txBody>
      </p:sp>
      <p:sp>
        <p:nvSpPr>
          <p:cNvPr id="307" name="CIRCLES OF INFLUENCE"/>
          <p:cNvSpPr txBox="1">
            <a:spLocks noGrp="1"/>
          </p:cNvSpPr>
          <p:nvPr>
            <p:ph type="body" idx="14"/>
          </p:nvPr>
        </p:nvSpPr>
        <p:spPr>
          <a:prstGeom prst="rect">
            <a:avLst/>
          </a:prstGeom>
        </p:spPr>
        <p:txBody>
          <a:bodyPr/>
          <a:lstStyle/>
          <a:p>
            <a:r>
              <a:t>CIRCLES OF INFLUENCE</a:t>
            </a:r>
          </a:p>
        </p:txBody>
      </p:sp>
      <p:sp>
        <p:nvSpPr>
          <p:cNvPr id="308" name="FURTHER READING"/>
          <p:cNvSpPr txBox="1">
            <a:spLocks noGrp="1"/>
          </p:cNvSpPr>
          <p:nvPr>
            <p:ph type="body" idx="15"/>
          </p:nvPr>
        </p:nvSpPr>
        <p:spPr>
          <a:prstGeom prst="rect">
            <a:avLst/>
          </a:prstGeom>
        </p:spPr>
        <p:txBody>
          <a:bodyPr/>
          <a:lstStyle/>
          <a:p>
            <a:r>
              <a:t>FURTHER READING</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230" name="CIRCLES OF INFLUENCE"/>
          <p:cNvSpPr txBox="1">
            <a:spLocks noGrp="1"/>
          </p:cNvSpPr>
          <p:nvPr>
            <p:ph type="body" idx="14"/>
          </p:nvPr>
        </p:nvSpPr>
        <p:spPr>
          <a:prstGeom prst="rect">
            <a:avLst/>
          </a:prstGeom>
        </p:spPr>
        <p:txBody>
          <a:bodyPr/>
          <a:lstStyle/>
          <a:p>
            <a:r>
              <a:rPr lang="en-GB" dirty="0" smtClean="0"/>
              <a:t>definitions</a:t>
            </a:r>
            <a:endParaRPr dirty="0"/>
          </a:p>
        </p:txBody>
      </p:sp>
      <p:sp>
        <p:nvSpPr>
          <p:cNvPr id="231" name="INTRODUCTION"/>
          <p:cNvSpPr txBox="1">
            <a:spLocks noGrp="1"/>
          </p:cNvSpPr>
          <p:nvPr>
            <p:ph type="body" idx="15"/>
          </p:nvPr>
        </p:nvSpPr>
        <p:spPr>
          <a:prstGeom prst="rect">
            <a:avLst/>
          </a:prstGeom>
        </p:spPr>
        <p:txBody>
          <a:bodyPr/>
          <a:lstStyle/>
          <a:p>
            <a:r>
              <a:rPr dirty="0"/>
              <a:t>INTRODUCTION</a:t>
            </a:r>
          </a:p>
        </p:txBody>
      </p:sp>
      <p:sp>
        <p:nvSpPr>
          <p:cNvPr id="2" name="TextBox 1"/>
          <p:cNvSpPr txBox="1"/>
          <p:nvPr/>
        </p:nvSpPr>
        <p:spPr>
          <a:xfrm>
            <a:off x="595381" y="4104262"/>
            <a:ext cx="22973884" cy="88024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spcBef>
                <a:spcPts val="2000"/>
              </a:spcBef>
              <a:spcAft>
                <a:spcPts val="1200"/>
              </a:spcAft>
              <a:defRPr sz="7000">
                <a:latin typeface="BBC Reith Sans Bold"/>
                <a:ea typeface="BBC Reith Sans Bold"/>
                <a:cs typeface="BBC Reith Sans Bold"/>
                <a:sym typeface="BBC Reith Sans Bold"/>
              </a:defRPr>
            </a:pPr>
            <a:r>
              <a:rPr lang="en-GB" sz="5400" dirty="0"/>
              <a:t>“STRESS is the adverse reaction a person has to excessive pressure or other types of demands placed on them.”</a:t>
            </a:r>
          </a:p>
          <a:p>
            <a:pPr algn="l">
              <a:spcBef>
                <a:spcPts val="2000"/>
              </a:spcBef>
              <a:spcAft>
                <a:spcPts val="1200"/>
              </a:spcAft>
              <a:defRPr sz="7000">
                <a:latin typeface="BBC Reith Sans Bold"/>
                <a:ea typeface="BBC Reith Sans Bold"/>
                <a:cs typeface="BBC Reith Sans Bold"/>
                <a:sym typeface="BBC Reith Sans Bold"/>
              </a:defRPr>
            </a:pPr>
            <a:r>
              <a:rPr lang="en-GB" sz="5400" i="1" dirty="0">
                <a:solidFill>
                  <a:srgbClr val="00B050"/>
                </a:solidFill>
                <a:latin typeface="BBC Reith Sans Bold"/>
                <a:ea typeface="BBC Reith Sans Bold"/>
                <a:cs typeface="BBC Reith Sans Bold"/>
              </a:rPr>
              <a:t>Health and Safety Executive</a:t>
            </a:r>
          </a:p>
          <a:p>
            <a:pPr algn="l">
              <a:spcBef>
                <a:spcPts val="2000"/>
              </a:spcBef>
              <a:spcAft>
                <a:spcPts val="1200"/>
              </a:spcAft>
              <a:defRPr sz="7000">
                <a:latin typeface="BBC Reith Sans Bold"/>
                <a:ea typeface="BBC Reith Sans Bold"/>
                <a:cs typeface="BBC Reith Sans Bold"/>
                <a:sym typeface="BBC Reith Sans Bold"/>
              </a:defRPr>
            </a:pPr>
            <a:r>
              <a:rPr lang="en-GB" sz="5400" dirty="0"/>
              <a:t> </a:t>
            </a:r>
          </a:p>
          <a:p>
            <a:pPr algn="l">
              <a:spcBef>
                <a:spcPts val="2000"/>
              </a:spcBef>
              <a:spcAft>
                <a:spcPts val="1200"/>
              </a:spcAft>
              <a:defRPr sz="7000">
                <a:latin typeface="BBC Reith Sans Bold"/>
                <a:ea typeface="BBC Reith Sans Bold"/>
                <a:cs typeface="BBC Reith Sans Bold"/>
                <a:sym typeface="BBC Reith Sans Bold"/>
              </a:defRPr>
            </a:pPr>
            <a:r>
              <a:rPr lang="en-GB" sz="5400" dirty="0" smtClean="0"/>
              <a:t>“Work-related </a:t>
            </a:r>
            <a:r>
              <a:rPr lang="en-GB" sz="5400" dirty="0"/>
              <a:t>stress is the response people may have </a:t>
            </a:r>
            <a:r>
              <a:rPr lang="en-GB" sz="5400" dirty="0" smtClean="0"/>
              <a:t>when presented </a:t>
            </a:r>
            <a:r>
              <a:rPr lang="en-GB" sz="5400" dirty="0"/>
              <a:t>with work demands and pressures that are </a:t>
            </a:r>
            <a:r>
              <a:rPr lang="en-GB" sz="5400" dirty="0" smtClean="0"/>
              <a:t>not matched </a:t>
            </a:r>
            <a:r>
              <a:rPr lang="en-GB" sz="5400" dirty="0"/>
              <a:t>to their knowledge and </a:t>
            </a:r>
            <a:r>
              <a:rPr lang="en-GB" sz="5400" dirty="0" smtClean="0"/>
              <a:t>abilities </a:t>
            </a:r>
            <a:r>
              <a:rPr lang="en-GB" sz="5400" dirty="0"/>
              <a:t>and which </a:t>
            </a:r>
            <a:r>
              <a:rPr lang="en-GB" sz="5400" dirty="0" smtClean="0"/>
              <a:t>challenge their </a:t>
            </a:r>
            <a:r>
              <a:rPr lang="en-GB" sz="5400" dirty="0"/>
              <a:t>ability to </a:t>
            </a:r>
            <a:r>
              <a:rPr lang="en-GB" sz="5400" dirty="0" smtClean="0"/>
              <a:t>cope”</a:t>
            </a:r>
          </a:p>
          <a:p>
            <a:pPr algn="l">
              <a:spcBef>
                <a:spcPts val="2000"/>
              </a:spcBef>
              <a:spcAft>
                <a:spcPts val="1200"/>
              </a:spcAft>
              <a:defRPr sz="7000">
                <a:latin typeface="BBC Reith Sans Bold"/>
                <a:ea typeface="BBC Reith Sans Bold"/>
                <a:cs typeface="BBC Reith Sans Bold"/>
                <a:sym typeface="BBC Reith Sans Bold"/>
              </a:defRPr>
            </a:pPr>
            <a:r>
              <a:rPr lang="en-GB" sz="5400" i="1" dirty="0" smtClean="0">
                <a:solidFill>
                  <a:srgbClr val="00B050"/>
                </a:solidFill>
              </a:rPr>
              <a:t>World </a:t>
            </a:r>
            <a:r>
              <a:rPr lang="en-GB" sz="5400" i="1" dirty="0">
                <a:solidFill>
                  <a:srgbClr val="00B050"/>
                </a:solidFill>
              </a:rPr>
              <a:t>Health </a:t>
            </a:r>
            <a:r>
              <a:rPr lang="en-GB" sz="5400" i="1" dirty="0" smtClean="0">
                <a:solidFill>
                  <a:srgbClr val="00B050"/>
                </a:solidFill>
              </a:rPr>
              <a:t>Organisation</a:t>
            </a:r>
            <a:endParaRPr lang="en-GB" sz="5400" dirty="0">
              <a:solidFill>
                <a:srgbClr val="00B050"/>
              </a:solidFill>
            </a:endParaRPr>
          </a:p>
        </p:txBody>
      </p:sp>
    </p:spTree>
    <p:extLst>
      <p:ext uri="{BB962C8B-B14F-4D97-AF65-F5344CB8AC3E}">
        <p14:creationId xmlns:p14="http://schemas.microsoft.com/office/powerpoint/2010/main" val="83001645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229" name="Circles of Influence…"/>
          <p:cNvSpPr txBox="1">
            <a:spLocks noGrp="1"/>
          </p:cNvSpPr>
          <p:nvPr>
            <p:ph type="body" idx="13"/>
          </p:nvPr>
        </p:nvSpPr>
        <p:spPr>
          <a:xfrm>
            <a:off x="15386" y="3659584"/>
            <a:ext cx="24384000" cy="8309967"/>
          </a:xfrm>
          <a:prstGeom prst="rect">
            <a:avLst/>
          </a:prstGeom>
        </p:spPr>
        <p:txBody>
          <a:bodyPr/>
          <a:lstStyle/>
          <a:p>
            <a:pPr>
              <a:spcBef>
                <a:spcPts val="2000"/>
              </a:spcBef>
              <a:defRPr sz="7000">
                <a:latin typeface="BBC Reith Sans Bold"/>
                <a:ea typeface="BBC Reith Sans Bold"/>
                <a:cs typeface="BBC Reith Sans Bold"/>
                <a:sym typeface="BBC Reith Sans Bold"/>
              </a:defRPr>
            </a:pPr>
            <a:r>
              <a:rPr lang="en-GB" dirty="0" smtClean="0"/>
              <a:t>What is resilience?</a:t>
            </a:r>
            <a:endParaRPr dirty="0"/>
          </a:p>
        </p:txBody>
      </p:sp>
      <p:sp>
        <p:nvSpPr>
          <p:cNvPr id="230" name="CIRCLES OF INFLUENCE"/>
          <p:cNvSpPr txBox="1">
            <a:spLocks noGrp="1"/>
          </p:cNvSpPr>
          <p:nvPr>
            <p:ph type="body" idx="14"/>
          </p:nvPr>
        </p:nvSpPr>
        <p:spPr>
          <a:prstGeom prst="rect">
            <a:avLst/>
          </a:prstGeom>
        </p:spPr>
        <p:txBody>
          <a:bodyPr/>
          <a:lstStyle/>
          <a:p>
            <a:r>
              <a:rPr lang="en-GB" dirty="0" smtClean="0"/>
              <a:t>definitions</a:t>
            </a:r>
            <a:endParaRPr dirty="0"/>
          </a:p>
        </p:txBody>
      </p:sp>
      <p:sp>
        <p:nvSpPr>
          <p:cNvPr id="231" name="INTRODUCTION"/>
          <p:cNvSpPr txBox="1">
            <a:spLocks noGrp="1"/>
          </p:cNvSpPr>
          <p:nvPr>
            <p:ph type="body" idx="15"/>
          </p:nvPr>
        </p:nvSpPr>
        <p:spPr>
          <a:prstGeom prst="rect">
            <a:avLst/>
          </a:prstGeom>
        </p:spPr>
        <p:txBody>
          <a:bodyPr/>
          <a:lstStyle/>
          <a:p>
            <a:r>
              <a:rPr dirty="0"/>
              <a:t>INTRODUCTION</a:t>
            </a:r>
          </a:p>
        </p:txBody>
      </p:sp>
    </p:spTree>
    <p:extLst>
      <p:ext uri="{BB962C8B-B14F-4D97-AF65-F5344CB8AC3E}">
        <p14:creationId xmlns:p14="http://schemas.microsoft.com/office/powerpoint/2010/main" val="324968568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lide Number"/>
          <p:cNvSpPr txBox="1">
            <a:spLocks noGrp="1"/>
          </p:cNvSpPr>
          <p:nvPr>
            <p:ph type="sldNum" sz="quarter" idx="2"/>
          </p:nvPr>
        </p:nvSpPr>
        <p:spPr>
          <a:xfrm>
            <a:off x="22606058" y="1028096"/>
            <a:ext cx="258116" cy="4191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230" name="CIRCLES OF INFLUENCE"/>
          <p:cNvSpPr txBox="1">
            <a:spLocks noGrp="1"/>
          </p:cNvSpPr>
          <p:nvPr>
            <p:ph type="body" idx="14"/>
          </p:nvPr>
        </p:nvSpPr>
        <p:spPr>
          <a:prstGeom prst="rect">
            <a:avLst/>
          </a:prstGeom>
        </p:spPr>
        <p:txBody>
          <a:bodyPr/>
          <a:lstStyle/>
          <a:p>
            <a:r>
              <a:rPr lang="en-GB" dirty="0" smtClean="0"/>
              <a:t>definitions</a:t>
            </a:r>
            <a:endParaRPr dirty="0"/>
          </a:p>
        </p:txBody>
      </p:sp>
      <p:sp>
        <p:nvSpPr>
          <p:cNvPr id="231" name="INTRODUCTION"/>
          <p:cNvSpPr txBox="1">
            <a:spLocks noGrp="1"/>
          </p:cNvSpPr>
          <p:nvPr>
            <p:ph type="body" idx="15"/>
          </p:nvPr>
        </p:nvSpPr>
        <p:spPr>
          <a:prstGeom prst="rect">
            <a:avLst/>
          </a:prstGeom>
        </p:spPr>
        <p:txBody>
          <a:bodyPr/>
          <a:lstStyle/>
          <a:p>
            <a:r>
              <a:rPr dirty="0"/>
              <a:t>INTRODUCTION</a:t>
            </a:r>
          </a:p>
        </p:txBody>
      </p:sp>
      <p:sp>
        <p:nvSpPr>
          <p:cNvPr id="10" name="TextBox 9"/>
          <p:cNvSpPr txBox="1"/>
          <p:nvPr/>
        </p:nvSpPr>
        <p:spPr>
          <a:xfrm>
            <a:off x="595381" y="5684182"/>
            <a:ext cx="22973884"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spcBef>
                <a:spcPts val="2400"/>
              </a:spcBef>
              <a:spcAft>
                <a:spcPts val="1200"/>
              </a:spcAft>
            </a:pPr>
            <a:r>
              <a:rPr lang="en-GB" sz="5400" b="1" dirty="0" smtClean="0">
                <a:latin typeface="BBC Reith Sans" panose="020B0603020204020204" pitchFamily="34" charset="0"/>
                <a:ea typeface="BBC Reith Sans" panose="020B0603020204020204" pitchFamily="34" charset="0"/>
                <a:cs typeface="BBC Reith Sans" panose="020B0603020204020204" pitchFamily="34" charset="0"/>
              </a:rPr>
              <a:t>RESILIENCE:  the </a:t>
            </a:r>
            <a:r>
              <a:rPr lang="en-GB" sz="5400" b="1" dirty="0">
                <a:latin typeface="BBC Reith Sans" panose="020B0603020204020204" pitchFamily="34" charset="0"/>
                <a:ea typeface="BBC Reith Sans" panose="020B0603020204020204" pitchFamily="34" charset="0"/>
                <a:cs typeface="BBC Reith Sans" panose="020B0603020204020204" pitchFamily="34" charset="0"/>
              </a:rPr>
              <a:t>degree to which an individual is able to pick themselves up and </a:t>
            </a:r>
            <a:r>
              <a:rPr lang="en-GB" sz="5400" b="1" i="1" dirty="0">
                <a:latin typeface="BBC Reith Sans" panose="020B0603020204020204" pitchFamily="34" charset="0"/>
                <a:ea typeface="BBC Reith Sans" panose="020B0603020204020204" pitchFamily="34" charset="0"/>
                <a:cs typeface="BBC Reith Sans" panose="020B0603020204020204" pitchFamily="34" charset="0"/>
              </a:rPr>
              <a:t>bounce back </a:t>
            </a:r>
            <a:r>
              <a:rPr lang="en-GB" sz="5400" b="1" dirty="0">
                <a:latin typeface="BBC Reith Sans" panose="020B0603020204020204" pitchFamily="34" charset="0"/>
                <a:ea typeface="BBC Reith Sans" panose="020B0603020204020204" pitchFamily="34" charset="0"/>
                <a:cs typeface="BBC Reith Sans" panose="020B0603020204020204" pitchFamily="34" charset="0"/>
              </a:rPr>
              <a:t>when things go badly for them. </a:t>
            </a:r>
            <a:endParaRPr lang="en-GB" sz="5400" b="1" dirty="0" smtClean="0">
              <a:latin typeface="BBC Reith Sans" panose="020B0603020204020204" pitchFamily="34" charset="0"/>
              <a:ea typeface="BBC Reith Sans" panose="020B0603020204020204" pitchFamily="34" charset="0"/>
              <a:cs typeface="BBC Reith Sans" panose="020B0603020204020204" pitchFamily="34" charset="0"/>
            </a:endParaRPr>
          </a:p>
          <a:p>
            <a:pPr>
              <a:spcBef>
                <a:spcPts val="2400"/>
              </a:spcBef>
              <a:spcAft>
                <a:spcPts val="1200"/>
              </a:spcAft>
            </a:pPr>
            <a:endParaRPr lang="en-GB" sz="5400" b="1" dirty="0">
              <a:latin typeface="BBC Reith Sans" panose="020B0603020204020204" pitchFamily="34" charset="0"/>
              <a:ea typeface="BBC Reith Sans" panose="020B0603020204020204" pitchFamily="34" charset="0"/>
              <a:cs typeface="BBC Reith Sans" panose="020B0603020204020204" pitchFamily="34" charset="0"/>
            </a:endParaRPr>
          </a:p>
          <a:p>
            <a:pPr>
              <a:spcBef>
                <a:spcPts val="2400"/>
              </a:spcBef>
              <a:spcAft>
                <a:spcPts val="1200"/>
              </a:spcAft>
            </a:pPr>
            <a:r>
              <a:rPr lang="en-GB" sz="5400" b="1" dirty="0" smtClean="0">
                <a:latin typeface="BBC Reith Sans" panose="020B0603020204020204" pitchFamily="34" charset="0"/>
                <a:ea typeface="BBC Reith Sans" panose="020B0603020204020204" pitchFamily="34" charset="0"/>
                <a:cs typeface="BBC Reith Sans" panose="020B0603020204020204" pitchFamily="34" charset="0"/>
              </a:rPr>
              <a:t>RESILIENCE</a:t>
            </a:r>
            <a:r>
              <a:rPr lang="en-GB" sz="5400" b="1" dirty="0">
                <a:latin typeface="BBC Reith Sans" panose="020B0603020204020204" pitchFamily="34" charset="0"/>
                <a:ea typeface="BBC Reith Sans" panose="020B0603020204020204" pitchFamily="34" charset="0"/>
                <a:cs typeface="BBC Reith Sans" panose="020B0603020204020204" pitchFamily="34" charset="0"/>
              </a:rPr>
              <a:t>:  the process of </a:t>
            </a:r>
            <a:r>
              <a:rPr lang="en-GB" sz="5400" b="1" i="1" dirty="0">
                <a:latin typeface="BBC Reith Sans" panose="020B0603020204020204" pitchFamily="34" charset="0"/>
                <a:ea typeface="BBC Reith Sans" panose="020B0603020204020204" pitchFamily="34" charset="0"/>
                <a:cs typeface="BBC Reith Sans" panose="020B0603020204020204" pitchFamily="34" charset="0"/>
              </a:rPr>
              <a:t>adapting well </a:t>
            </a:r>
            <a:r>
              <a:rPr lang="en-GB" sz="5400" b="1" dirty="0">
                <a:latin typeface="BBC Reith Sans" panose="020B0603020204020204" pitchFamily="34" charset="0"/>
                <a:ea typeface="BBC Reith Sans" panose="020B0603020204020204" pitchFamily="34" charset="0"/>
                <a:cs typeface="BBC Reith Sans" panose="020B0603020204020204" pitchFamily="34" charset="0"/>
              </a:rPr>
              <a:t>in the face of adversity, trauma, tragedy, threats or significant sources of </a:t>
            </a:r>
            <a:r>
              <a:rPr lang="en-GB" sz="5400" b="1" dirty="0" smtClean="0">
                <a:latin typeface="BBC Reith Sans" panose="020B0603020204020204" pitchFamily="34" charset="0"/>
                <a:ea typeface="BBC Reith Sans" panose="020B0603020204020204" pitchFamily="34" charset="0"/>
                <a:cs typeface="BBC Reith Sans" panose="020B0603020204020204" pitchFamily="34" charset="0"/>
              </a:rPr>
              <a:t>stress…</a:t>
            </a:r>
            <a:endParaRPr lang="en-GB" sz="5400" b="1" dirty="0">
              <a:latin typeface="BBC Reith Sans" panose="020B0603020204020204" pitchFamily="34" charset="0"/>
              <a:ea typeface="BBC Reith Sans" panose="020B0603020204020204" pitchFamily="34" charset="0"/>
              <a:cs typeface="BBC Reith Sans" panose="020B0603020204020204" pitchFamily="34" charset="0"/>
            </a:endParaRPr>
          </a:p>
        </p:txBody>
      </p:sp>
    </p:spTree>
    <p:extLst>
      <p:ext uri="{BB962C8B-B14F-4D97-AF65-F5344CB8AC3E}">
        <p14:creationId xmlns:p14="http://schemas.microsoft.com/office/powerpoint/2010/main" val="146264754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r>
              <a:rPr lang="en-GB" dirty="0" smtClean="0"/>
              <a:t>Assessing resilience levels (skill)</a:t>
            </a:r>
            <a:endParaRPr lang="en-GB" dirty="0"/>
          </a:p>
        </p:txBody>
      </p:sp>
      <p:sp>
        <p:nvSpPr>
          <p:cNvPr id="4" name="Text Placeholder 3"/>
          <p:cNvSpPr>
            <a:spLocks noGrp="1"/>
          </p:cNvSpPr>
          <p:nvPr>
            <p:ph type="body" sz="quarter" idx="15"/>
          </p:nvPr>
        </p:nvSpPr>
        <p:spPr/>
        <p:txBody>
          <a:bodyPr/>
          <a:lstStyle/>
          <a:p>
            <a:r>
              <a:rPr lang="en-GB" dirty="0" smtClean="0"/>
              <a:t>introduction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478474081"/>
              </p:ext>
            </p:extLst>
          </p:nvPr>
        </p:nvGraphicFramePr>
        <p:xfrm>
          <a:off x="742728" y="4337720"/>
          <a:ext cx="23114568" cy="9111585"/>
        </p:xfrm>
        <a:graphic>
          <a:graphicData uri="http://schemas.openxmlformats.org/drawingml/2006/table">
            <a:tbl>
              <a:tblPr firstRow="1" bandRow="1">
                <a:tableStyleId>{073A0DAA-6AF3-43AB-8588-CEC1D06C72B9}</a:tableStyleId>
              </a:tblPr>
              <a:tblGrid>
                <a:gridCol w="7704856"/>
                <a:gridCol w="7704856"/>
                <a:gridCol w="7704856"/>
              </a:tblGrid>
              <a:tr h="668625">
                <a:tc>
                  <a:txBody>
                    <a:bodyPr/>
                    <a:lstStyle/>
                    <a:p>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Low resilience</a:t>
                      </a:r>
                      <a:endParaRPr lang="en-GB" sz="3600" dirty="0">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Average resilience</a:t>
                      </a:r>
                      <a:endParaRPr lang="en-GB" sz="3600" dirty="0">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High resilience</a:t>
                      </a:r>
                      <a:endParaRPr lang="en-GB" sz="3600" dirty="0">
                        <a:latin typeface="BBC Reith Sans" panose="020B0603020204020204" pitchFamily="34" charset="0"/>
                        <a:ea typeface="BBC Reith Sans" panose="020B0603020204020204" pitchFamily="34" charset="0"/>
                        <a:cs typeface="BBC Reith Sans" panose="020B0603020204020204" pitchFamily="34" charset="0"/>
                      </a:endParaRPr>
                    </a:p>
                  </a:txBody>
                  <a:tcPr/>
                </a:tc>
              </a:tr>
              <a:tr h="6862207">
                <a:tc>
                  <a:txBody>
                    <a:bodyPr/>
                    <a:lstStyle/>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Tendency to exaggerate problems</a:t>
                      </a:r>
                    </a:p>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Becomes easily despondent or takes things to heart</a:t>
                      </a:r>
                    </a:p>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Takes a long time to bounce back from disappointments</a:t>
                      </a:r>
                    </a:p>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Tendency to ruminate on issues or be unforgiving</a:t>
                      </a:r>
                    </a:p>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Strong negative feelings such as anxiety or stress</a:t>
                      </a:r>
                      <a:endParaRPr lang="en-GB" sz="3600" dirty="0">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Generally positive about coping with situations</a:t>
                      </a:r>
                    </a:p>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Usually view mistakes as learning opportunities</a:t>
                      </a:r>
                    </a:p>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May become despondent with repeated setbacks</a:t>
                      </a:r>
                    </a:p>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Sometimes exaggerate</a:t>
                      </a:r>
                      <a:r>
                        <a:rPr lang="en-GB" sz="3600" baseline="0" dirty="0" smtClean="0">
                          <a:latin typeface="BBC Reith Sans" panose="020B0603020204020204" pitchFamily="34" charset="0"/>
                          <a:ea typeface="BBC Reith Sans" panose="020B0603020204020204" pitchFamily="34" charset="0"/>
                          <a:cs typeface="BBC Reith Sans" panose="020B0603020204020204" pitchFamily="34" charset="0"/>
                        </a:rPr>
                        <a:t> problems</a:t>
                      </a:r>
                    </a:p>
                    <a:p>
                      <a:pPr marL="342900" indent="-342900" algn="l">
                        <a:spcBef>
                          <a:spcPts val="1200"/>
                        </a:spcBef>
                        <a:spcAft>
                          <a:spcPts val="1200"/>
                        </a:spcAft>
                        <a:buFont typeface="Arial" panose="020B0604020202020204" pitchFamily="34" charset="0"/>
                        <a:buChar char="•"/>
                      </a:pPr>
                      <a:r>
                        <a:rPr lang="en-GB" sz="3600" baseline="0" dirty="0" smtClean="0">
                          <a:latin typeface="BBC Reith Sans" panose="020B0603020204020204" pitchFamily="34" charset="0"/>
                          <a:ea typeface="BBC Reith Sans" panose="020B0603020204020204" pitchFamily="34" charset="0"/>
                          <a:cs typeface="BBC Reith Sans" panose="020B0603020204020204" pitchFamily="34" charset="0"/>
                        </a:rPr>
                        <a:t>Can take a while to bounce back from disappointments</a:t>
                      </a:r>
                      <a:endParaRPr lang="en-GB" sz="3600" dirty="0">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Effectively manages energy levels during stress and anxiety</a:t>
                      </a:r>
                    </a:p>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Takes a balanced</a:t>
                      </a:r>
                      <a:r>
                        <a:rPr lang="en-GB" sz="3600" baseline="0" dirty="0" smtClean="0">
                          <a:latin typeface="BBC Reith Sans" panose="020B0603020204020204" pitchFamily="34" charset="0"/>
                          <a:ea typeface="BBC Reith Sans" panose="020B0603020204020204" pitchFamily="34" charset="0"/>
                          <a:cs typeface="BBC Reith Sans" panose="020B0603020204020204" pitchFamily="34" charset="0"/>
                        </a:rPr>
                        <a:t> view about what can be controlled, keep problems in perspective</a:t>
                      </a:r>
                    </a:p>
                    <a:p>
                      <a:pPr marL="342900" indent="-342900" algn="l">
                        <a:spcBef>
                          <a:spcPts val="1200"/>
                        </a:spcBef>
                        <a:spcAft>
                          <a:spcPts val="1200"/>
                        </a:spcAft>
                        <a:buFont typeface="Arial" panose="020B0604020202020204" pitchFamily="34" charset="0"/>
                        <a:buChar char="•"/>
                      </a:pPr>
                      <a:r>
                        <a:rPr lang="en-GB" sz="3600" baseline="0" dirty="0" smtClean="0">
                          <a:latin typeface="BBC Reith Sans" panose="020B0603020204020204" pitchFamily="34" charset="0"/>
                          <a:ea typeface="BBC Reith Sans" panose="020B0603020204020204" pitchFamily="34" charset="0"/>
                          <a:cs typeface="BBC Reith Sans" panose="020B0603020204020204" pitchFamily="34" charset="0"/>
                        </a:rPr>
                        <a:t>Sees mistakes as learning opportunities and bounces back quickly from disappointments</a:t>
                      </a:r>
                    </a:p>
                    <a:p>
                      <a:pPr marL="342900" indent="-342900" algn="l">
                        <a:spcBef>
                          <a:spcPts val="1200"/>
                        </a:spcBef>
                        <a:spcAft>
                          <a:spcPts val="1200"/>
                        </a:spcAft>
                        <a:buFont typeface="Arial" panose="020B0604020202020204" pitchFamily="34" charset="0"/>
                        <a:buChar char="•"/>
                      </a:pPr>
                      <a:r>
                        <a:rPr lang="en-GB" sz="3600" baseline="0" dirty="0" smtClean="0">
                          <a:latin typeface="BBC Reith Sans" panose="020B0603020204020204" pitchFamily="34" charset="0"/>
                          <a:ea typeface="BBC Reith Sans" panose="020B0603020204020204" pitchFamily="34" charset="0"/>
                          <a:cs typeface="BBC Reith Sans" panose="020B0603020204020204" pitchFamily="34" charset="0"/>
                        </a:rPr>
                        <a:t>Robust capacity to cope with setbacks</a:t>
                      </a:r>
                    </a:p>
                    <a:p>
                      <a:pPr marL="342900" indent="-342900" algn="l">
                        <a:spcBef>
                          <a:spcPts val="1200"/>
                        </a:spcBef>
                        <a:spcAft>
                          <a:spcPts val="1200"/>
                        </a:spcAft>
                        <a:buFont typeface="Arial" panose="020B0604020202020204" pitchFamily="34" charset="0"/>
                        <a:buChar char="•"/>
                      </a:pPr>
                      <a:r>
                        <a:rPr lang="en-GB" sz="3600" baseline="0" dirty="0" smtClean="0">
                          <a:latin typeface="BBC Reith Sans" panose="020B0603020204020204" pitchFamily="34" charset="0"/>
                          <a:ea typeface="BBC Reith Sans" panose="020B0603020204020204" pitchFamily="34" charset="0"/>
                          <a:cs typeface="BBC Reith Sans" panose="020B0603020204020204" pitchFamily="34" charset="0"/>
                        </a:rPr>
                        <a:t>Remains calm in a crisis and thinks through problems rationally</a:t>
                      </a:r>
                      <a:endParaRPr lang="en-GB" sz="3600" dirty="0">
                        <a:latin typeface="BBC Reith Sans" panose="020B0603020204020204" pitchFamily="34" charset="0"/>
                        <a:ea typeface="BBC Reith Sans" panose="020B0603020204020204" pitchFamily="34" charset="0"/>
                        <a:cs typeface="BBC Reith Sans" panose="020B0603020204020204" pitchFamily="34" charset="0"/>
                      </a:endParaRPr>
                    </a:p>
                  </a:txBody>
                  <a:tcPr/>
                </a:tc>
              </a:tr>
            </a:tbl>
          </a:graphicData>
        </a:graphic>
      </p:graphicFrame>
      <p:sp>
        <p:nvSpPr>
          <p:cNvPr id="6" name="Cloud Callout 5"/>
          <p:cNvSpPr/>
          <p:nvPr/>
        </p:nvSpPr>
        <p:spPr>
          <a:xfrm>
            <a:off x="17376576" y="794949"/>
            <a:ext cx="5544616" cy="2405023"/>
          </a:xfrm>
          <a:prstGeom prst="cloudCallout">
            <a:avLst>
              <a:gd name="adj1" fmla="val 52304"/>
              <a:gd name="adj2" fmla="val 67886"/>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GB" sz="4800" b="1" i="0" u="none" strike="noStrike" cap="none" spc="0" normalizeH="0" baseline="0" dirty="0" smtClean="0">
                <a:ln>
                  <a:noFill/>
                </a:ln>
                <a:solidFill>
                  <a:srgbClr val="FFFFFF"/>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rPr>
              <a:t>Where are you</a:t>
            </a:r>
            <a:r>
              <a:rPr lang="en-GB" sz="4800" b="1" dirty="0">
                <a:solidFill>
                  <a:srgbClr val="FFFFFF"/>
                </a:solidFill>
                <a:latin typeface="BBC Reith Sans" panose="020B0603020204020204" pitchFamily="34" charset="0"/>
                <a:ea typeface="BBC Reith Sans" panose="020B0603020204020204" pitchFamily="34" charset="0"/>
                <a:cs typeface="BBC Reith Sans" panose="020B0603020204020204" pitchFamily="34" charset="0"/>
              </a:rPr>
              <a:t>?</a:t>
            </a:r>
            <a:endParaRPr kumimoji="0" lang="en-GB" sz="4800" b="1" i="0" u="none" strike="noStrike" cap="none" spc="0" normalizeH="0" baseline="0" dirty="0">
              <a:ln>
                <a:noFill/>
              </a:ln>
              <a:solidFill>
                <a:srgbClr val="FFFFFF"/>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endParaRPr>
          </a:p>
        </p:txBody>
      </p:sp>
      <p:sp>
        <p:nvSpPr>
          <p:cNvPr id="7" name="TextBox 6"/>
          <p:cNvSpPr txBox="1"/>
          <p:nvPr/>
        </p:nvSpPr>
        <p:spPr>
          <a:xfrm>
            <a:off x="683704" y="13361914"/>
            <a:ext cx="6251712"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smtClean="0">
                <a:ln>
                  <a:noFill/>
                </a:ln>
                <a:solidFill>
                  <a:srgbClr val="000000"/>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rPr>
              <a:t>Source: Emotional Intelligence @ Work, Jolyon</a:t>
            </a:r>
            <a:r>
              <a:rPr kumimoji="0" lang="en-GB" sz="1800" b="0" i="0" u="none" strike="noStrike" cap="none" spc="0" normalizeH="0" dirty="0" smtClean="0">
                <a:ln>
                  <a:noFill/>
                </a:ln>
                <a:solidFill>
                  <a:srgbClr val="000000"/>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rPr>
              <a:t> Maddocks</a:t>
            </a:r>
            <a:endParaRPr kumimoji="0" lang="en-GB" sz="1800" b="0" i="0" u="none" strike="noStrike" cap="none" spc="0" normalizeH="0" baseline="0" dirty="0">
              <a:ln>
                <a:noFill/>
              </a:ln>
              <a:solidFill>
                <a:srgbClr val="000000"/>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endParaRPr>
          </a:p>
        </p:txBody>
      </p:sp>
    </p:spTree>
    <p:extLst>
      <p:ext uri="{BB962C8B-B14F-4D97-AF65-F5344CB8AC3E}">
        <p14:creationId xmlns:p14="http://schemas.microsoft.com/office/powerpoint/2010/main" val="74323144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r>
              <a:rPr lang="en-GB" dirty="0" smtClean="0"/>
              <a:t>Assessing resilience levels (skill)</a:t>
            </a:r>
            <a:endParaRPr lang="en-GB" dirty="0"/>
          </a:p>
        </p:txBody>
      </p:sp>
      <p:sp>
        <p:nvSpPr>
          <p:cNvPr id="4" name="Text Placeholder 3"/>
          <p:cNvSpPr>
            <a:spLocks noGrp="1"/>
          </p:cNvSpPr>
          <p:nvPr>
            <p:ph type="body" sz="quarter" idx="15"/>
          </p:nvPr>
        </p:nvSpPr>
        <p:spPr/>
        <p:txBody>
          <a:bodyPr/>
          <a:lstStyle/>
          <a:p>
            <a:r>
              <a:rPr lang="en-GB" dirty="0" smtClean="0"/>
              <a:t>introduction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68025456"/>
              </p:ext>
            </p:extLst>
          </p:nvPr>
        </p:nvGraphicFramePr>
        <p:xfrm>
          <a:off x="742728" y="4409728"/>
          <a:ext cx="23114568" cy="9416385"/>
        </p:xfrm>
        <a:graphic>
          <a:graphicData uri="http://schemas.openxmlformats.org/drawingml/2006/table">
            <a:tbl>
              <a:tblPr firstRow="1" bandRow="1">
                <a:tableStyleId>{073A0DAA-6AF3-43AB-8588-CEC1D06C72B9}</a:tableStyleId>
              </a:tblPr>
              <a:tblGrid>
                <a:gridCol w="7704856"/>
                <a:gridCol w="7704856"/>
                <a:gridCol w="7704856"/>
              </a:tblGrid>
              <a:tr h="668625">
                <a:tc>
                  <a:txBody>
                    <a:bodyPr/>
                    <a:lstStyle/>
                    <a:p>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Low resilience</a:t>
                      </a:r>
                      <a:endParaRPr lang="en-GB" sz="3600" dirty="0">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Average resilience</a:t>
                      </a:r>
                      <a:endParaRPr lang="en-GB" sz="3600" dirty="0">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High resilience</a:t>
                      </a:r>
                      <a:endParaRPr lang="en-GB" sz="3600" dirty="0">
                        <a:latin typeface="BBC Reith Sans" panose="020B0603020204020204" pitchFamily="34" charset="0"/>
                        <a:ea typeface="BBC Reith Sans" panose="020B0603020204020204" pitchFamily="34" charset="0"/>
                        <a:cs typeface="BBC Reith Sans" panose="020B0603020204020204" pitchFamily="34" charset="0"/>
                      </a:endParaRPr>
                    </a:p>
                  </a:txBody>
                  <a:tcPr/>
                </a:tc>
              </a:tr>
              <a:tr h="6862207">
                <a:tc>
                  <a:txBody>
                    <a:bodyPr/>
                    <a:lstStyle/>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Tendency to </a:t>
                      </a:r>
                      <a:r>
                        <a:rPr lang="en-GB" sz="4000" b="1" dirty="0" smtClean="0">
                          <a:solidFill>
                            <a:srgbClr val="C00000"/>
                          </a:solidFill>
                          <a:latin typeface="BBC Reith Sans" panose="020B0603020204020204" pitchFamily="34" charset="0"/>
                          <a:ea typeface="BBC Reith Sans" panose="020B0603020204020204" pitchFamily="34" charset="0"/>
                          <a:cs typeface="BBC Reith Sans" panose="020B0603020204020204" pitchFamily="34" charset="0"/>
                        </a:rPr>
                        <a:t>exaggerate problems</a:t>
                      </a:r>
                    </a:p>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Becomes </a:t>
                      </a:r>
                      <a:r>
                        <a:rPr lang="en-GB" sz="3600" b="0" i="0" u="none" strike="noStrike" cap="none" spc="0" baseline="0" dirty="0" smtClean="0">
                          <a:ln>
                            <a:noFill/>
                          </a:ln>
                          <a:solidFill>
                            <a:schemeClr val="dk1"/>
                          </a:solidFill>
                          <a:uFillTx/>
                          <a:latin typeface="BBC Reith Sans" panose="020B0603020204020204" pitchFamily="34" charset="0"/>
                          <a:ea typeface="BBC Reith Sans" panose="020B0603020204020204" pitchFamily="34" charset="0"/>
                          <a:cs typeface="BBC Reith Sans" panose="020B0603020204020204" pitchFamily="34" charset="0"/>
                          <a:sym typeface="Helvetica Light"/>
                        </a:rPr>
                        <a:t>easily despondent or takes things to heart</a:t>
                      </a:r>
                    </a:p>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Takes a long time to bounce back from disappointments</a:t>
                      </a:r>
                    </a:p>
                    <a:p>
                      <a:pPr marL="342900" indent="-342900" algn="l">
                        <a:spcBef>
                          <a:spcPts val="1200"/>
                        </a:spcBef>
                        <a:spcAft>
                          <a:spcPts val="1200"/>
                        </a:spcAft>
                        <a:buFont typeface="Arial" panose="020B0604020202020204" pitchFamily="34" charset="0"/>
                        <a:buChar char="•"/>
                      </a:pPr>
                      <a:r>
                        <a:rPr lang="en-GB" sz="4000" b="1" dirty="0" smtClean="0">
                          <a:solidFill>
                            <a:srgbClr val="C00000"/>
                          </a:solidFill>
                          <a:latin typeface="BBC Reith Sans" panose="020B0603020204020204" pitchFamily="34" charset="0"/>
                          <a:ea typeface="BBC Reith Sans" panose="020B0603020204020204" pitchFamily="34" charset="0"/>
                          <a:cs typeface="BBC Reith Sans" panose="020B0603020204020204" pitchFamily="34" charset="0"/>
                        </a:rPr>
                        <a:t>Tendency to ruminate</a:t>
                      </a: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 on issues or </a:t>
                      </a:r>
                      <a:r>
                        <a:rPr lang="en-GB" sz="4000" b="1" dirty="0" smtClean="0">
                          <a:solidFill>
                            <a:srgbClr val="C00000"/>
                          </a:solidFill>
                          <a:latin typeface="BBC Reith Sans" panose="020B0603020204020204" pitchFamily="34" charset="0"/>
                          <a:ea typeface="BBC Reith Sans" panose="020B0603020204020204" pitchFamily="34" charset="0"/>
                          <a:cs typeface="BBC Reith Sans" panose="020B0603020204020204" pitchFamily="34" charset="0"/>
                        </a:rPr>
                        <a:t>be unforgiving</a:t>
                      </a:r>
                      <a:endParaRPr lang="en-GB" sz="3600" b="1" dirty="0" smtClean="0">
                        <a:solidFill>
                          <a:srgbClr val="C00000"/>
                        </a:solidFill>
                        <a:latin typeface="BBC Reith Sans" panose="020B0603020204020204" pitchFamily="34" charset="0"/>
                        <a:ea typeface="BBC Reith Sans" panose="020B0603020204020204" pitchFamily="34" charset="0"/>
                        <a:cs typeface="BBC Reith Sans" panose="020B0603020204020204" pitchFamily="34" charset="0"/>
                      </a:endParaRPr>
                    </a:p>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Strong negative feelings such as anxiety or stress</a:t>
                      </a:r>
                      <a:endParaRPr lang="en-GB" sz="3600" dirty="0">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Generally positive about coping with situations</a:t>
                      </a:r>
                    </a:p>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Usually </a:t>
                      </a:r>
                      <a:r>
                        <a:rPr lang="en-GB" sz="4000" b="1" dirty="0" smtClean="0">
                          <a:solidFill>
                            <a:srgbClr val="C00000"/>
                          </a:solidFill>
                          <a:latin typeface="BBC Reith Sans" panose="020B0603020204020204" pitchFamily="34" charset="0"/>
                          <a:ea typeface="BBC Reith Sans" panose="020B0603020204020204" pitchFamily="34" charset="0"/>
                          <a:cs typeface="BBC Reith Sans" panose="020B0603020204020204" pitchFamily="34" charset="0"/>
                        </a:rPr>
                        <a:t>view mistakes as learning opportunities</a:t>
                      </a:r>
                    </a:p>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May become despondent with repeated setbacks</a:t>
                      </a:r>
                    </a:p>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Sometimes exaggerate</a:t>
                      </a:r>
                      <a:r>
                        <a:rPr lang="en-GB" sz="3600" baseline="0" dirty="0" smtClean="0">
                          <a:latin typeface="BBC Reith Sans" panose="020B0603020204020204" pitchFamily="34" charset="0"/>
                          <a:ea typeface="BBC Reith Sans" panose="020B0603020204020204" pitchFamily="34" charset="0"/>
                          <a:cs typeface="BBC Reith Sans" panose="020B0603020204020204" pitchFamily="34" charset="0"/>
                        </a:rPr>
                        <a:t> problems</a:t>
                      </a:r>
                    </a:p>
                    <a:p>
                      <a:pPr marL="342900" indent="-342900" algn="l">
                        <a:spcBef>
                          <a:spcPts val="1200"/>
                        </a:spcBef>
                        <a:spcAft>
                          <a:spcPts val="1200"/>
                        </a:spcAft>
                        <a:buFont typeface="Arial" panose="020B0604020202020204" pitchFamily="34" charset="0"/>
                        <a:buChar char="•"/>
                      </a:pPr>
                      <a:r>
                        <a:rPr lang="en-GB" sz="3600" baseline="0" dirty="0" smtClean="0">
                          <a:latin typeface="BBC Reith Sans" panose="020B0603020204020204" pitchFamily="34" charset="0"/>
                          <a:ea typeface="BBC Reith Sans" panose="020B0603020204020204" pitchFamily="34" charset="0"/>
                          <a:cs typeface="BBC Reith Sans" panose="020B0603020204020204" pitchFamily="34" charset="0"/>
                        </a:rPr>
                        <a:t>Can take a while to bounce back from disappointments</a:t>
                      </a:r>
                      <a:endParaRPr lang="en-GB" sz="3600" dirty="0">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Effectively manages energy levels during stress and anxiety</a:t>
                      </a:r>
                    </a:p>
                    <a:p>
                      <a:pPr marL="342900" indent="-342900" algn="l">
                        <a:spcBef>
                          <a:spcPts val="1200"/>
                        </a:spcBef>
                        <a:spcAft>
                          <a:spcPts val="1200"/>
                        </a:spcAft>
                        <a:buFont typeface="Arial" panose="020B0604020202020204" pitchFamily="34" charset="0"/>
                        <a:buChar char="•"/>
                      </a:pPr>
                      <a:r>
                        <a:rPr lang="en-GB" sz="3600" dirty="0" smtClean="0">
                          <a:latin typeface="BBC Reith Sans" panose="020B0603020204020204" pitchFamily="34" charset="0"/>
                          <a:ea typeface="BBC Reith Sans" panose="020B0603020204020204" pitchFamily="34" charset="0"/>
                          <a:cs typeface="BBC Reith Sans" panose="020B0603020204020204" pitchFamily="34" charset="0"/>
                        </a:rPr>
                        <a:t>Takes a balanced</a:t>
                      </a:r>
                      <a:r>
                        <a:rPr lang="en-GB" sz="3600" baseline="0" dirty="0" smtClean="0">
                          <a:latin typeface="BBC Reith Sans" panose="020B0603020204020204" pitchFamily="34" charset="0"/>
                          <a:ea typeface="BBC Reith Sans" panose="020B0603020204020204" pitchFamily="34" charset="0"/>
                          <a:cs typeface="BBC Reith Sans" panose="020B0603020204020204" pitchFamily="34" charset="0"/>
                        </a:rPr>
                        <a:t> view about what can be controlled, </a:t>
                      </a:r>
                      <a:r>
                        <a:rPr lang="en-GB" sz="4000" b="1" baseline="0" dirty="0" smtClean="0">
                          <a:solidFill>
                            <a:srgbClr val="C00000"/>
                          </a:solidFill>
                          <a:latin typeface="BBC Reith Sans" panose="020B0603020204020204" pitchFamily="34" charset="0"/>
                          <a:ea typeface="BBC Reith Sans" panose="020B0603020204020204" pitchFamily="34" charset="0"/>
                          <a:cs typeface="BBC Reith Sans" panose="020B0603020204020204" pitchFamily="34" charset="0"/>
                        </a:rPr>
                        <a:t>keep problems in perspective</a:t>
                      </a:r>
                    </a:p>
                    <a:p>
                      <a:pPr marL="342900" indent="-342900" algn="l">
                        <a:spcBef>
                          <a:spcPts val="1200"/>
                        </a:spcBef>
                        <a:spcAft>
                          <a:spcPts val="1200"/>
                        </a:spcAft>
                        <a:buFont typeface="Arial" panose="020B0604020202020204" pitchFamily="34" charset="0"/>
                        <a:buChar char="•"/>
                      </a:pPr>
                      <a:r>
                        <a:rPr lang="en-GB" sz="3600" baseline="0" dirty="0" smtClean="0">
                          <a:latin typeface="BBC Reith Sans" panose="020B0603020204020204" pitchFamily="34" charset="0"/>
                          <a:ea typeface="BBC Reith Sans" panose="020B0603020204020204" pitchFamily="34" charset="0"/>
                          <a:cs typeface="BBC Reith Sans" panose="020B0603020204020204" pitchFamily="34" charset="0"/>
                        </a:rPr>
                        <a:t>Sees mistakes as learning opportunities and bounces back quickly from disappointments</a:t>
                      </a:r>
                    </a:p>
                    <a:p>
                      <a:pPr marL="342900" indent="-342900" algn="l">
                        <a:spcBef>
                          <a:spcPts val="1200"/>
                        </a:spcBef>
                        <a:spcAft>
                          <a:spcPts val="1200"/>
                        </a:spcAft>
                        <a:buFont typeface="Arial" panose="020B0604020202020204" pitchFamily="34" charset="0"/>
                        <a:buChar char="•"/>
                      </a:pPr>
                      <a:r>
                        <a:rPr lang="en-GB" sz="3600" baseline="0" dirty="0" smtClean="0">
                          <a:latin typeface="BBC Reith Sans" panose="020B0603020204020204" pitchFamily="34" charset="0"/>
                          <a:ea typeface="BBC Reith Sans" panose="020B0603020204020204" pitchFamily="34" charset="0"/>
                          <a:cs typeface="BBC Reith Sans" panose="020B0603020204020204" pitchFamily="34" charset="0"/>
                        </a:rPr>
                        <a:t>Robust capacity to cope with setbacks</a:t>
                      </a:r>
                    </a:p>
                    <a:p>
                      <a:pPr marL="342900" indent="-342900" algn="l">
                        <a:spcBef>
                          <a:spcPts val="1200"/>
                        </a:spcBef>
                        <a:spcAft>
                          <a:spcPts val="1200"/>
                        </a:spcAft>
                        <a:buFont typeface="Arial" panose="020B0604020202020204" pitchFamily="34" charset="0"/>
                        <a:buChar char="•"/>
                      </a:pPr>
                      <a:r>
                        <a:rPr lang="en-GB" sz="3600" b="0" i="0" u="none" strike="noStrike" cap="none" spc="0" baseline="0" dirty="0" smtClean="0">
                          <a:ln>
                            <a:noFill/>
                          </a:ln>
                          <a:solidFill>
                            <a:schemeClr val="dk1"/>
                          </a:solidFill>
                          <a:uFillTx/>
                          <a:latin typeface="BBC Reith Sans" panose="020B0603020204020204" pitchFamily="34" charset="0"/>
                          <a:ea typeface="BBC Reith Sans" panose="020B0603020204020204" pitchFamily="34" charset="0"/>
                          <a:cs typeface="BBC Reith Sans" panose="020B0603020204020204" pitchFamily="34" charset="0"/>
                          <a:sym typeface="Helvetica Light"/>
                        </a:rPr>
                        <a:t>Remains</a:t>
                      </a:r>
                      <a:r>
                        <a:rPr lang="en-GB" sz="3600" b="1" baseline="0" dirty="0" smtClean="0">
                          <a:solidFill>
                            <a:srgbClr val="C00000"/>
                          </a:solidFill>
                          <a:latin typeface="BBC Reith Sans" panose="020B0603020204020204" pitchFamily="34" charset="0"/>
                          <a:ea typeface="BBC Reith Sans" panose="020B0603020204020204" pitchFamily="34" charset="0"/>
                          <a:cs typeface="BBC Reith Sans" panose="020B0603020204020204" pitchFamily="34" charset="0"/>
                        </a:rPr>
                        <a:t> </a:t>
                      </a:r>
                      <a:r>
                        <a:rPr lang="en-GB" sz="4000" b="1" baseline="0" dirty="0" smtClean="0">
                          <a:solidFill>
                            <a:srgbClr val="C00000"/>
                          </a:solidFill>
                          <a:latin typeface="BBC Reith Sans" panose="020B0603020204020204" pitchFamily="34" charset="0"/>
                          <a:ea typeface="BBC Reith Sans" panose="020B0603020204020204" pitchFamily="34" charset="0"/>
                          <a:cs typeface="BBC Reith Sans" panose="020B0603020204020204" pitchFamily="34" charset="0"/>
                        </a:rPr>
                        <a:t>calm in a crisis </a:t>
                      </a:r>
                      <a:r>
                        <a:rPr lang="en-GB" sz="3600" baseline="0" dirty="0" smtClean="0">
                          <a:latin typeface="BBC Reith Sans" panose="020B0603020204020204" pitchFamily="34" charset="0"/>
                          <a:ea typeface="BBC Reith Sans" panose="020B0603020204020204" pitchFamily="34" charset="0"/>
                          <a:cs typeface="BBC Reith Sans" panose="020B0603020204020204" pitchFamily="34" charset="0"/>
                        </a:rPr>
                        <a:t>and </a:t>
                      </a:r>
                      <a:r>
                        <a:rPr lang="en-GB" sz="4000" b="1" baseline="0" dirty="0" smtClean="0">
                          <a:solidFill>
                            <a:srgbClr val="C00000"/>
                          </a:solidFill>
                          <a:latin typeface="BBC Reith Sans" panose="020B0603020204020204" pitchFamily="34" charset="0"/>
                          <a:ea typeface="BBC Reith Sans" panose="020B0603020204020204" pitchFamily="34" charset="0"/>
                          <a:cs typeface="BBC Reith Sans" panose="020B0603020204020204" pitchFamily="34" charset="0"/>
                        </a:rPr>
                        <a:t>thinks through problems rationally</a:t>
                      </a:r>
                      <a:endParaRPr lang="en-GB" sz="4000" b="1" dirty="0">
                        <a:solidFill>
                          <a:srgbClr val="C00000"/>
                        </a:solidFill>
                        <a:latin typeface="BBC Reith Sans" panose="020B0603020204020204" pitchFamily="34" charset="0"/>
                        <a:ea typeface="BBC Reith Sans" panose="020B0603020204020204" pitchFamily="34" charset="0"/>
                        <a:cs typeface="BBC Reith Sans" panose="020B0603020204020204" pitchFamily="34" charset="0"/>
                      </a:endParaRPr>
                    </a:p>
                  </a:txBody>
                  <a:tcPr/>
                </a:tc>
              </a:tr>
            </a:tbl>
          </a:graphicData>
        </a:graphic>
      </p:graphicFrame>
      <p:sp>
        <p:nvSpPr>
          <p:cNvPr id="6" name="Cloud Callout 5"/>
          <p:cNvSpPr/>
          <p:nvPr/>
        </p:nvSpPr>
        <p:spPr>
          <a:xfrm>
            <a:off x="17376576" y="794949"/>
            <a:ext cx="5544616" cy="2405023"/>
          </a:xfrm>
          <a:prstGeom prst="cloudCallout">
            <a:avLst>
              <a:gd name="adj1" fmla="val 52304"/>
              <a:gd name="adj2" fmla="val 67886"/>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GB" sz="4800" b="1" i="0" u="none" strike="noStrike" cap="none" spc="0" normalizeH="0" baseline="0" dirty="0" smtClean="0">
                <a:ln>
                  <a:noFill/>
                </a:ln>
                <a:solidFill>
                  <a:srgbClr val="FFFFFF"/>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rPr>
              <a:t>Where are you</a:t>
            </a:r>
            <a:r>
              <a:rPr lang="en-GB" sz="4800" b="1" dirty="0">
                <a:solidFill>
                  <a:srgbClr val="FFFFFF"/>
                </a:solidFill>
                <a:latin typeface="BBC Reith Sans" panose="020B0603020204020204" pitchFamily="34" charset="0"/>
                <a:ea typeface="BBC Reith Sans" panose="020B0603020204020204" pitchFamily="34" charset="0"/>
                <a:cs typeface="BBC Reith Sans" panose="020B0603020204020204" pitchFamily="34" charset="0"/>
              </a:rPr>
              <a:t>?</a:t>
            </a:r>
            <a:endParaRPr kumimoji="0" lang="en-GB" sz="4800" b="1" i="0" u="none" strike="noStrike" cap="none" spc="0" normalizeH="0" baseline="0" dirty="0">
              <a:ln>
                <a:noFill/>
              </a:ln>
              <a:solidFill>
                <a:srgbClr val="FFFFFF"/>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endParaRPr>
          </a:p>
        </p:txBody>
      </p:sp>
    </p:spTree>
    <p:extLst>
      <p:ext uri="{BB962C8B-B14F-4D97-AF65-F5344CB8AC3E}">
        <p14:creationId xmlns:p14="http://schemas.microsoft.com/office/powerpoint/2010/main" val="385129027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r>
              <a:rPr lang="en-GB" dirty="0" smtClean="0"/>
              <a:t>Assessing resilience levels (skill)</a:t>
            </a:r>
            <a:endParaRPr lang="en-GB" dirty="0"/>
          </a:p>
        </p:txBody>
      </p:sp>
      <p:sp>
        <p:nvSpPr>
          <p:cNvPr id="4" name="Text Placeholder 3"/>
          <p:cNvSpPr>
            <a:spLocks noGrp="1"/>
          </p:cNvSpPr>
          <p:nvPr>
            <p:ph type="body" sz="quarter" idx="15"/>
          </p:nvPr>
        </p:nvSpPr>
        <p:spPr/>
        <p:txBody>
          <a:bodyPr/>
          <a:lstStyle/>
          <a:p>
            <a:r>
              <a:rPr lang="en-GB" dirty="0" smtClean="0"/>
              <a:t>introduction</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261550189"/>
              </p:ext>
            </p:extLst>
          </p:nvPr>
        </p:nvGraphicFramePr>
        <p:xfrm>
          <a:off x="742728" y="4409728"/>
          <a:ext cx="23114568" cy="9111585"/>
        </p:xfrm>
        <a:graphic>
          <a:graphicData uri="http://schemas.openxmlformats.org/drawingml/2006/table">
            <a:tbl>
              <a:tblPr firstRow="1" bandRow="1">
                <a:tableStyleId>{073A0DAA-6AF3-43AB-8588-CEC1D06C72B9}</a:tableStyleId>
              </a:tblPr>
              <a:tblGrid>
                <a:gridCol w="7704856"/>
                <a:gridCol w="7704856"/>
                <a:gridCol w="7704856"/>
              </a:tblGrid>
              <a:tr h="668625">
                <a:tc>
                  <a:txBody>
                    <a:bodyPr/>
                    <a:lstStyle/>
                    <a:p>
                      <a:r>
                        <a:rPr lang="en-GB" sz="3600" dirty="0" smtClean="0">
                          <a:solidFill>
                            <a:schemeClr val="bg1">
                              <a:lumMod val="75000"/>
                            </a:schemeClr>
                          </a:solidFill>
                          <a:latin typeface="BBC Reith Sans" panose="020B0603020204020204" pitchFamily="34" charset="0"/>
                          <a:ea typeface="BBC Reith Sans" panose="020B0603020204020204" pitchFamily="34" charset="0"/>
                          <a:cs typeface="BBC Reith Sans" panose="020B0603020204020204" pitchFamily="34" charset="0"/>
                        </a:rPr>
                        <a:t>Low resilience</a:t>
                      </a:r>
                      <a:endParaRPr lang="en-GB" sz="3600" dirty="0">
                        <a:solidFill>
                          <a:schemeClr val="bg1">
                            <a:lumMod val="75000"/>
                          </a:schemeClr>
                        </a:solidFill>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r>
                        <a:rPr lang="en-GB" sz="3600" dirty="0" smtClean="0">
                          <a:solidFill>
                            <a:schemeClr val="bg1">
                              <a:lumMod val="75000"/>
                            </a:schemeClr>
                          </a:solidFill>
                          <a:latin typeface="BBC Reith Sans" panose="020B0603020204020204" pitchFamily="34" charset="0"/>
                          <a:ea typeface="BBC Reith Sans" panose="020B0603020204020204" pitchFamily="34" charset="0"/>
                          <a:cs typeface="BBC Reith Sans" panose="020B0603020204020204" pitchFamily="34" charset="0"/>
                        </a:rPr>
                        <a:t>Average resilience</a:t>
                      </a:r>
                      <a:endParaRPr lang="en-GB" sz="3600" dirty="0">
                        <a:solidFill>
                          <a:schemeClr val="bg1">
                            <a:lumMod val="75000"/>
                          </a:schemeClr>
                        </a:solidFill>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r>
                        <a:rPr lang="en-GB" sz="3600" dirty="0" smtClean="0">
                          <a:solidFill>
                            <a:schemeClr val="bg1">
                              <a:lumMod val="75000"/>
                            </a:schemeClr>
                          </a:solidFill>
                          <a:latin typeface="BBC Reith Sans" panose="020B0603020204020204" pitchFamily="34" charset="0"/>
                          <a:ea typeface="BBC Reith Sans" panose="020B0603020204020204" pitchFamily="34" charset="0"/>
                          <a:cs typeface="BBC Reith Sans" panose="020B0603020204020204" pitchFamily="34" charset="0"/>
                        </a:rPr>
                        <a:t>High resilience</a:t>
                      </a:r>
                      <a:endParaRPr lang="en-GB" sz="3600" dirty="0">
                        <a:solidFill>
                          <a:schemeClr val="bg1">
                            <a:lumMod val="75000"/>
                          </a:schemeClr>
                        </a:solidFill>
                        <a:latin typeface="BBC Reith Sans" panose="020B0603020204020204" pitchFamily="34" charset="0"/>
                        <a:ea typeface="BBC Reith Sans" panose="020B0603020204020204" pitchFamily="34" charset="0"/>
                        <a:cs typeface="BBC Reith Sans" panose="020B0603020204020204" pitchFamily="34" charset="0"/>
                      </a:endParaRPr>
                    </a:p>
                  </a:txBody>
                  <a:tcPr/>
                </a:tc>
              </a:tr>
              <a:tr h="6862207">
                <a:tc>
                  <a:txBody>
                    <a:bodyPr/>
                    <a:lstStyle/>
                    <a:p>
                      <a:pPr marL="342900" indent="-342900" algn="l">
                        <a:spcBef>
                          <a:spcPts val="1200"/>
                        </a:spcBef>
                        <a:spcAft>
                          <a:spcPts val="1200"/>
                        </a:spcAft>
                        <a:buFont typeface="Arial" panose="020B0604020202020204" pitchFamily="34" charset="0"/>
                        <a:buChar char="•"/>
                      </a:pPr>
                      <a:r>
                        <a:rPr lang="en-GB" sz="360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Tendency to exaggerate problems</a:t>
                      </a:r>
                    </a:p>
                    <a:p>
                      <a:pPr marL="342900" indent="-342900" algn="l">
                        <a:spcBef>
                          <a:spcPts val="1200"/>
                        </a:spcBef>
                        <a:spcAft>
                          <a:spcPts val="1200"/>
                        </a:spcAft>
                        <a:buFont typeface="Arial" panose="020B0604020202020204" pitchFamily="34" charset="0"/>
                        <a:buChar char="•"/>
                      </a:pPr>
                      <a:r>
                        <a:rPr lang="en-GB" sz="360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Becomes easily despondent or takes things to heart</a:t>
                      </a:r>
                    </a:p>
                    <a:p>
                      <a:pPr marL="342900" indent="-342900" algn="l">
                        <a:spcBef>
                          <a:spcPts val="1200"/>
                        </a:spcBef>
                        <a:spcAft>
                          <a:spcPts val="1200"/>
                        </a:spcAft>
                        <a:buFont typeface="Arial" panose="020B0604020202020204" pitchFamily="34" charset="0"/>
                        <a:buChar char="•"/>
                      </a:pPr>
                      <a:r>
                        <a:rPr lang="en-GB" sz="360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Takes a long time to bounce back from disappointments</a:t>
                      </a:r>
                    </a:p>
                    <a:p>
                      <a:pPr marL="342900" indent="-342900" algn="l">
                        <a:spcBef>
                          <a:spcPts val="1200"/>
                        </a:spcBef>
                        <a:spcAft>
                          <a:spcPts val="1200"/>
                        </a:spcAft>
                        <a:buFont typeface="Arial" panose="020B0604020202020204" pitchFamily="34" charset="0"/>
                        <a:buChar char="•"/>
                      </a:pPr>
                      <a:r>
                        <a:rPr lang="en-GB" sz="360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Tendency to ruminate on issues or be unforgiving</a:t>
                      </a:r>
                    </a:p>
                    <a:p>
                      <a:pPr marL="342900" indent="-342900" algn="l">
                        <a:spcBef>
                          <a:spcPts val="1200"/>
                        </a:spcBef>
                        <a:spcAft>
                          <a:spcPts val="1200"/>
                        </a:spcAft>
                        <a:buFont typeface="Arial" panose="020B0604020202020204" pitchFamily="34" charset="0"/>
                        <a:buChar char="•"/>
                      </a:pPr>
                      <a:r>
                        <a:rPr lang="en-GB" sz="360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Strong negative feelings such as anxiety or stress</a:t>
                      </a:r>
                      <a:endParaRPr lang="en-GB" sz="3600" dirty="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pPr marL="342900" indent="-342900" algn="l">
                        <a:spcBef>
                          <a:spcPts val="1200"/>
                        </a:spcBef>
                        <a:spcAft>
                          <a:spcPts val="1200"/>
                        </a:spcAft>
                        <a:buFont typeface="Arial" panose="020B0604020202020204" pitchFamily="34" charset="0"/>
                        <a:buChar char="•"/>
                      </a:pPr>
                      <a:r>
                        <a:rPr lang="en-GB" sz="360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Generally positive about coping with situations</a:t>
                      </a:r>
                    </a:p>
                    <a:p>
                      <a:pPr marL="342900" indent="-342900" algn="l">
                        <a:spcBef>
                          <a:spcPts val="1200"/>
                        </a:spcBef>
                        <a:spcAft>
                          <a:spcPts val="1200"/>
                        </a:spcAft>
                        <a:buFont typeface="Arial" panose="020B0604020202020204" pitchFamily="34" charset="0"/>
                        <a:buChar char="•"/>
                      </a:pPr>
                      <a:r>
                        <a:rPr lang="en-GB" sz="360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Usually view mistakes as learning opportunities</a:t>
                      </a:r>
                    </a:p>
                    <a:p>
                      <a:pPr marL="342900" indent="-342900" algn="l">
                        <a:spcBef>
                          <a:spcPts val="1200"/>
                        </a:spcBef>
                        <a:spcAft>
                          <a:spcPts val="1200"/>
                        </a:spcAft>
                        <a:buFont typeface="Arial" panose="020B0604020202020204" pitchFamily="34" charset="0"/>
                        <a:buChar char="•"/>
                      </a:pPr>
                      <a:r>
                        <a:rPr lang="en-GB" sz="360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May become despondent with repeated setbacks</a:t>
                      </a:r>
                    </a:p>
                    <a:p>
                      <a:pPr marL="342900" indent="-342900" algn="l">
                        <a:spcBef>
                          <a:spcPts val="1200"/>
                        </a:spcBef>
                        <a:spcAft>
                          <a:spcPts val="1200"/>
                        </a:spcAft>
                        <a:buFont typeface="Arial" panose="020B0604020202020204" pitchFamily="34" charset="0"/>
                        <a:buChar char="•"/>
                      </a:pPr>
                      <a:r>
                        <a:rPr lang="en-GB" sz="360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Sometimes exaggerate</a:t>
                      </a:r>
                      <a:r>
                        <a:rPr lang="en-GB" sz="3600" baseline="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 problems</a:t>
                      </a:r>
                    </a:p>
                    <a:p>
                      <a:pPr marL="342900" indent="-342900" algn="l">
                        <a:spcBef>
                          <a:spcPts val="1200"/>
                        </a:spcBef>
                        <a:spcAft>
                          <a:spcPts val="1200"/>
                        </a:spcAft>
                        <a:buFont typeface="Arial" panose="020B0604020202020204" pitchFamily="34" charset="0"/>
                        <a:buChar char="•"/>
                      </a:pPr>
                      <a:r>
                        <a:rPr lang="en-GB" sz="3600" baseline="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Can take a while to bounce back from disappointments</a:t>
                      </a:r>
                      <a:endParaRPr lang="en-GB" sz="3600" dirty="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endParaRPr>
                    </a:p>
                  </a:txBody>
                  <a:tcPr/>
                </a:tc>
                <a:tc>
                  <a:txBody>
                    <a:bodyPr/>
                    <a:lstStyle/>
                    <a:p>
                      <a:pPr marL="342900" indent="-342900" algn="l">
                        <a:spcBef>
                          <a:spcPts val="1200"/>
                        </a:spcBef>
                        <a:spcAft>
                          <a:spcPts val="1200"/>
                        </a:spcAft>
                        <a:buFont typeface="Arial" panose="020B0604020202020204" pitchFamily="34" charset="0"/>
                        <a:buChar char="•"/>
                      </a:pPr>
                      <a:r>
                        <a:rPr lang="en-GB" sz="360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Effectively manages energy levels during stress and anxiety</a:t>
                      </a:r>
                    </a:p>
                    <a:p>
                      <a:pPr marL="342900" indent="-342900" algn="l">
                        <a:spcBef>
                          <a:spcPts val="1200"/>
                        </a:spcBef>
                        <a:spcAft>
                          <a:spcPts val="1200"/>
                        </a:spcAft>
                        <a:buFont typeface="Arial" panose="020B0604020202020204" pitchFamily="34" charset="0"/>
                        <a:buChar char="•"/>
                      </a:pPr>
                      <a:r>
                        <a:rPr lang="en-GB" sz="360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Takes a balanced</a:t>
                      </a:r>
                      <a:r>
                        <a:rPr lang="en-GB" sz="3600" baseline="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 view about what can be controlled, keep problems in perspective</a:t>
                      </a:r>
                    </a:p>
                    <a:p>
                      <a:pPr marL="342900" indent="-342900" algn="l">
                        <a:spcBef>
                          <a:spcPts val="1200"/>
                        </a:spcBef>
                        <a:spcAft>
                          <a:spcPts val="1200"/>
                        </a:spcAft>
                        <a:buFont typeface="Arial" panose="020B0604020202020204" pitchFamily="34" charset="0"/>
                        <a:buChar char="•"/>
                      </a:pPr>
                      <a:r>
                        <a:rPr lang="en-GB" sz="3600" baseline="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Sees mistakes as learning opportunities and bounces back quickly from disappointments</a:t>
                      </a:r>
                    </a:p>
                    <a:p>
                      <a:pPr marL="342900" indent="-342900" algn="l">
                        <a:spcBef>
                          <a:spcPts val="1200"/>
                        </a:spcBef>
                        <a:spcAft>
                          <a:spcPts val="1200"/>
                        </a:spcAft>
                        <a:buFont typeface="Arial" panose="020B0604020202020204" pitchFamily="34" charset="0"/>
                        <a:buChar char="•"/>
                      </a:pPr>
                      <a:r>
                        <a:rPr lang="en-GB" sz="3600" baseline="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Robust capacity to cope with setbacks</a:t>
                      </a:r>
                    </a:p>
                    <a:p>
                      <a:pPr marL="342900" indent="-342900" algn="l">
                        <a:spcBef>
                          <a:spcPts val="1200"/>
                        </a:spcBef>
                        <a:spcAft>
                          <a:spcPts val="1200"/>
                        </a:spcAft>
                        <a:buFont typeface="Arial" panose="020B0604020202020204" pitchFamily="34" charset="0"/>
                        <a:buChar char="•"/>
                      </a:pPr>
                      <a:r>
                        <a:rPr lang="en-GB" sz="3600" baseline="0" dirty="0" smtClean="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rPr>
                        <a:t>Remains calm in a crisis and thinks through problems rationally</a:t>
                      </a:r>
                      <a:endParaRPr lang="en-GB" sz="3600" dirty="0">
                        <a:solidFill>
                          <a:schemeClr val="bg2">
                            <a:lumMod val="50000"/>
                          </a:schemeClr>
                        </a:solidFill>
                        <a:latin typeface="BBC Reith Sans" panose="020B0603020204020204" pitchFamily="34" charset="0"/>
                        <a:ea typeface="BBC Reith Sans" panose="020B0603020204020204" pitchFamily="34" charset="0"/>
                        <a:cs typeface="BBC Reith Sans" panose="020B0603020204020204" pitchFamily="34" charset="0"/>
                      </a:endParaRPr>
                    </a:p>
                  </a:txBody>
                  <a:tcPr/>
                </a:tc>
              </a:tr>
            </a:tbl>
          </a:graphicData>
        </a:graphic>
      </p:graphicFrame>
      <p:sp>
        <p:nvSpPr>
          <p:cNvPr id="6" name="Left-Right Arrow 5"/>
          <p:cNvSpPr/>
          <p:nvPr/>
        </p:nvSpPr>
        <p:spPr>
          <a:xfrm>
            <a:off x="1462808" y="6361424"/>
            <a:ext cx="21458384" cy="2649339"/>
          </a:xfrm>
          <a:prstGeom prst="leftRightArrow">
            <a:avLst/>
          </a:prstGeom>
          <a:solidFill>
            <a:srgbClr val="FFFF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GB" sz="8000" b="0" i="0" u="none" strike="noStrike" cap="none" spc="0" normalizeH="0" baseline="0" dirty="0" smtClean="0">
                <a:ln>
                  <a:noFill/>
                </a:ln>
                <a:solidFill>
                  <a:schemeClr val="tx1"/>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rPr>
              <a:t>It’s a continuum – not absolute!</a:t>
            </a:r>
            <a:endParaRPr kumimoji="0" lang="en-GB" sz="8000" b="0" i="0" u="none" strike="noStrike" cap="none" spc="0" normalizeH="0" baseline="0" dirty="0">
              <a:ln>
                <a:noFill/>
              </a:ln>
              <a:solidFill>
                <a:schemeClr val="tx1"/>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endParaRPr>
          </a:p>
        </p:txBody>
      </p:sp>
      <p:sp>
        <p:nvSpPr>
          <p:cNvPr id="7" name="Cloud Callout 6"/>
          <p:cNvSpPr/>
          <p:nvPr/>
        </p:nvSpPr>
        <p:spPr>
          <a:xfrm>
            <a:off x="17376576" y="794949"/>
            <a:ext cx="5544616" cy="2405023"/>
          </a:xfrm>
          <a:prstGeom prst="cloudCallout">
            <a:avLst>
              <a:gd name="adj1" fmla="val 52304"/>
              <a:gd name="adj2" fmla="val 67886"/>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GB" sz="4800" b="1" i="0" u="none" strike="noStrike" cap="none" spc="0" normalizeH="0" baseline="0" dirty="0" smtClean="0">
                <a:ln>
                  <a:noFill/>
                </a:ln>
                <a:solidFill>
                  <a:srgbClr val="FFFFFF"/>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rPr>
              <a:t>Where are you</a:t>
            </a:r>
            <a:r>
              <a:rPr lang="en-GB" sz="4800" b="1" dirty="0">
                <a:solidFill>
                  <a:srgbClr val="FFFFFF"/>
                </a:solidFill>
                <a:latin typeface="BBC Reith Sans" panose="020B0603020204020204" pitchFamily="34" charset="0"/>
                <a:ea typeface="BBC Reith Sans" panose="020B0603020204020204" pitchFamily="34" charset="0"/>
                <a:cs typeface="BBC Reith Sans" panose="020B0603020204020204" pitchFamily="34" charset="0"/>
              </a:rPr>
              <a:t>?</a:t>
            </a:r>
            <a:endParaRPr kumimoji="0" lang="en-GB" sz="4800" b="1" i="0" u="none" strike="noStrike" cap="none" spc="0" normalizeH="0" baseline="0" dirty="0">
              <a:ln>
                <a:noFill/>
              </a:ln>
              <a:solidFill>
                <a:srgbClr val="FFFFFF"/>
              </a:solidFill>
              <a:effectLst/>
              <a:uFillTx/>
              <a:latin typeface="BBC Reith Sans" panose="020B0603020204020204" pitchFamily="34" charset="0"/>
              <a:ea typeface="BBC Reith Sans" panose="020B0603020204020204" pitchFamily="34" charset="0"/>
              <a:cs typeface="BBC Reith Sans" panose="020B0603020204020204" pitchFamily="34" charset="0"/>
              <a:sym typeface="Helvetica Light"/>
            </a:endParaRPr>
          </a:p>
        </p:txBody>
      </p:sp>
    </p:spTree>
    <p:extLst>
      <p:ext uri="{BB962C8B-B14F-4D97-AF65-F5344CB8AC3E}">
        <p14:creationId xmlns:p14="http://schemas.microsoft.com/office/powerpoint/2010/main" val="1907650826"/>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683</TotalTime>
  <Words>1966</Words>
  <Application>Microsoft Office PowerPoint</Application>
  <PresentationFormat>Custom</PresentationFormat>
  <Paragraphs>283</Paragraphs>
  <Slides>34</Slides>
  <Notes>20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Salsbury</dc:creator>
  <cp:lastModifiedBy>Rebecca Salsbury</cp:lastModifiedBy>
  <cp:revision>13</cp:revision>
  <dcterms:modified xsi:type="dcterms:W3CDTF">2020-04-16T18:56:54Z</dcterms:modified>
</cp:coreProperties>
</file>