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78" r:id="rId5"/>
    <p:sldId id="280" r:id="rId6"/>
    <p:sldId id="281" r:id="rId7"/>
    <p:sldId id="282" r:id="rId8"/>
    <p:sldId id="283" r:id="rId9"/>
    <p:sldId id="284" r:id="rId10"/>
    <p:sldId id="285" r:id="rId11"/>
    <p:sldId id="279" r:id="rId12"/>
    <p:sldId id="293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4" r:id="rId21"/>
    <p:sldId id="296" r:id="rId22"/>
    <p:sldId id="295" r:id="rId23"/>
    <p:sldId id="299" r:id="rId24"/>
    <p:sldId id="301" r:id="rId25"/>
    <p:sldId id="297" r:id="rId26"/>
    <p:sldId id="298" r:id="rId27"/>
    <p:sldId id="300" r:id="rId28"/>
  </p:sldIdLst>
  <p:sldSz cx="9144000" cy="6858000" type="screen4x3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7" d="100"/>
          <a:sy n="107" d="100"/>
        </p:scale>
        <p:origin x="16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28/07/2023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28/07/2023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020" y="3773490"/>
            <a:ext cx="7080026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54758-9FD6-46D3-BA08-042BE364EA46}" type="datetime1">
              <a:rPr lang="pt-BR" noProof="0" smtClean="0"/>
              <a:t>28/07/2023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547807"/>
            <a:ext cx="760634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77012" y="695010"/>
            <a:ext cx="738401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46" y="5247728"/>
            <a:ext cx="776532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CD64-5AF2-4F32-AD18-136C465DC047}" type="datetime1">
              <a:rPr lang="pt-BR" noProof="0" smtClean="0"/>
              <a:t>28/07/2023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6B3D0-4304-407F-B819-80FF4D568789}" type="datetime1">
              <a:rPr lang="pt-BR" noProof="0" smtClean="0"/>
              <a:t>28/07/2023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363FB-ECEA-4A76-B765-85460030C156}" type="datetime1">
              <a:rPr lang="pt-BR" noProof="0" smtClean="0"/>
              <a:t>28/07/2023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742950" y="88479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7878537" y="29282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19CEA-9EF4-4A65-A004-44DCCF154232}" type="datetime1">
              <a:rPr lang="pt-BR" noProof="0" smtClean="0"/>
              <a:t>28/07/2023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685346" y="2768112"/>
            <a:ext cx="2475738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3331076" y="2768112"/>
            <a:ext cx="2475738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5974929" y="2768111"/>
            <a:ext cx="2475738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1AA47-C612-4DA8-B151-4B748B7DAC4D}" type="datetime1">
              <a:rPr lang="pt-BR" noProof="0" smtClean="0"/>
              <a:t>28/07/2023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818215"/>
            <a:ext cx="2504979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818215"/>
            <a:ext cx="2504979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818215"/>
            <a:ext cx="2504979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685346" y="4572443"/>
            <a:ext cx="2475738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3331076" y="4572442"/>
            <a:ext cx="2475738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5974929" y="4572442"/>
            <a:ext cx="2475738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27F2B2-02FF-4D65-8FE7-F6AE0D863843}" type="datetime1">
              <a:rPr lang="pt-BR" noProof="0" smtClean="0"/>
              <a:t>28/07/2023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6" y="0"/>
            <a:ext cx="7765322" cy="12573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070AB-0B0E-4B2D-804F-566417906A61}" type="datetime1">
              <a:rPr lang="pt-BR" noProof="0" smtClean="0"/>
              <a:t>28/07/2023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71551" y="3763439"/>
            <a:ext cx="7192913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BC9E8-30A4-4EE6-BB83-B04327D9020A}" type="datetime1">
              <a:rPr lang="pt-BR" noProof="0" smtClean="0"/>
              <a:t>28/07/2023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339" y="0"/>
            <a:ext cx="7765322" cy="1261872"/>
          </a:xfrm>
        </p:spPr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346" y="2076450"/>
            <a:ext cx="364263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8037" y="2076451"/>
            <a:ext cx="364263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272B-E9E3-4682-90D8-4B44853FAF6D}" type="datetime1">
              <a:rPr lang="pt-BR" noProof="0" smtClean="0"/>
              <a:t>28/07/2023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734507"/>
            <a:ext cx="37719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68" y="1734507"/>
            <a:ext cx="37719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4510" y="1855153"/>
            <a:ext cx="3573573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84510" y="2702104"/>
            <a:ext cx="3573573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772374" y="1855153"/>
            <a:ext cx="3584687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72376" y="2702104"/>
            <a:ext cx="3584686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5272F-B51B-4957-97B0-074D18FB99AD}" type="datetime1">
              <a:rPr lang="pt-BR" noProof="0" smtClean="0"/>
              <a:t>28/07/2023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339" y="0"/>
            <a:ext cx="7765322" cy="12573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6502-BDB4-46EE-9217-C5A23E5BE0CE}" type="datetime1">
              <a:rPr lang="pt-BR" noProof="0" smtClean="0"/>
              <a:t>28/07/2023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6A84A-F340-402E-97D3-C59F51FBE66F}" type="datetime1">
              <a:rPr lang="pt-BR" noProof="0" smtClean="0"/>
              <a:t>28/07/2023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41725" y="609601"/>
            <a:ext cx="4808943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347" y="2673351"/>
            <a:ext cx="2780167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5BF86-AA12-49E0-AC44-8E2B1E4B1B72}" type="datetime1">
              <a:rPr lang="pt-BR" noProof="0" smtClean="0"/>
              <a:t>28/07/2023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609600"/>
            <a:ext cx="2688125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47" y="763702"/>
            <a:ext cx="4280924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581914" y="763702"/>
            <a:ext cx="2456813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5273" y="2679700"/>
            <a:ext cx="3441071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28/07/2023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346" y="2076450"/>
            <a:ext cx="776532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759052" y="60007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28/07/2023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347" y="6000750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7885509" y="6000750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aspnet/mvc/overview/older-versions/mvc-music-store/mvc-music-store-part-6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learn.microsoft.com/pt-br/aspnet/core/?view=aspnetcore-7.0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se.guide/how-to-install-sql-server-on-a-mac/" TargetMode="External"/><Relationship Id="rId2" Type="http://schemas.openxmlformats.org/officeDocument/2006/relationships/hyperlink" Target="https://learn.microsoft.com/en-us/sql/database-engine/configure-windows/sql-server-express-localdb?view=sql-server-ver16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learn.microsoft.com/en-us/aspnet/core/tutorials/razor-pages/model?view=aspnetcore-7.0&amp;viewFallbackFrom=aspnetcore-3.0&amp;tabs=visual-studio-mac" TargetMode="External"/><Relationship Id="rId4" Type="http://schemas.openxmlformats.org/officeDocument/2006/relationships/hyperlink" Target="https://learn.microsoft.com/pt-br/sql/linux/quickstart-install-connect-ubuntu?view=sql-server-ver16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400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07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pt-BR" dirty="0">
              <a:solidFill>
                <a:prstClr val="white"/>
              </a:solidFill>
              <a:latin typeface="Goudy Old Style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5963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pt-BR" sz="4000" dirty="0"/>
              <a:t>MVC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5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Agora é pra valer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36944-D0AF-4436-E37C-CAC5E1D4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35" y="0"/>
            <a:ext cx="7765322" cy="1257300"/>
          </a:xfrm>
        </p:spPr>
        <p:txBody>
          <a:bodyPr/>
          <a:lstStyle/>
          <a:p>
            <a:r>
              <a:rPr lang="pt-BR" dirty="0"/>
              <a:t>Visual Studio – novo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876373-3D84-39AB-22B9-21FC8453F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BF80DF-EB5B-E8AE-392C-67059FC3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985"/>
            <a:ext cx="9144000" cy="54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0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29F2CBA-1647-30B5-5E8E-B4C254B52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6" y="1841873"/>
            <a:ext cx="7600017" cy="4693008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A6DB2-7FB9-F9B1-C5A5-F7028427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5605" y="214033"/>
            <a:ext cx="6163689" cy="825873"/>
          </a:xfrm>
        </p:spPr>
        <p:txBody>
          <a:bodyPr anchor="t">
            <a:normAutofit fontScale="70000" lnSpcReduction="20000"/>
          </a:bodyPr>
          <a:lstStyle/>
          <a:p>
            <a:r>
              <a:rPr lang="pt-BR" sz="2800" dirty="0"/>
              <a:t>Default: </a:t>
            </a:r>
            <a:r>
              <a:rPr lang="pt-BR" sz="2800" dirty="0" err="1"/>
              <a:t>empresa.produto.projeto</a:t>
            </a:r>
            <a:endParaRPr lang="pt-BR" sz="2800" dirty="0"/>
          </a:p>
          <a:p>
            <a:r>
              <a:rPr lang="pt-BR" sz="2800" dirty="0"/>
              <a:t>OBS: é nome então se não fizer isso funciona</a:t>
            </a:r>
          </a:p>
        </p:txBody>
      </p:sp>
    </p:spTree>
    <p:extLst>
      <p:ext uri="{BB962C8B-B14F-4D97-AF65-F5344CB8AC3E}">
        <p14:creationId xmlns:p14="http://schemas.microsoft.com/office/powerpoint/2010/main" val="91008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51430A9-9CDC-612C-4822-7D33A403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.NET 7 - </a:t>
            </a:r>
            <a:r>
              <a:rPr lang="pt-BR" dirty="0" err="1"/>
              <a:t>Identity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6BA299-92BB-23FC-FA3C-DFC9BA881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09" y="1392738"/>
            <a:ext cx="6420746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8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D841A-4532-BCB2-BEEB-F74D8158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332DCF-CEB1-52C1-787B-A780DC4D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15" y="1724037"/>
            <a:ext cx="4391638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6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B1780-29AB-A0EC-439C-663E54ED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Apertar F5 ou ___________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51F1EE-F6C7-A580-1ED8-42C11E30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2" y="1257300"/>
            <a:ext cx="8783276" cy="42582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3D50A47-8C70-DE7D-DF49-E2596F3C6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6292"/>
            <a:ext cx="283884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4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CD9FA-45B1-3A9A-4448-0BE6E850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77E48B-863A-FA6C-7EAE-05E01471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43" y="2357288"/>
            <a:ext cx="583011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6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C30B7-4F79-9A81-983F-D47B3887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Em cima de model (Shift + </a:t>
            </a:r>
            <a:r>
              <a:rPr lang="pt-BR" dirty="0" err="1"/>
              <a:t>alt</a:t>
            </a:r>
            <a:r>
              <a:rPr lang="pt-BR" dirty="0"/>
              <a:t> + c)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53311-80BE-6FAD-2DF7-9D1E975EC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81"/>
          <a:stretch/>
        </p:blipFill>
        <p:spPr>
          <a:xfrm>
            <a:off x="170329" y="1407458"/>
            <a:ext cx="8803341" cy="54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54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D507-AF5B-55CA-FFC5-3CF2904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Dotnet</a:t>
            </a:r>
            <a:r>
              <a:rPr lang="pt-BR" dirty="0"/>
              <a:t> </a:t>
            </a:r>
            <a:r>
              <a:rPr lang="pt-BR" dirty="0" err="1"/>
              <a:t>watch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2AF9B3-A301-E128-429E-C7FFE389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52" y="1100459"/>
            <a:ext cx="4944165" cy="3419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574DA31-6574-BB41-A2F6-8E5E43D4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074" y="4934974"/>
            <a:ext cx="5115639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3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9736E-EE74-E81B-905A-6187D401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Atalho para o prompt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FD1893-33F9-B13D-5035-4F195322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43" y="1352192"/>
            <a:ext cx="7844118" cy="55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26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DFE61-78FF-544C-A2AD-29F020DE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98F574-D5D3-254E-78F2-26979B2A1F3F}"/>
              </a:ext>
            </a:extLst>
          </p:cNvPr>
          <p:cNvSpPr txBox="1"/>
          <p:nvPr/>
        </p:nvSpPr>
        <p:spPr>
          <a:xfrm>
            <a:off x="358588" y="1703294"/>
            <a:ext cx="83461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Etapas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Criar projeto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Model – livro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Controller</a:t>
            </a:r>
            <a:r>
              <a:rPr lang="pt-BR" dirty="0"/>
              <a:t> home e break point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Html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Html</a:t>
            </a:r>
            <a:r>
              <a:rPr lang="pt-BR" dirty="0"/>
              <a:t> com </a:t>
            </a:r>
            <a:r>
              <a:rPr lang="pt-BR" dirty="0" err="1"/>
              <a:t>foreach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Model Autor e vínculo com livros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Modificar </a:t>
            </a:r>
            <a:r>
              <a:rPr lang="pt-BR" dirty="0" err="1"/>
              <a:t>controller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Break Point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err="1"/>
              <a:t>Html</a:t>
            </a:r>
            <a:r>
              <a:rPr lang="pt-BR" dirty="0"/>
              <a:t> – autor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Contexto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75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C4AE2-422E-81D9-4DEA-4C812189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DE3DB2-803D-E8B3-736A-D16FF381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579EB7-596B-EE36-2E37-F9FB9919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975" y="0"/>
            <a:ext cx="925195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D6E8372-3D3B-93A2-C891-C2CCBF5EAC22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2214116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071C9-D215-E62C-BEA6-610CFE234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94" y="452717"/>
            <a:ext cx="3277053" cy="31376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z="4000" b="0" kern="1200" dirty="0"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Dia 02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010E27-D6DB-100E-A4E1-06F37A0B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190" y="609600"/>
            <a:ext cx="2921000" cy="5080001"/>
          </a:xfrm>
          <a:prstGeom prst="rect">
            <a:avLst/>
          </a:prstGeom>
          <a:noFill/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49077C4-64C8-ACCA-F74A-CF2541608AC0}"/>
              </a:ext>
            </a:extLst>
          </p:cNvPr>
          <p:cNvSpPr txBox="1"/>
          <p:nvPr/>
        </p:nvSpPr>
        <p:spPr>
          <a:xfrm>
            <a:off x="238810" y="1237129"/>
            <a:ext cx="4801053" cy="36904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pt-BR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Objetivos:</a:t>
            </a:r>
          </a:p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pt-BR" sz="2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+mn-cs"/>
            </a:endParaRPr>
          </a:p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pt-BR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Fazer </a:t>
            </a:r>
            <a:r>
              <a:rPr lang="pt-BR" sz="20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dataannotations</a:t>
            </a:r>
            <a:r>
              <a:rPr lang="pt-BR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 (</a:t>
            </a:r>
            <a:r>
              <a:rPr lang="pt-BR" sz="20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MaxLenght</a:t>
            </a:r>
            <a:r>
              <a:rPr lang="pt-BR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lang="pt-BR" sz="20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Required</a:t>
            </a:r>
            <a:r>
              <a:rPr lang="pt-BR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)</a:t>
            </a:r>
          </a:p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pt-BR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  <a:hlinkClick r:id="rId3"/>
              </a:rPr>
              <a:t>https://learn.microsoft.com/pt-br/aspnet/mvc/overview/older-versions/mvc-music-store/mvc-music-store-part-6</a:t>
            </a:r>
            <a:endParaRPr lang="pt-BR" sz="2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+mn-cs"/>
            </a:endParaRPr>
          </a:p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pt-BR" sz="2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+mn-cs"/>
            </a:endParaRPr>
          </a:p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pt-BR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Entender a documentação</a:t>
            </a:r>
          </a:p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pt-BR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  <a:hlinkClick r:id="rId4"/>
              </a:rPr>
              <a:t>https://learn.microsoft.com/pt-br/aspnet/core/?view=aspnetcore-7.0</a:t>
            </a:r>
            <a:endParaRPr lang="pt-BR" sz="20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CE81D-11CE-5489-EE38-FB3F298D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b="0" kern="1200"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Dia 02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E594B3-E130-0C6B-03F8-C882AAE0DB15}"/>
              </a:ext>
            </a:extLst>
          </p:cNvPr>
          <p:cNvSpPr txBox="1"/>
          <p:nvPr/>
        </p:nvSpPr>
        <p:spPr>
          <a:xfrm>
            <a:off x="304800" y="1828800"/>
            <a:ext cx="8149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Fazer 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Fazer um </a:t>
            </a:r>
            <a:r>
              <a:rPr lang="pt-BR" dirty="0" err="1"/>
              <a:t>insert</a:t>
            </a:r>
            <a:r>
              <a:rPr lang="pt-BR" dirty="0"/>
              <a:t> Bulk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Fazer um CRUD – </a:t>
            </a:r>
            <a:r>
              <a:rPr lang="pt-BR" dirty="0" err="1"/>
              <a:t>scanfold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Modificar o HTML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Entender o 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2928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3DF72-1191-50CC-B3E0-9BC9DE67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Migration -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376B50-7114-9F7E-27E2-5882D6933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37" y="1548573"/>
            <a:ext cx="8335538" cy="114316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4B6B826-7A1B-BE0F-C2CE-9C5D17F882F5}"/>
              </a:ext>
            </a:extLst>
          </p:cNvPr>
          <p:cNvSpPr txBox="1"/>
          <p:nvPr/>
        </p:nvSpPr>
        <p:spPr>
          <a:xfrm>
            <a:off x="950259" y="3254188"/>
            <a:ext cx="7504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C4C7C5"/>
                </a:solidFill>
                <a:effectLst/>
                <a:latin typeface="Google Sans Mono"/>
              </a:rPr>
              <a:t>dotnet </a:t>
            </a:r>
            <a:r>
              <a:rPr lang="en-US" sz="2800" b="0" i="0" dirty="0" err="1">
                <a:solidFill>
                  <a:srgbClr val="C4C7C5"/>
                </a:solidFill>
                <a:effectLst/>
                <a:latin typeface="Google Sans Mono"/>
              </a:rPr>
              <a:t>ef</a:t>
            </a:r>
            <a:r>
              <a:rPr lang="en-US" sz="2800" b="0" i="0" dirty="0">
                <a:solidFill>
                  <a:srgbClr val="C4C7C5"/>
                </a:solidFill>
                <a:effectLst/>
                <a:latin typeface="Google Sans Mono"/>
              </a:rPr>
              <a:t> migrations add </a:t>
            </a:r>
            <a:r>
              <a:rPr lang="en-US" sz="2800" b="0" i="0" dirty="0" err="1">
                <a:solidFill>
                  <a:srgbClr val="C4C7C5"/>
                </a:solidFill>
                <a:effectLst/>
                <a:latin typeface="Google Sans Mono"/>
              </a:rPr>
              <a:t>InitialCreate</a:t>
            </a:r>
            <a:endParaRPr lang="en-US" sz="2800" b="0" i="0" dirty="0">
              <a:solidFill>
                <a:srgbClr val="C4C7C5"/>
              </a:solidFill>
              <a:effectLst/>
              <a:latin typeface="Google Sans Mono"/>
            </a:endParaRPr>
          </a:p>
          <a:p>
            <a:r>
              <a:rPr lang="pt-BR" sz="2800" b="0" i="0" dirty="0" err="1">
                <a:solidFill>
                  <a:srgbClr val="C4C7C5"/>
                </a:solidFill>
                <a:effectLst/>
                <a:latin typeface="Google Sans Mono"/>
              </a:rPr>
              <a:t>dotnet</a:t>
            </a:r>
            <a:r>
              <a:rPr lang="pt-BR" sz="2800" b="0" i="0" dirty="0">
                <a:solidFill>
                  <a:srgbClr val="C4C7C5"/>
                </a:solidFill>
                <a:effectLst/>
                <a:latin typeface="Google Sans Mono"/>
              </a:rPr>
              <a:t> </a:t>
            </a:r>
            <a:r>
              <a:rPr lang="pt-BR" sz="2800" b="0" i="0" dirty="0" err="1">
                <a:solidFill>
                  <a:srgbClr val="C4C7C5"/>
                </a:solidFill>
                <a:effectLst/>
                <a:latin typeface="Google Sans Mono"/>
              </a:rPr>
              <a:t>ef</a:t>
            </a:r>
            <a:r>
              <a:rPr lang="pt-BR" sz="2800" b="0" i="0" dirty="0">
                <a:solidFill>
                  <a:srgbClr val="C4C7C5"/>
                </a:solidFill>
                <a:effectLst/>
                <a:latin typeface="Google Sans Mono"/>
              </a:rPr>
              <a:t> </a:t>
            </a:r>
            <a:r>
              <a:rPr lang="pt-BR" sz="2800" b="0" i="0" dirty="0" err="1">
                <a:solidFill>
                  <a:srgbClr val="C4C7C5"/>
                </a:solidFill>
                <a:effectLst/>
                <a:latin typeface="Google Sans Mono"/>
              </a:rPr>
              <a:t>database</a:t>
            </a:r>
            <a:r>
              <a:rPr lang="pt-BR" sz="2800" b="0" i="0" dirty="0">
                <a:solidFill>
                  <a:srgbClr val="C4C7C5"/>
                </a:solidFill>
                <a:effectLst/>
                <a:latin typeface="Google Sans Mono"/>
              </a:rPr>
              <a:t> update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76935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7D828-C6C3-244D-9533-F5C7F74E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BUGS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D75AC07-76DC-7562-1122-3C7B5035256B}"/>
              </a:ext>
            </a:extLst>
          </p:cNvPr>
          <p:cNvSpPr txBox="1"/>
          <p:nvPr/>
        </p:nvSpPr>
        <p:spPr>
          <a:xfrm>
            <a:off x="242047" y="1257300"/>
            <a:ext cx="82126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projeto precisa do </a:t>
            </a:r>
            <a:r>
              <a:rPr lang="pt-BR" dirty="0" err="1"/>
              <a:t>localDb</a:t>
            </a:r>
            <a:r>
              <a:rPr lang="pt-BR" dirty="0"/>
              <a:t> se não tiver instalado irá dar erro no migration, então instale ele a parte</a:t>
            </a:r>
          </a:p>
          <a:p>
            <a:r>
              <a:rPr lang="pt-BR" dirty="0">
                <a:hlinkClick r:id="rId2"/>
              </a:rPr>
              <a:t>https://learn.microsoft.com/en-us/sql/database-engine/configure-windows/sql-server-express-localdb?view=sql-server-ver16</a:t>
            </a:r>
            <a:endParaRPr lang="pt-BR" dirty="0"/>
          </a:p>
          <a:p>
            <a:endParaRPr lang="pt-BR" dirty="0"/>
          </a:p>
          <a:p>
            <a:r>
              <a:rPr lang="pt-BR" dirty="0"/>
              <a:t>No </a:t>
            </a:r>
            <a:r>
              <a:rPr lang="pt-BR" dirty="0" err="1"/>
              <a:t>mac</a:t>
            </a:r>
            <a:r>
              <a:rPr lang="pt-BR" dirty="0"/>
              <a:t> ou Linux não tem </a:t>
            </a:r>
            <a:r>
              <a:rPr lang="pt-BR" dirty="0" err="1"/>
              <a:t>locadb</a:t>
            </a:r>
            <a:r>
              <a:rPr lang="pt-BR" dirty="0"/>
              <a:t> então opções: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Instalar o MSSQL via Docker (instalar o Docker e subir a imagem)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Instalar o MSSQL no Mac </a:t>
            </a:r>
            <a:r>
              <a:rPr lang="pt-BR" dirty="0">
                <a:hlinkClick r:id="rId3"/>
              </a:rPr>
              <a:t>https://database.guide/how-to-install-sql-server-on-a-mac/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Instalar o MSSQL no Linux </a:t>
            </a:r>
            <a:r>
              <a:rPr lang="pt-BR" dirty="0">
                <a:hlinkClick r:id="rId4"/>
              </a:rPr>
              <a:t>https://learn.microsoft.com/pt-br/sql/linux/quickstart-install-connect-ubuntu?view=sql-server-ver16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Utilizar outro banco de dados como </a:t>
            </a:r>
            <a:r>
              <a:rPr lang="pt-BR" dirty="0" err="1"/>
              <a:t>sqlite</a:t>
            </a:r>
            <a:r>
              <a:rPr lang="pt-BR" dirty="0"/>
              <a:t> </a:t>
            </a:r>
            <a:r>
              <a:rPr lang="pt-BR" dirty="0">
                <a:hlinkClick r:id="rId5"/>
              </a:rPr>
              <a:t>https://learn.microsoft.com/en-us/aspnet/core/tutorials/razor-pages/model?view=aspnetcore-7.0&amp;viewFallbackFrom=aspnetcore-3.0&amp;tabs=visual-studio-mac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3574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39FD6-A31D-FB95-E1A5-433311CA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BUGS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63A6B4-1612-8897-D93E-358D2AA66BCF}"/>
              </a:ext>
            </a:extLst>
          </p:cNvPr>
          <p:cNvSpPr txBox="1"/>
          <p:nvPr/>
        </p:nvSpPr>
        <p:spPr>
          <a:xfrm>
            <a:off x="537882" y="1183341"/>
            <a:ext cx="80682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tiver tendo erros, verifique sempre nome dos arquivos se é maiúsculo ou minúsculo, </a:t>
            </a:r>
            <a:r>
              <a:rPr lang="pt-BR" dirty="0" err="1"/>
              <a:t>ex</a:t>
            </a:r>
            <a:r>
              <a:rPr lang="pt-BR" dirty="0"/>
              <a:t>: classe </a:t>
            </a:r>
            <a:r>
              <a:rPr lang="pt-BR" dirty="0" err="1"/>
              <a:t>Livro.cs</a:t>
            </a:r>
            <a:r>
              <a:rPr lang="pt-BR" dirty="0"/>
              <a:t> e você tentando criar o objeto como new livro (minúsculo).</a:t>
            </a:r>
          </a:p>
          <a:p>
            <a:endParaRPr lang="pt-BR" dirty="0">
              <a:latin typeface="Cascadia Mono" panose="020B0609020000020004" pitchFamily="49" charset="0"/>
            </a:endParaRPr>
          </a:p>
          <a:p>
            <a:r>
              <a:rPr lang="pt-BR" dirty="0">
                <a:latin typeface="Cascadia Mono" panose="020B0609020000020004" pitchFamily="49" charset="0"/>
              </a:rPr>
              <a:t>------------------</a:t>
            </a:r>
          </a:p>
          <a:p>
            <a:endParaRPr lang="pt-BR" dirty="0"/>
          </a:p>
          <a:p>
            <a:r>
              <a:rPr lang="pt-BR" dirty="0"/>
              <a:t>Na </a:t>
            </a:r>
            <a:r>
              <a:rPr lang="pt-BR" dirty="0" err="1"/>
              <a:t>Index.cshtml</a:t>
            </a:r>
            <a:r>
              <a:rPr lang="pt-BR" dirty="0"/>
              <a:t> veja se colocou o caminho correto da @model</a:t>
            </a:r>
          </a:p>
          <a:p>
            <a:r>
              <a:rPr lang="pt-BR" dirty="0"/>
              <a:t>Ficará algo como:</a:t>
            </a:r>
          </a:p>
          <a:p>
            <a:endParaRPr lang="pt-BR" dirty="0"/>
          </a:p>
          <a:p>
            <a:r>
              <a:rPr lang="pt-BR" sz="1800" dirty="0">
                <a:latin typeface="Cascadia Mono" panose="020B0609020000020004" pitchFamily="49" charset="0"/>
              </a:rPr>
              <a:t>@model </a:t>
            </a:r>
            <a:r>
              <a:rPr lang="pt-BR" sz="1800" dirty="0" err="1">
                <a:latin typeface="Cascadia Mono" panose="020B0609020000020004" pitchFamily="49" charset="0"/>
              </a:rPr>
              <a:t>IEnumerable</a:t>
            </a:r>
            <a:r>
              <a:rPr lang="pt-BR" sz="1800" dirty="0">
                <a:latin typeface="Cascadia Mono" panose="020B0609020000020004" pitchFamily="49" charset="0"/>
              </a:rPr>
              <a:t>&lt;Gauss.MVC.Projeto01.Models.Livro&gt;</a:t>
            </a:r>
          </a:p>
          <a:p>
            <a:endParaRPr lang="pt-BR" dirty="0">
              <a:latin typeface="Cascadia Mono" panose="020B0609020000020004" pitchFamily="49" charset="0"/>
            </a:endParaRPr>
          </a:p>
          <a:p>
            <a:r>
              <a:rPr lang="pt-BR" dirty="0" err="1">
                <a:latin typeface="Cascadia Mono" panose="020B0609020000020004" pitchFamily="49" charset="0"/>
              </a:rPr>
              <a:t>Obs</a:t>
            </a:r>
            <a:r>
              <a:rPr lang="pt-BR" dirty="0">
                <a:latin typeface="Cascadia Mono" panose="020B0609020000020004" pitchFamily="49" charset="0"/>
              </a:rPr>
              <a:t>: o caminho correto é de acordo com seu projeto!</a:t>
            </a:r>
          </a:p>
          <a:p>
            <a:endParaRPr lang="pt-BR" dirty="0">
              <a:latin typeface="Cascadia Mono" panose="020B0609020000020004" pitchFamily="49" charset="0"/>
            </a:endParaRPr>
          </a:p>
          <a:p>
            <a:endParaRPr lang="pt-BR" dirty="0">
              <a:latin typeface="Cascadia Mono" panose="020B0609020000020004" pitchFamily="49" charset="0"/>
            </a:endParaRPr>
          </a:p>
          <a:p>
            <a:r>
              <a:rPr lang="pt-BR" dirty="0">
                <a:latin typeface="Cascadia Mono" panose="020B0609020000020004" pitchFamily="49" charset="0"/>
              </a:rPr>
              <a:t>------------------</a:t>
            </a:r>
          </a:p>
          <a:p>
            <a:r>
              <a:rPr lang="pt-BR" dirty="0">
                <a:latin typeface="Cascadia Mono" panose="020B0609020000020004" pitchFamily="49" charset="0"/>
              </a:rPr>
              <a:t>Se der erro no </a:t>
            </a:r>
            <a:r>
              <a:rPr lang="pt-BR" dirty="0" err="1">
                <a:latin typeface="Cascadia Mono" panose="020B0609020000020004" pitchFamily="49" charset="0"/>
              </a:rPr>
              <a:t>dotnet</a:t>
            </a:r>
            <a:r>
              <a:rPr lang="pt-BR" dirty="0">
                <a:latin typeface="Cascadia Mono" panose="020B0609020000020004" pitchFamily="49" charset="0"/>
              </a:rPr>
              <a:t> migration verifique o arquivo comandos.</a:t>
            </a:r>
            <a:r>
              <a:rPr lang="pt-BR">
                <a:latin typeface="Cascadia Mono" panose="020B0609020000020004" pitchFamily="49" charset="0"/>
              </a:rPr>
              <a:t>md dentro do projeto</a:t>
            </a:r>
            <a:endParaRPr lang="pt-BR" dirty="0">
              <a:latin typeface="Cascadia Mono" panose="020B06090200000200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60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F6902-C296-9A70-DD23-3972CC61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99CF14-6593-AA9F-194B-D3115F40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822F0E-E37D-7D73-D190-24997E964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16"/>
            <a:ext cx="9144000" cy="679196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18A387F-1366-7128-709B-B4E9246AEC3E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288225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12C21-A2D1-E194-C1DE-0CA3DFC1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11C63-5B46-DB69-7620-AFDC4760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294B2A-24AC-4D0B-8222-C7EE8583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0"/>
            <a:ext cx="90551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98E1007-D67B-E58A-6C74-34ECC06DDF3E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361840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13563-AC22-57D6-007B-979F57FE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BC90B-5E76-547E-1498-FFCA1FB7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CBE2A4-632F-DFDA-DD38-3243BE503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8"/>
            <a:ext cx="9144000" cy="684374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BA01AED-3FA8-46E5-3567-BA98A3BCBAFB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416098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FAA4-9B17-FD2D-1B11-4FB9BA7C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118FAC-90E5-C233-F2FF-DE0E9223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34A145-0F48-F4D2-FC02-6A26980C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91313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5555B22-AD2C-F2C9-4363-6D82B38189AB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418491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EFCB3-B040-9318-6D86-909441B5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CF6EEB-DD9A-ADF6-2BF9-0DA3C844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CA6785-69D1-009D-84C0-02B14002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9"/>
            <a:ext cx="9144000" cy="685324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79DE342-5DA5-E60E-7982-CBE51831736D}"/>
              </a:ext>
            </a:extLst>
          </p:cNvPr>
          <p:cNvSpPr/>
          <p:nvPr/>
        </p:nvSpPr>
        <p:spPr>
          <a:xfrm>
            <a:off x="-53975" y="0"/>
            <a:ext cx="2052917" cy="55581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>
                    <a:lumMod val="95000"/>
                  </a:schemeClr>
                </a:solidFill>
              </a:rPr>
              <a:t>SLIDE ANTIGO</a:t>
            </a:r>
          </a:p>
        </p:txBody>
      </p:sp>
    </p:spTree>
    <p:extLst>
      <p:ext uri="{BB962C8B-B14F-4D97-AF65-F5344CB8AC3E}">
        <p14:creationId xmlns:p14="http://schemas.microsoft.com/office/powerpoint/2010/main" val="12240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â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00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dirty="0">
              <a:solidFill>
                <a:prstClr val="white"/>
              </a:solidFill>
              <a:latin typeface="Goudy Old Styl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1532622" y="10"/>
            <a:ext cx="6096000" cy="685799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3027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MVC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493" y="1732450"/>
            <a:ext cx="4403596" cy="4058751"/>
          </a:xfrm>
        </p:spPr>
        <p:txBody>
          <a:bodyPr rtlCol="0" anchor="t">
            <a:normAutofit/>
          </a:bodyPr>
          <a:lstStyle/>
          <a:p>
            <a:pPr rtl="0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A1826-6FFC-A576-A331-A32A2D9F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 colar?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E2EC30-0C5B-7991-FC33-2EC1B5E0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clone https://github.com/dorathoto/Gauss.MVC.Projeto01.git</a:t>
            </a:r>
          </a:p>
        </p:txBody>
      </p:sp>
    </p:spTree>
    <p:extLst>
      <p:ext uri="{BB962C8B-B14F-4D97-AF65-F5344CB8AC3E}">
        <p14:creationId xmlns:p14="http://schemas.microsoft.com/office/powerpoint/2010/main" val="332007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{2399DF99-02FC-4293-9BB4-A5979270609B}tf55705232_win32</Template>
  <TotalTime>175</TotalTime>
  <Words>437</Words>
  <Application>Microsoft Office PowerPoint</Application>
  <PresentationFormat>Apresentação na tela (4:3)</PresentationFormat>
  <Paragraphs>75</Paragraphs>
  <Slides>24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Cascadia Mono</vt:lpstr>
      <vt:lpstr>Google Sans Mono</vt:lpstr>
      <vt:lpstr>Goudy Old Style</vt:lpstr>
      <vt:lpstr>Wingdings 2</vt:lpstr>
      <vt:lpstr>SlateVTI</vt:lpstr>
      <vt:lpstr>MVC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MVC </vt:lpstr>
      <vt:lpstr>Quer colar?</vt:lpstr>
      <vt:lpstr>Visual Studio – novo projeto</vt:lpstr>
      <vt:lpstr>Apresentação do PowerPoint</vt:lpstr>
      <vt:lpstr>.NET 7 - Identity</vt:lpstr>
      <vt:lpstr>Apresentação do PowerPoint</vt:lpstr>
      <vt:lpstr>Apertar F5 ou ___________ </vt:lpstr>
      <vt:lpstr>Apresentação do PowerPoint</vt:lpstr>
      <vt:lpstr>Em cima de model (Shift + alt + c)</vt:lpstr>
      <vt:lpstr>Dotnet watch</vt:lpstr>
      <vt:lpstr>Atalho para o prompt</vt:lpstr>
      <vt:lpstr>Apresentação do PowerPoint</vt:lpstr>
      <vt:lpstr>Dia 02</vt:lpstr>
      <vt:lpstr>Dia 02</vt:lpstr>
      <vt:lpstr>Migration - </vt:lpstr>
      <vt:lpstr>BUGS</vt:lpstr>
      <vt:lpstr>BUGS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Leonardo Dorathoto</dc:creator>
  <cp:lastModifiedBy>Leonardo Dorathoto</cp:lastModifiedBy>
  <cp:revision>6</cp:revision>
  <dcterms:created xsi:type="dcterms:W3CDTF">2023-07-21T16:45:48Z</dcterms:created>
  <dcterms:modified xsi:type="dcterms:W3CDTF">2023-07-28T18:43:00Z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