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408" r:id="rId8"/>
    <p:sldId id="411" r:id="rId9"/>
    <p:sldId id="417" r:id="rId10"/>
    <p:sldId id="418" r:id="rId11"/>
    <p:sldId id="419" r:id="rId12"/>
    <p:sldId id="420" r:id="rId13"/>
    <p:sldId id="421" r:id="rId14"/>
    <p:sldId id="422" r:id="rId15"/>
    <p:sldId id="412" r:id="rId16"/>
    <p:sldId id="413" r:id="rId17"/>
    <p:sldId id="414" r:id="rId18"/>
    <p:sldId id="415" r:id="rId19"/>
    <p:sldId id="41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97" autoAdjust="0"/>
  </p:normalViewPr>
  <p:slideViewPr>
    <p:cSldViewPr snapToGrid="0">
      <p:cViewPr varScale="1">
        <p:scale>
          <a:sx n="79" d="100"/>
          <a:sy n="79" d="100"/>
        </p:scale>
        <p:origin x="17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21/03/2024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21/03/2024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Em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Register.cshtml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user.NomeCompleto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Sputinik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90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3671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553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4454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95344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0227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94541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7773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034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49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58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99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237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29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3866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0137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651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6564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6300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4031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pt-BR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9206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95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3" r:id="rId20"/>
    <p:sldLayoutId id="2147483710" r:id="rId21"/>
    <p:sldLayoutId id="2147483700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11664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aspnet/core/security/authentication/customize-identity-model?view=aspnetcore-8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Aula básica MVC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B9DF-241E-8D25-944F-E4F375B7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Sai </a:t>
            </a:r>
            <a:r>
              <a:rPr lang="pt-BR" dirty="0" err="1"/>
              <a:t>Razor</a:t>
            </a:r>
            <a:r>
              <a:rPr lang="pt-BR" dirty="0"/>
              <a:t> </a:t>
            </a:r>
            <a:r>
              <a:rPr lang="pt-BR" dirty="0" err="1"/>
              <a:t>page</a:t>
            </a:r>
            <a:r>
              <a:rPr lang="pt-BR" dirty="0"/>
              <a:t>, entra 100% MVC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085B43-B42A-6A72-8F09-5A520A96B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011" y="1396174"/>
            <a:ext cx="8259328" cy="319132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BF81BA-E4C0-077B-F954-54A5B472CC08}"/>
              </a:ext>
            </a:extLst>
          </p:cNvPr>
          <p:cNvSpPr txBox="1"/>
          <p:nvPr/>
        </p:nvSpPr>
        <p:spPr>
          <a:xfrm>
            <a:off x="451104" y="5004736"/>
            <a:ext cx="783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Criar </a:t>
            </a:r>
            <a:r>
              <a:rPr lang="pt-BR" dirty="0" err="1"/>
              <a:t>Shared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__</a:t>
            </a:r>
            <a:r>
              <a:rPr lang="pt-BR" dirty="0" err="1"/>
              <a:t>ViewStart.cshtml</a:t>
            </a:r>
            <a:r>
              <a:rPr lang="pt-BR" dirty="0"/>
              <a:t>, _</a:t>
            </a:r>
            <a:r>
              <a:rPr lang="pt-BR" dirty="0" err="1"/>
              <a:t>ViewImports.cshtml</a:t>
            </a:r>
            <a:r>
              <a:rPr lang="pt-BR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AccountController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DA614-C6F1-B78C-3651-6C89F8A0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D10B2-3603-A343-2471-4AF19E0F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app.MapControllerRoute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MyArea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"{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area:exists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}/{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=Admin}/{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=Index}/{id?}");</a:t>
            </a:r>
          </a:p>
          <a:p>
            <a:endParaRPr lang="pt-BR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app.MapControllerRoute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"default",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"{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=Home}/{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=Index}/{id?}");</a:t>
            </a:r>
          </a:p>
        </p:txBody>
      </p:sp>
    </p:spTree>
    <p:extLst>
      <p:ext uri="{BB962C8B-B14F-4D97-AF65-F5344CB8AC3E}">
        <p14:creationId xmlns:p14="http://schemas.microsoft.com/office/powerpoint/2010/main" val="87176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B43C-6DB7-01B6-1361-BBB65C6C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Singleton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56521-6D84-3913-3A61-B6097CD0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Uma instância do serviço é criada apenas uma vez durante a vida útil da aplicação e compartilhada por todas as solicitações.</a:t>
            </a:r>
          </a:p>
          <a:p>
            <a:pPr marL="0" indent="0" algn="l">
              <a:buNone/>
            </a:pP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Melhor desempenho para serviços com alto custo de criação.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Útil para armazenar dados de configuração estáticos.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Desvantagens: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Dificulta o teste unitário.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Pode levar a problemas de memória se o serviço não for gerenciado corretamente.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92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9606-571A-212F-BAFD-465E833A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Scoped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6C6F9-3CEB-C630-FE84-BCB76D54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Uma nova instância do serviço é criada para cada escopo, como uma solicitação HTTP ou um thread.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Permite que o serviço armazene dados específicos para cada solicitação ou thread.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Útil para serviços que dependem do contexto da solicitação.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Desvantagens: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Pode levar a problemas de memória se o serviço não for gerenciado corretamente.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76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D393-146E-6539-E3EF-78067DC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Transient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91B0B-DB16-2951-AD34-F7BA89DA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Uma nova instância do serviço é criada para cada solicitação.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Simples de usar e entender.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Ideal para serviços sem estado.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Desvantagens:</a:t>
            </a: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Pode ter um impacto no desempenho para serviços com alto custo de criação.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02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7F63-51AC-BBD8-EE1B-CE06FAD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AddDbContext</a:t>
            </a:r>
            <a:br>
              <a:rPr lang="pt-BR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234A0-341F-302A-989C-DE5C2756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Registra um </a:t>
            </a:r>
            <a:r>
              <a:rPr lang="pt-BR" dirty="0" err="1"/>
              <a:t>DbContext</a:t>
            </a:r>
            <a:r>
              <a:rPr lang="pt-BR" dirty="0"/>
              <a:t> como um serviço com escopo por padrão. O </a:t>
            </a:r>
            <a:r>
              <a:rPr lang="pt-BR" dirty="0" err="1"/>
              <a:t>DbContext</a:t>
            </a:r>
            <a:r>
              <a:rPr lang="pt-BR" dirty="0"/>
              <a:t> é usado para gerenciar conexões com bancos de dados e executar consultas.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Gerencia automaticamente o ciclo de vida das conexões com o banco de dados.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Simplifica o acesso ao banco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comportamento do ciclo de vida pode ser alterado para </a:t>
            </a:r>
            <a:r>
              <a:rPr lang="pt-BR" dirty="0" err="1"/>
              <a:t>Singleton</a:t>
            </a:r>
            <a:r>
              <a:rPr lang="pt-BR" dirty="0"/>
              <a:t> ou </a:t>
            </a:r>
            <a:r>
              <a:rPr lang="pt-BR" dirty="0" err="1"/>
              <a:t>Transient</a:t>
            </a:r>
            <a:r>
              <a:rPr lang="pt-BR" dirty="0"/>
              <a:t> se necessário.</a:t>
            </a:r>
          </a:p>
        </p:txBody>
      </p:sp>
    </p:spTree>
    <p:extLst>
      <p:ext uri="{BB962C8B-B14F-4D97-AF65-F5344CB8AC3E}">
        <p14:creationId xmlns:p14="http://schemas.microsoft.com/office/powerpoint/2010/main" val="263784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D7BC4C2-9B35-4B8D-3677-E14E0C4D8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388856"/>
              </p:ext>
            </p:extLst>
          </p:nvPr>
        </p:nvGraphicFramePr>
        <p:xfrm>
          <a:off x="774559" y="777081"/>
          <a:ext cx="10216170" cy="565957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26132">
                  <a:extLst>
                    <a:ext uri="{9D8B030D-6E8A-4147-A177-3AD203B41FA5}">
                      <a16:colId xmlns:a16="http://schemas.microsoft.com/office/drawing/2014/main" val="3664386272"/>
                    </a:ext>
                  </a:extLst>
                </a:gridCol>
                <a:gridCol w="1825182">
                  <a:extLst>
                    <a:ext uri="{9D8B030D-6E8A-4147-A177-3AD203B41FA5}">
                      <a16:colId xmlns:a16="http://schemas.microsoft.com/office/drawing/2014/main" val="2783837909"/>
                    </a:ext>
                  </a:extLst>
                </a:gridCol>
                <a:gridCol w="2507605">
                  <a:extLst>
                    <a:ext uri="{9D8B030D-6E8A-4147-A177-3AD203B41FA5}">
                      <a16:colId xmlns:a16="http://schemas.microsoft.com/office/drawing/2014/main" val="3261720098"/>
                    </a:ext>
                  </a:extLst>
                </a:gridCol>
                <a:gridCol w="3957251">
                  <a:extLst>
                    <a:ext uri="{9D8B030D-6E8A-4147-A177-3AD203B41FA5}">
                      <a16:colId xmlns:a16="http://schemas.microsoft.com/office/drawing/2014/main" val="900870263"/>
                    </a:ext>
                  </a:extLst>
                </a:gridCol>
              </a:tblGrid>
              <a:tr h="559226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Tipo de serviço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Vantagens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Desvantagens</a:t>
                      </a:r>
                      <a:endParaRPr lang="pt-BR" sz="16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b"/>
                </a:tc>
                <a:extLst>
                  <a:ext uri="{0D108BD9-81ED-4DB2-BD59-A6C34878D82A}">
                    <a16:rowId xmlns:a16="http://schemas.microsoft.com/office/drawing/2014/main" val="2232459748"/>
                  </a:ext>
                </a:extLst>
              </a:tr>
              <a:tr h="93204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 err="1">
                          <a:effectLst/>
                        </a:rPr>
                        <a:t>Singleton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Uma instância por aplicação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Melhor desempenho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Dificulta testes unitários, problemas de memória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2309431519"/>
                  </a:ext>
                </a:extLst>
              </a:tr>
              <a:tr h="137217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 err="1">
                          <a:effectLst/>
                        </a:rPr>
                        <a:t>Scoped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Uma instância por escopo (solicitação, thread)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Dados específicos do contexto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Problemas de memória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242575649"/>
                  </a:ext>
                </a:extLst>
              </a:tr>
              <a:tr h="134628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 err="1">
                          <a:effectLst/>
                        </a:rPr>
                        <a:t>Transient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Uma instância por solicitação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Simples de usar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Impacto no desempenho para serviços com alto custo de criação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559108274"/>
                  </a:ext>
                </a:extLst>
              </a:tr>
              <a:tr h="1449846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u="none" strike="noStrike" dirty="0" err="1">
                          <a:effectLst/>
                        </a:rPr>
                        <a:t>AddDbContext</a:t>
                      </a:r>
                      <a:r>
                        <a:rPr lang="pt-BR" sz="2000" b="1" u="none" strike="noStrike" dirty="0">
                          <a:effectLst/>
                        </a:rPr>
                        <a:t> (</a:t>
                      </a:r>
                      <a:r>
                        <a:rPr lang="pt-BR" sz="2000" b="1" u="none" strike="noStrike" dirty="0" err="1">
                          <a:effectLst/>
                        </a:rPr>
                        <a:t>Scoped</a:t>
                      </a:r>
                      <a:r>
                        <a:rPr lang="pt-BR" sz="2000" b="1" u="none" strike="noStrike" dirty="0">
                          <a:effectLst/>
                        </a:rPr>
                        <a:t>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Gerencia conexões com banco de dados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>
                          <a:effectLst/>
                        </a:rPr>
                        <a:t>Gerencia ciclo de vida de conexões, simplifica acesso ao banco de dados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Comportamento do ciclo de vida pode ser alterado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308378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85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Criação do Projeto –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Windows¹</a:t>
            </a:r>
          </a:p>
          <a:p>
            <a:pPr rtl="0"/>
            <a:r>
              <a:rPr lang="pt-BR" dirty="0"/>
              <a:t>GIT - </a:t>
            </a:r>
            <a:r>
              <a:rPr lang="pt-BR" dirty="0" err="1"/>
              <a:t>github</a:t>
            </a:r>
            <a:endParaRPr lang="pt-BR" dirty="0"/>
          </a:p>
          <a:p>
            <a:pPr rtl="0"/>
            <a:r>
              <a:rPr lang="pt-BR" dirty="0" err="1"/>
              <a:t>Enable</a:t>
            </a:r>
            <a:r>
              <a:rPr lang="pt-BR" dirty="0"/>
              <a:t> </a:t>
            </a:r>
            <a:r>
              <a:rPr lang="pt-BR" dirty="0" err="1"/>
              <a:t>Identity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Model – Contextos</a:t>
            </a:r>
          </a:p>
          <a:p>
            <a:pPr rtl="0"/>
            <a:r>
              <a:rPr lang="pt-BR" dirty="0" err="1"/>
              <a:t>Migrations</a:t>
            </a:r>
            <a:endParaRPr lang="pt-BR" dirty="0"/>
          </a:p>
          <a:p>
            <a:pPr rtl="0"/>
            <a:r>
              <a:rPr lang="pt-BR" dirty="0"/>
              <a:t>CRUD – </a:t>
            </a:r>
            <a:r>
              <a:rPr lang="pt-BR" dirty="0" err="1"/>
              <a:t>Scanfolding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8" y="692157"/>
            <a:ext cx="5219390" cy="365811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Criando novo projeto Visual Studio - </a:t>
            </a:r>
            <a:r>
              <a:rPr lang="pt-BR" dirty="0" err="1"/>
              <a:t>Template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24A7FCD2-6034-3323-C1FA-A14CCFF0B0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726206" y="3199889"/>
            <a:ext cx="6306430" cy="3658111"/>
          </a:xfr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FF50E9CC-E3FB-DB3E-E18E-7BDD6ACE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550" y="187363"/>
            <a:ext cx="6096851" cy="1371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C327B5-A3DC-A673-4537-347DEC6F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091" y="1718915"/>
            <a:ext cx="437258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Enable Identity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7D8728-A2A8-41A7-D8B3-33A0E8F5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https://www.youtube.com/watch?v=BWOePRBPq6I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9FA2AD-B5E1-E884-7E26-316CBECE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77" y="216296"/>
            <a:ext cx="5672992" cy="43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A5217-F9A8-B620-FC17-99AE9DF5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Explicar o projeto default e executar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21923-CBD2-37E5-C81F-639A0744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88525" cy="4177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dirty="0" err="1"/>
              <a:t>Pq</a:t>
            </a:r>
            <a:r>
              <a:rPr lang="pt-BR" dirty="0"/>
              <a:t> colocamos </a:t>
            </a:r>
            <a:r>
              <a:rPr lang="pt-BR" dirty="0" err="1"/>
              <a:t>Identity</a:t>
            </a:r>
            <a:r>
              <a:rPr lang="pt-BR" dirty="0"/>
              <a:t>? </a:t>
            </a:r>
            <a:r>
              <a:rPr lang="pt-BR" dirty="0" err="1"/>
              <a:t>Pq</a:t>
            </a:r>
            <a:r>
              <a:rPr lang="pt-BR" dirty="0"/>
              <a:t> além de podemos usar, ele já criou a string de conexão, Contexto e tudo mais pra conectar no Database;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É bem tranquilo fazer depois, mas nessa aula é como ser o mais fácil possível;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Executar – Mostrar o </a:t>
            </a:r>
            <a:r>
              <a:rPr lang="pt-BR" dirty="0" err="1"/>
              <a:t>Identity</a:t>
            </a:r>
            <a:r>
              <a:rPr lang="pt-BR" dirty="0"/>
              <a:t> – SEM MIGRATIONS Executado (não existe a página de CREATE, login)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Mostrar Banco de dados Criado. – </a:t>
            </a:r>
            <a:r>
              <a:rPr lang="pt-BR" dirty="0" err="1"/>
              <a:t>ASPNetUsers</a:t>
            </a:r>
            <a:r>
              <a:rPr lang="pt-BR" dirty="0"/>
              <a:t>, </a:t>
            </a:r>
            <a:r>
              <a:rPr lang="pt-BR" dirty="0" err="1"/>
              <a:t>EFMigrationsHistory</a:t>
            </a:r>
            <a:endParaRPr lang="pt-BR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Criar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– </a:t>
            </a:r>
            <a:r>
              <a:rPr lang="pt-BR" dirty="0" err="1"/>
              <a:t>Git</a:t>
            </a:r>
            <a:r>
              <a:rPr lang="pt-BR" dirty="0"/>
              <a:t> (versionamento) – </a:t>
            </a:r>
            <a:r>
              <a:rPr lang="pt-BR" b="1" dirty="0" err="1"/>
              <a:t>github</a:t>
            </a:r>
            <a:r>
              <a:rPr lang="pt-BR" dirty="0"/>
              <a:t>, </a:t>
            </a:r>
            <a:r>
              <a:rPr lang="pt-BR" dirty="0" err="1"/>
              <a:t>bitbucket</a:t>
            </a:r>
            <a:r>
              <a:rPr lang="pt-BR" dirty="0"/>
              <a:t>, </a:t>
            </a:r>
            <a:r>
              <a:rPr lang="pt-BR" dirty="0" err="1"/>
              <a:t>gitLab</a:t>
            </a:r>
            <a:endParaRPr lang="pt-B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Ver próximo slide print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27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5720-481F-8086-6F4D-AFA64BBE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32" y="306044"/>
            <a:ext cx="8596668" cy="1320800"/>
          </a:xfrm>
        </p:spPr>
        <p:txBody>
          <a:bodyPr/>
          <a:lstStyle/>
          <a:p>
            <a:r>
              <a:rPr lang="pt-BR" dirty="0"/>
              <a:t>GITHUB 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5DFCC-F13D-621A-6FED-63A154AE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77C345-5CFB-65BF-0E86-71732646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66" y="1626844"/>
            <a:ext cx="688753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6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0C090-17A6-C16B-DB37-150A406B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1B7EA-D062-6E54-0124-1C6EEF94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84480" cy="374932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Mostrar e explicar o AREA</a:t>
            </a:r>
          </a:p>
          <a:p>
            <a:pPr>
              <a:buFont typeface="+mj-lt"/>
              <a:buAutoNum type="arabicPeriod"/>
            </a:pPr>
            <a:r>
              <a:rPr lang="pt-BR" dirty="0"/>
              <a:t>Fazer o </a:t>
            </a:r>
            <a:r>
              <a:rPr lang="pt-BR" dirty="0" err="1"/>
              <a:t>Scanfolding</a:t>
            </a:r>
            <a:r>
              <a:rPr lang="pt-BR" dirty="0"/>
              <a:t> (o que é </a:t>
            </a:r>
            <a:r>
              <a:rPr lang="pt-BR" dirty="0" err="1"/>
              <a:t>scanfolding</a:t>
            </a:r>
            <a:r>
              <a:rPr lang="pt-BR" dirty="0"/>
              <a:t>) de </a:t>
            </a:r>
            <a:r>
              <a:rPr lang="pt-BR" dirty="0" err="1"/>
              <a:t>Razor</a:t>
            </a:r>
            <a:r>
              <a:rPr lang="pt-BR" dirty="0"/>
              <a:t> Page (o que é </a:t>
            </a:r>
            <a:r>
              <a:rPr lang="pt-BR" dirty="0" err="1"/>
              <a:t>Razor</a:t>
            </a:r>
            <a:r>
              <a:rPr lang="pt-BR" dirty="0"/>
              <a:t> Page?)</a:t>
            </a:r>
          </a:p>
          <a:p>
            <a:pPr>
              <a:buFont typeface="+mj-lt"/>
              <a:buAutoNum type="arabicPeriod"/>
            </a:pPr>
            <a:r>
              <a:rPr lang="pt-BR" dirty="0"/>
              <a:t>Modificar o </a:t>
            </a:r>
            <a:r>
              <a:rPr lang="pt-BR" dirty="0" err="1"/>
              <a:t>Register.cshtml</a:t>
            </a:r>
            <a:r>
              <a:rPr lang="pt-BR" dirty="0"/>
              <a:t> – </a:t>
            </a:r>
            <a:r>
              <a:rPr lang="pt-BR" dirty="0" err="1"/>
              <a:t>ptbr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Debug </a:t>
            </a:r>
            <a:r>
              <a:rPr lang="pt-BR" dirty="0" err="1"/>
              <a:t>Register.cshtml.cs</a:t>
            </a:r>
            <a:r>
              <a:rPr lang="pt-BR" dirty="0"/>
              <a:t> (por cima)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4DEC0E-6627-72A1-B212-6483ADE7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609600"/>
            <a:ext cx="6287151" cy="48568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86B365-C287-0560-32C2-416B9863A6BC}"/>
              </a:ext>
            </a:extLst>
          </p:cNvPr>
          <p:cNvSpPr txBox="1"/>
          <p:nvPr/>
        </p:nvSpPr>
        <p:spPr>
          <a:xfrm>
            <a:off x="1305330" y="6248400"/>
            <a:ext cx="819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Documentação: 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  <a:hlinkClick r:id="rId3"/>
              </a:rPr>
              <a:t>https://go.microsoft.com/fwlink/?linkid=2116645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8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FE7B6-D450-A4CF-5AE5-AD4600A3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33537-3DA5-0EFE-155B-92CD4EE5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Produto/Categoria</a:t>
            </a:r>
          </a:p>
          <a:p>
            <a:pPr lvl="1"/>
            <a:r>
              <a:rPr lang="pt-BR" dirty="0"/>
              <a:t>Relacionamentos (1-n)</a:t>
            </a:r>
          </a:p>
          <a:p>
            <a:pPr lvl="1"/>
            <a:r>
              <a:rPr lang="pt-BR" dirty="0" err="1"/>
              <a:t>DataAnnotations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Contexto</a:t>
            </a:r>
          </a:p>
          <a:p>
            <a:r>
              <a:rPr lang="pt-BR" dirty="0" err="1"/>
              <a:t>Scanfolding</a:t>
            </a:r>
            <a:endParaRPr lang="pt-BR" dirty="0"/>
          </a:p>
          <a:p>
            <a:r>
              <a:rPr lang="pt-BR" dirty="0" err="1"/>
              <a:t>Migrations</a:t>
            </a:r>
            <a:r>
              <a:rPr lang="pt-BR" dirty="0"/>
              <a:t> – </a:t>
            </a:r>
            <a:r>
              <a:rPr lang="pt-B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-migration Modelos     Update-Database</a:t>
            </a:r>
          </a:p>
          <a:p>
            <a:r>
              <a:rPr lang="pt-BR" dirty="0" err="1"/>
              <a:t>Scanfolding</a:t>
            </a:r>
            <a:endParaRPr lang="pt-BR" dirty="0"/>
          </a:p>
          <a:p>
            <a:endParaRPr lang="pt-BR" dirty="0"/>
          </a:p>
          <a:p>
            <a:endParaRPr lang="pt-B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46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85B8D-0790-4E6C-5BA0-A71EE4F6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Expandindo </a:t>
            </a:r>
            <a:r>
              <a:rPr lang="pt-BR" dirty="0" err="1"/>
              <a:t>Identity</a:t>
            </a:r>
            <a:r>
              <a:rPr lang="pt-BR" dirty="0"/>
              <a:t> :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IdentityUser</a:t>
            </a:r>
            <a:br>
              <a:rPr lang="pt-BR" b="0" i="0" dirty="0">
                <a:solidFill>
                  <a:srgbClr val="B9BDB6"/>
                </a:solidFill>
                <a:effectLst/>
                <a:latin typeface="Consolas" panose="020B0609020204030204" pitchFamily="49" charset="0"/>
              </a:rPr>
            </a:br>
            <a:r>
              <a:rPr lang="pt-BR" dirty="0"/>
              <a:t>POO -&gt;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760A7-DDDE-AD87-51C2-84998334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IdentityUser</a:t>
            </a:r>
            <a:endParaRPr lang="pt-BR" sz="1800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IdentityDbContext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-&gt; </a:t>
            </a:r>
          </a:p>
          <a:p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SignInManager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IdentityUser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-&gt;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SignInManager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UserManager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IdentityUser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-&gt;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UserManager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ReplaceAll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–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razor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Pages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SignInManager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UserManager</a:t>
            </a:r>
            <a:endParaRPr lang="pt-BR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Program.cs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-&gt;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Migrations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Executar</a:t>
            </a:r>
          </a:p>
          <a:p>
            <a:endParaRPr lang="pt-BR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lvl="1"/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CF1CD4-5FEF-806D-693D-78DE5C37409F}"/>
              </a:ext>
            </a:extLst>
          </p:cNvPr>
          <p:cNvSpPr txBox="1"/>
          <p:nvPr/>
        </p:nvSpPr>
        <p:spPr>
          <a:xfrm>
            <a:off x="1129552" y="6248400"/>
            <a:ext cx="854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3"/>
              </a:rPr>
              <a:t>https://learn.microsoft.com/pt-br/aspnet/core/security/authentication/customize-identity-model?view=aspnetcore-8.0</a:t>
            </a:r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08622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703</Words>
  <Application>Microsoft Office PowerPoint</Application>
  <PresentationFormat>Widescreen</PresentationFormat>
  <Paragraphs>115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Cascadia Mono</vt:lpstr>
      <vt:lpstr>Consolas</vt:lpstr>
      <vt:lpstr>Courier New</vt:lpstr>
      <vt:lpstr>Google Sans</vt:lpstr>
      <vt:lpstr>Trebuchet MS</vt:lpstr>
      <vt:lpstr>Wingdings 3</vt:lpstr>
      <vt:lpstr>Facetado</vt:lpstr>
      <vt:lpstr>Aula básica MVC</vt:lpstr>
      <vt:lpstr>Agenda</vt:lpstr>
      <vt:lpstr>Criando novo projeto Visual Studio - Template</vt:lpstr>
      <vt:lpstr>Enable Identity</vt:lpstr>
      <vt:lpstr>Explicar o projeto default e executar</vt:lpstr>
      <vt:lpstr>GITHUB Sugestão</vt:lpstr>
      <vt:lpstr>Identity</vt:lpstr>
      <vt:lpstr>Modelos </vt:lpstr>
      <vt:lpstr>Expandindo Identity : IdentityUser POO -&gt; Herança</vt:lpstr>
      <vt:lpstr>Sai Razor page, entra 100% MVC</vt:lpstr>
      <vt:lpstr>Rotas</vt:lpstr>
      <vt:lpstr>Singleton</vt:lpstr>
      <vt:lpstr>Scoped</vt:lpstr>
      <vt:lpstr>Transient</vt:lpstr>
      <vt:lpstr>AddDbContext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básica MVC</dc:title>
  <dc:creator>Leonardo Dorathoto</dc:creator>
  <cp:lastModifiedBy>Leonardo Dorathoto</cp:lastModifiedBy>
  <cp:revision>6</cp:revision>
  <dcterms:created xsi:type="dcterms:W3CDTF">2024-03-20T11:10:07Z</dcterms:created>
  <dcterms:modified xsi:type="dcterms:W3CDTF">2024-03-21T13:43:04Z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