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712" r:id="rId3"/>
    <p:sldId id="723" r:id="rId4"/>
    <p:sldId id="258" r:id="rId5"/>
    <p:sldId id="259" r:id="rId6"/>
    <p:sldId id="260" r:id="rId7"/>
    <p:sldId id="261" r:id="rId8"/>
    <p:sldId id="262" r:id="rId9"/>
    <p:sldId id="726" r:id="rId10"/>
    <p:sldId id="725" r:id="rId11"/>
    <p:sldId id="724" r:id="rId12"/>
    <p:sldId id="72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94"/>
  </p:normalViewPr>
  <p:slideViewPr>
    <p:cSldViewPr snapToGrid="0" snapToObjects="1">
      <p:cViewPr>
        <p:scale>
          <a:sx n="112" d="100"/>
          <a:sy n="112" d="100"/>
        </p:scale>
        <p:origin x="5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nb slides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94-AC47-AD2C-22957B1D53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94-AC47-AD2C-22957B1D53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94-AC47-AD2C-22957B1D536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94-AC47-AD2C-22957B1D536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94-AC47-AD2C-22957B1D536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94-AC47-AD2C-22957B1D5368}"/>
              </c:ext>
            </c:extLst>
          </c:dPt>
          <c:cat>
            <c:strRef>
              <c:f>Sheet1!$A$2:$A$7</c:f>
              <c:strCache>
                <c:ptCount val="6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  <c:pt idx="4">
                  <c:v>part 5</c:v>
                </c:pt>
                <c:pt idx="5">
                  <c:v>part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20</c:v>
                </c:pt>
                <c:pt idx="2">
                  <c:v>8</c:v>
                </c:pt>
                <c:pt idx="3">
                  <c:v>37</c:v>
                </c:pt>
                <c:pt idx="4">
                  <c:v>30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594-AC47-AD2C-22957B1D5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-27"/>
        <c:axId val="469334376"/>
        <c:axId val="471981448"/>
      </c:barChart>
      <c:catAx>
        <c:axId val="469334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981448"/>
        <c:crosses val="autoZero"/>
        <c:auto val="1"/>
        <c:lblAlgn val="ctr"/>
        <c:lblOffset val="100"/>
        <c:noMultiLvlLbl val="0"/>
      </c:catAx>
      <c:valAx>
        <c:axId val="471981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933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9738F-C53E-5749-A00C-BCC626D949A5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2EE4-1C80-8145-B8DC-9D229885D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60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7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F294-4D6D-434A-BB56-AE87F3294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7A1C2-7E2F-BE4E-AB15-6F7119CF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9F027-42A6-A844-9C31-1DE598C9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0C924-0810-8749-9E90-66B50EC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F741F-21FD-F740-96A5-A40121A1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57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28C3B-78AB-B643-98A6-908BEB29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E534ED-AADB-D148-97E1-1E62CBAE5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9095E-DAEB-AD43-8C68-73AACE88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CDF58-749C-C949-AB11-F46257A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1DB86-1B64-B742-A497-A3D04759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8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FF173C-F2D5-EC41-9DDF-9F45A615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FA6E5-22AF-7F4F-BEA9-29E5C4C9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8C48B-5D62-E546-9BBF-2011038E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24270-68B9-6B41-B9A7-D350E757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F5EB5-A89A-8B4A-9011-A4E0099C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55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5087888" y="1426467"/>
            <a:ext cx="2379576" cy="3789040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52449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8" y="620688"/>
            <a:ext cx="7694645" cy="288032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cap="small" baseline="0">
                <a:solidFill>
                  <a:srgbClr val="2F3A46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8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10009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0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04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F1D29-D966-6541-950E-58A8EDBD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E27D4-2EA9-3E45-A337-888B2E3B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6B14E-A1EA-944D-B424-4509326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F9A3A4-0455-4447-B329-B6E7F1B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DE708-2DFC-DD44-A549-1233724B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0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34F3-FF61-8141-AA80-24806A3D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0540F-EFDC-C74F-9620-11179B49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31298-0E2B-2D42-9750-56FEE377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E0B36-12A5-554C-A25F-0F349FD0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406C1-590B-BC4A-A7B0-4E02A8B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35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7697-C50F-6E4B-A5CD-A1527AAE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4E7C5-440E-124B-85A9-78BCD7B4C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6F8B9E-B486-EF4D-983B-E791248FF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3E71F1-7351-0844-BFF5-9189127D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583505-618D-154A-925B-4AF9E479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2F775F-0F10-664F-A6C4-D96EFD24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0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06907-B7F8-2B49-86C4-2CDBB48D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AD2F2-78F2-CB40-BEBE-15EAB53F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395E22-59DC-3E4C-A74C-A1A580A3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E8B9B-257C-274E-86F8-19C407133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B10784-CDB6-1647-A7C8-44E5499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982421-E5DE-DD49-91D5-1904619C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A75385-F49D-C24A-8AF1-EE067352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396047-BE24-BC47-A38D-C0390A1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64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FBB3F-E6C8-474C-AD54-7662AB9E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251E45-3573-8645-827A-DDB52D87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19A7D-EA70-FA4B-82B4-4E66F46A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970768-A7CC-7E4E-B26D-578C1A1B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91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3D0699-F085-F34C-9667-895C176A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191CF6-A66A-954D-BE9F-9F4654C6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D8AB6-BF64-FE4F-8769-4B9A1E16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7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BEF22-FBCE-5141-A22D-39F05B89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5E1B6-7061-1A49-A676-6DCAAC3E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D13B57-5C6E-A44F-93DA-25E6C87DA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E6464-DE70-9544-A6F1-BB23613B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E0217-2F82-2E40-9B00-ABCF04A9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CEB36-38A9-C74D-BB21-A63F1F55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7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9D634-23F9-2D40-BE98-5A43BFD2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E818CC-026B-964C-9B15-612E25B3B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0D76AC-F28C-5B45-AA58-30AB5B05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DB35B5-98B6-524F-ACC7-02E3CE70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9A85FA-9FF0-FB46-8FD1-DF350821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345480-56C7-D44E-BC71-0DBF9EF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9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AEE04E-A84A-904F-A676-DD8F4D11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22C78A-C067-A24C-BD20-9D7EF59C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6B4F9-935A-4E49-978E-F8244E7A8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7184-0369-E149-911C-3137AB601694}" type="datetimeFigureOut">
              <a:rPr lang="es-MX" smtClean="0"/>
              <a:t>15/10/19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EFDE5-F761-5840-813A-22B6F8546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42839-76E1-BD44-A0EB-7C61CED03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AD0E-D269-E845-82E5-605B1967C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7923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9633"/>
            <a:ext cx="12192000" cy="92333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Crime Scene CDMX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75772" y="2470100"/>
            <a:ext cx="27461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Json´s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9382450" y="4749390"/>
            <a:ext cx="2746122" cy="2108610"/>
            <a:chOff x="4143800" y="4432170"/>
            <a:chExt cx="2549278" cy="1964609"/>
          </a:xfrm>
        </p:grpSpPr>
        <p:grpSp>
          <p:nvGrpSpPr>
            <p:cNvPr id="74" name="Group 73"/>
            <p:cNvGrpSpPr/>
            <p:nvPr/>
          </p:nvGrpSpPr>
          <p:grpSpPr>
            <a:xfrm>
              <a:off x="4211959" y="4509120"/>
              <a:ext cx="1772023" cy="1682218"/>
              <a:chOff x="3340621" y="2731741"/>
              <a:chExt cx="5513832" cy="272637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41300" dir="102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92100" dir="2154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 rot="16200000">
              <a:off x="4436134" y="4139836"/>
              <a:ext cx="1964609" cy="2549278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 rot="16200000">
              <a:off x="6513179" y="5349079"/>
              <a:ext cx="139880" cy="138308"/>
              <a:chOff x="4446940" y="5280381"/>
              <a:chExt cx="237363" cy="234696"/>
            </a:xfrm>
          </p:grpSpPr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Freeform 77"/>
            <p:cNvSpPr/>
            <p:nvPr/>
          </p:nvSpPr>
          <p:spPr>
            <a:xfrm>
              <a:off x="5339707" y="4432170"/>
              <a:ext cx="1353371" cy="1712789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4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DD41CD66-CE0F-944D-B14B-A98EF557F7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r="25724"/>
          <a:stretch>
            <a:fillRect/>
          </a:stretch>
        </p:blipFill>
        <p:spPr>
          <a:xfrm>
            <a:off x="1489943" y="1700811"/>
            <a:ext cx="5616575" cy="3168055"/>
          </a:xfrm>
        </p:spPr>
      </p:pic>
      <p:pic>
        <p:nvPicPr>
          <p:cNvPr id="19" name="Marcador de posición de imagen 6">
            <a:extLst>
              <a:ext uri="{FF2B5EF4-FFF2-40B4-BE49-F238E27FC236}">
                <a16:creationId xmlns:a16="http://schemas.microsoft.com/office/drawing/2014/main" id="{9700616F-B76E-0D43-9BA2-3509349FF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498211" y="1700811"/>
            <a:ext cx="5616573" cy="316805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AA60B37-6DD1-CB40-B913-C4A2FEB63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734" y="5094423"/>
            <a:ext cx="2521857" cy="14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A76BDD8-7ED4-2246-8581-00B3B5F6E7BD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BBDC-D065-DF47-BC4A-ECB9572816BE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Low Crime Rate Per District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BE8C2F-D5DA-DE4C-B5F8-544233E16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3" t="8539" r="8968"/>
          <a:stretch/>
        </p:blipFill>
        <p:spPr>
          <a:xfrm>
            <a:off x="445770" y="875082"/>
            <a:ext cx="9852660" cy="59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A76BDD8-7ED4-2246-8581-00B3B5F6E7BD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BBDC-D065-DF47-BC4A-ECB9572816BE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Crime Scene CDMX</a:t>
            </a:r>
            <a:endParaRPr kumimoji="0" lang="en-US" sz="1600" b="0" i="0" u="none" strike="noStrike" kern="1200" cap="small" spc="0" normalizeH="0" baseline="0" noProof="0" dirty="0">
              <a:ln>
                <a:noFill/>
              </a:ln>
              <a:solidFill>
                <a:srgbClr val="2F3A46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4" name="Shape 267">
            <a:extLst>
              <a:ext uri="{FF2B5EF4-FFF2-40B4-BE49-F238E27FC236}">
                <a16:creationId xmlns:a16="http://schemas.microsoft.com/office/drawing/2014/main" id="{7840A2E1-A7F7-4E41-963C-D7DFB9A40B1A}"/>
              </a:ext>
            </a:extLst>
          </p:cNvPr>
          <p:cNvSpPr/>
          <p:nvPr/>
        </p:nvSpPr>
        <p:spPr>
          <a:xfrm>
            <a:off x="3686175" y="2376382"/>
            <a:ext cx="717096" cy="71709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01</a:t>
            </a:r>
            <a:endParaRPr sz="3200" b="1">
              <a:latin typeface="+mj-lt"/>
            </a:endParaRPr>
          </a:p>
        </p:txBody>
      </p:sp>
      <p:sp>
        <p:nvSpPr>
          <p:cNvPr id="5" name="Shape 270">
            <a:extLst>
              <a:ext uri="{FF2B5EF4-FFF2-40B4-BE49-F238E27FC236}">
                <a16:creationId xmlns:a16="http://schemas.microsoft.com/office/drawing/2014/main" id="{3F64B1E5-DF76-2A45-BF12-FCFAFEE9D4BA}"/>
              </a:ext>
            </a:extLst>
          </p:cNvPr>
          <p:cNvSpPr/>
          <p:nvPr/>
        </p:nvSpPr>
        <p:spPr>
          <a:xfrm>
            <a:off x="7820063" y="2376382"/>
            <a:ext cx="717097" cy="71709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02</a:t>
            </a:r>
            <a:endParaRPr sz="3200" b="1">
              <a:latin typeface="+mj-lt"/>
            </a:endParaRPr>
          </a:p>
        </p:txBody>
      </p:sp>
      <p:sp>
        <p:nvSpPr>
          <p:cNvPr id="6" name="Shape 273">
            <a:extLst>
              <a:ext uri="{FF2B5EF4-FFF2-40B4-BE49-F238E27FC236}">
                <a16:creationId xmlns:a16="http://schemas.microsoft.com/office/drawing/2014/main" id="{5E502622-33E3-CE48-BC68-8E25FDD6A47E}"/>
              </a:ext>
            </a:extLst>
          </p:cNvPr>
          <p:cNvSpPr/>
          <p:nvPr/>
        </p:nvSpPr>
        <p:spPr>
          <a:xfrm>
            <a:off x="3699140" y="4288502"/>
            <a:ext cx="717096" cy="71709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03</a:t>
            </a:r>
            <a:endParaRPr sz="3200" b="1">
              <a:latin typeface="+mj-lt"/>
            </a:endParaRPr>
          </a:p>
        </p:txBody>
      </p:sp>
      <p:sp>
        <p:nvSpPr>
          <p:cNvPr id="8" name="Shape 279">
            <a:extLst>
              <a:ext uri="{FF2B5EF4-FFF2-40B4-BE49-F238E27FC236}">
                <a16:creationId xmlns:a16="http://schemas.microsoft.com/office/drawing/2014/main" id="{6094CD78-B5C6-1648-AA9B-D87C8FCA1892}"/>
              </a:ext>
            </a:extLst>
          </p:cNvPr>
          <p:cNvSpPr/>
          <p:nvPr/>
        </p:nvSpPr>
        <p:spPr>
          <a:xfrm>
            <a:off x="7840587" y="4252469"/>
            <a:ext cx="717097" cy="71709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04</a:t>
            </a:r>
            <a:endParaRPr sz="3200" b="1">
              <a:latin typeface="+mj-lt"/>
            </a:endParaRPr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EBF849B7-9195-4245-951D-5867255B9DE5}"/>
              </a:ext>
            </a:extLst>
          </p:cNvPr>
          <p:cNvGrpSpPr/>
          <p:nvPr/>
        </p:nvGrpSpPr>
        <p:grpSpPr>
          <a:xfrm>
            <a:off x="5246914" y="1524356"/>
            <a:ext cx="2488164" cy="3831415"/>
            <a:chOff x="2924175" y="1682750"/>
            <a:chExt cx="2506663" cy="4035425"/>
          </a:xfrm>
        </p:grpSpPr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DBE1F823-02A4-1345-B600-0011D9E5F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91">
              <a:extLst>
                <a:ext uri="{FF2B5EF4-FFF2-40B4-BE49-F238E27FC236}">
                  <a16:creationId xmlns:a16="http://schemas.microsoft.com/office/drawing/2014/main" id="{D3998F7B-56E9-D24C-B81F-FD302135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92">
              <a:extLst>
                <a:ext uri="{FF2B5EF4-FFF2-40B4-BE49-F238E27FC236}">
                  <a16:creationId xmlns:a16="http://schemas.microsoft.com/office/drawing/2014/main" id="{94DF8A4A-5DE1-7F42-AC36-5E468DA3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93">
              <a:extLst>
                <a:ext uri="{FF2B5EF4-FFF2-40B4-BE49-F238E27FC236}">
                  <a16:creationId xmlns:a16="http://schemas.microsoft.com/office/drawing/2014/main" id="{147D65E9-90B2-814D-A607-EECC93D62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52165174-305E-804D-BE7A-4544499EE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96">
              <a:extLst>
                <a:ext uri="{FF2B5EF4-FFF2-40B4-BE49-F238E27FC236}">
                  <a16:creationId xmlns:a16="http://schemas.microsoft.com/office/drawing/2014/main" id="{3E30404D-DA6B-1E43-B93E-31A12809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0E11282D-DC23-3D4A-8746-ADDD6F99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98">
              <a:extLst>
                <a:ext uri="{FF2B5EF4-FFF2-40B4-BE49-F238E27FC236}">
                  <a16:creationId xmlns:a16="http://schemas.microsoft.com/office/drawing/2014/main" id="{2915C3F2-86E6-4749-A1FB-C4CA79E5B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99">
              <a:extLst>
                <a:ext uri="{FF2B5EF4-FFF2-40B4-BE49-F238E27FC236}">
                  <a16:creationId xmlns:a16="http://schemas.microsoft.com/office/drawing/2014/main" id="{299F19B9-747C-6145-8099-4E339A9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2EF6AA40-CD20-F142-B67A-DE84F48CD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F2385923-45BB-1348-900A-0B745079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102">
              <a:extLst>
                <a:ext uri="{FF2B5EF4-FFF2-40B4-BE49-F238E27FC236}">
                  <a16:creationId xmlns:a16="http://schemas.microsoft.com/office/drawing/2014/main" id="{AAC8C967-F2F6-6F4A-87B1-19698931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103">
              <a:extLst>
                <a:ext uri="{FF2B5EF4-FFF2-40B4-BE49-F238E27FC236}">
                  <a16:creationId xmlns:a16="http://schemas.microsoft.com/office/drawing/2014/main" id="{CA6AEE38-F05D-4C4D-9A33-3BE17C62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104">
              <a:extLst>
                <a:ext uri="{FF2B5EF4-FFF2-40B4-BE49-F238E27FC236}">
                  <a16:creationId xmlns:a16="http://schemas.microsoft.com/office/drawing/2014/main" id="{A47249AF-0FDC-7E44-ADBF-7CEE1686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105">
              <a:extLst>
                <a:ext uri="{FF2B5EF4-FFF2-40B4-BE49-F238E27FC236}">
                  <a16:creationId xmlns:a16="http://schemas.microsoft.com/office/drawing/2014/main" id="{B151D0C5-61F3-7B4D-8400-069AAC13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6">
              <a:extLst>
                <a:ext uri="{FF2B5EF4-FFF2-40B4-BE49-F238E27FC236}">
                  <a16:creationId xmlns:a16="http://schemas.microsoft.com/office/drawing/2014/main" id="{7E0EFBCF-223E-204F-BB99-3E5C85D18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id="{19A3ABE2-16E7-CB46-BAC2-50D7890AA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id="{3CBD6E7E-6B7A-FA47-9005-C614ADFE1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353FB13C-35C8-064E-9F45-B3970D6BB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808EA296-C372-F240-9DF3-E23CC2F3E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11">
              <a:extLst>
                <a:ext uri="{FF2B5EF4-FFF2-40B4-BE49-F238E27FC236}">
                  <a16:creationId xmlns:a16="http://schemas.microsoft.com/office/drawing/2014/main" id="{D8092338-19EE-B944-9617-AE5498D0B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12">
              <a:extLst>
                <a:ext uri="{FF2B5EF4-FFF2-40B4-BE49-F238E27FC236}">
                  <a16:creationId xmlns:a16="http://schemas.microsoft.com/office/drawing/2014/main" id="{682F074F-5DB3-2B40-A9E5-3D715B0DE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CFAD5B79-B466-3D48-B682-BE9E99F8E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14">
              <a:extLst>
                <a:ext uri="{FF2B5EF4-FFF2-40B4-BE49-F238E27FC236}">
                  <a16:creationId xmlns:a16="http://schemas.microsoft.com/office/drawing/2014/main" id="{80B9D294-D917-4D49-8631-D270C500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15">
              <a:extLst>
                <a:ext uri="{FF2B5EF4-FFF2-40B4-BE49-F238E27FC236}">
                  <a16:creationId xmlns:a16="http://schemas.microsoft.com/office/drawing/2014/main" id="{152BEADC-EE9B-CE40-B96F-41655CC7C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116">
              <a:extLst>
                <a:ext uri="{FF2B5EF4-FFF2-40B4-BE49-F238E27FC236}">
                  <a16:creationId xmlns:a16="http://schemas.microsoft.com/office/drawing/2014/main" id="{B97CA720-F60E-024D-ACD4-26B50F2A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117">
              <a:extLst>
                <a:ext uri="{FF2B5EF4-FFF2-40B4-BE49-F238E27FC236}">
                  <a16:creationId xmlns:a16="http://schemas.microsoft.com/office/drawing/2014/main" id="{EAA6AC00-4458-5B47-ADAC-0AB5BCA3E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118">
              <a:extLst>
                <a:ext uri="{FF2B5EF4-FFF2-40B4-BE49-F238E27FC236}">
                  <a16:creationId xmlns:a16="http://schemas.microsoft.com/office/drawing/2014/main" id="{EB5F69A7-AC69-E44A-A29D-7AB200D52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306">
              <a:extLst>
                <a:ext uri="{FF2B5EF4-FFF2-40B4-BE49-F238E27FC236}">
                  <a16:creationId xmlns:a16="http://schemas.microsoft.com/office/drawing/2014/main" id="{E3D9D959-05CE-494B-BA19-D547A96D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07">
              <a:extLst>
                <a:ext uri="{FF2B5EF4-FFF2-40B4-BE49-F238E27FC236}">
                  <a16:creationId xmlns:a16="http://schemas.microsoft.com/office/drawing/2014/main" id="{D5447FAD-8D5E-AE42-BF87-36A3C106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B44AF56B-534D-0A43-B47E-59F3FE2B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316">
              <a:extLst>
                <a:ext uri="{FF2B5EF4-FFF2-40B4-BE49-F238E27FC236}">
                  <a16:creationId xmlns:a16="http://schemas.microsoft.com/office/drawing/2014/main" id="{4C5EDF66-4A0A-9F4B-B0F6-0D413FB1D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317">
              <a:extLst>
                <a:ext uri="{FF2B5EF4-FFF2-40B4-BE49-F238E27FC236}">
                  <a16:creationId xmlns:a16="http://schemas.microsoft.com/office/drawing/2014/main" id="{3B95C0BB-1299-0E4A-B289-19D09FC1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318">
              <a:extLst>
                <a:ext uri="{FF2B5EF4-FFF2-40B4-BE49-F238E27FC236}">
                  <a16:creationId xmlns:a16="http://schemas.microsoft.com/office/drawing/2014/main" id="{FB99111B-66DF-4546-B9C6-8BA304C77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319">
              <a:extLst>
                <a:ext uri="{FF2B5EF4-FFF2-40B4-BE49-F238E27FC236}">
                  <a16:creationId xmlns:a16="http://schemas.microsoft.com/office/drawing/2014/main" id="{233ED4A2-B902-9B42-BD75-0C902FB51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320">
              <a:extLst>
                <a:ext uri="{FF2B5EF4-FFF2-40B4-BE49-F238E27FC236}">
                  <a16:creationId xmlns:a16="http://schemas.microsoft.com/office/drawing/2014/main" id="{FD98DB2C-AEA7-1E43-9971-F380588D8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7" name="Group 61">
            <a:extLst>
              <a:ext uri="{FF2B5EF4-FFF2-40B4-BE49-F238E27FC236}">
                <a16:creationId xmlns:a16="http://schemas.microsoft.com/office/drawing/2014/main" id="{F7A16068-C24A-D143-A6E6-ABAE750A8F36}"/>
              </a:ext>
            </a:extLst>
          </p:cNvPr>
          <p:cNvGrpSpPr/>
          <p:nvPr/>
        </p:nvGrpSpPr>
        <p:grpSpPr>
          <a:xfrm>
            <a:off x="184796" y="2315536"/>
            <a:ext cx="3217906" cy="3114956"/>
            <a:chOff x="184796" y="2315536"/>
            <a:chExt cx="3217906" cy="3114956"/>
          </a:xfrm>
        </p:grpSpPr>
        <p:grpSp>
          <p:nvGrpSpPr>
            <p:cNvPr id="48" name="Group 62">
              <a:extLst>
                <a:ext uri="{FF2B5EF4-FFF2-40B4-BE49-F238E27FC236}">
                  <a16:creationId xmlns:a16="http://schemas.microsoft.com/office/drawing/2014/main" id="{9AA73EC1-6520-464F-954B-FFD2311706BE}"/>
                </a:ext>
              </a:extLst>
            </p:cNvPr>
            <p:cNvGrpSpPr/>
            <p:nvPr/>
          </p:nvGrpSpPr>
          <p:grpSpPr>
            <a:xfrm>
              <a:off x="1022849" y="2315536"/>
              <a:ext cx="2372437" cy="1354632"/>
              <a:chOff x="1066090" y="2295529"/>
              <a:chExt cx="2372437" cy="1354632"/>
            </a:xfrm>
          </p:grpSpPr>
          <p:sp>
            <p:nvSpPr>
              <p:cNvPr id="55" name="Shape 208">
                <a:extLst>
                  <a:ext uri="{FF2B5EF4-FFF2-40B4-BE49-F238E27FC236}">
                    <a16:creationId xmlns:a16="http://schemas.microsoft.com/office/drawing/2014/main" id="{24BA59EC-3DE0-4849-80E0-91A955B333E5}"/>
                  </a:ext>
                </a:extLst>
              </p:cNvPr>
              <p:cNvSpPr/>
              <p:nvPr/>
            </p:nvSpPr>
            <p:spPr>
              <a:xfrm>
                <a:off x="1066090" y="2634500"/>
                <a:ext cx="2372437" cy="1015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808080"/>
                    </a:solidFill>
                    <a:latin typeface="+mj-lt"/>
                  </a:rPr>
                  <a:t>In all districts theft is the most common crime, meaning that the likelihood of this crime to be committed is greater than every other crime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56" name="TextBox 70">
                <a:extLst>
                  <a:ext uri="{FF2B5EF4-FFF2-40B4-BE49-F238E27FC236}">
                    <a16:creationId xmlns:a16="http://schemas.microsoft.com/office/drawing/2014/main" id="{E62FCDF0-6EC3-374B-A815-F1AF73257373}"/>
                  </a:ext>
                </a:extLst>
              </p:cNvPr>
              <p:cNvSpPr txBox="1"/>
              <p:nvPr/>
            </p:nvSpPr>
            <p:spPr>
              <a:xfrm>
                <a:off x="1138796" y="2295529"/>
                <a:ext cx="2299731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2000" dirty="0"/>
                  <a:t>Most Common Crime</a:t>
                </a:r>
              </a:p>
            </p:txBody>
          </p:sp>
        </p:grpSp>
        <p:grpSp>
          <p:nvGrpSpPr>
            <p:cNvPr id="49" name="Group 63">
              <a:extLst>
                <a:ext uri="{FF2B5EF4-FFF2-40B4-BE49-F238E27FC236}">
                  <a16:creationId xmlns:a16="http://schemas.microsoft.com/office/drawing/2014/main" id="{C539DA0B-389B-944D-87A4-513A51ECAA08}"/>
                </a:ext>
              </a:extLst>
            </p:cNvPr>
            <p:cNvGrpSpPr/>
            <p:nvPr/>
          </p:nvGrpSpPr>
          <p:grpSpPr>
            <a:xfrm>
              <a:off x="184796" y="4142649"/>
              <a:ext cx="3217906" cy="1287843"/>
              <a:chOff x="228037" y="2896109"/>
              <a:chExt cx="3217906" cy="1287843"/>
            </a:xfrm>
          </p:grpSpPr>
          <p:sp>
            <p:nvSpPr>
              <p:cNvPr id="53" name="Shape 208">
                <a:extLst>
                  <a:ext uri="{FF2B5EF4-FFF2-40B4-BE49-F238E27FC236}">
                    <a16:creationId xmlns:a16="http://schemas.microsoft.com/office/drawing/2014/main" id="{1B4D3C4B-6301-AD43-864C-7B4AEEAE36A5}"/>
                  </a:ext>
                </a:extLst>
              </p:cNvPr>
              <p:cNvSpPr/>
              <p:nvPr/>
            </p:nvSpPr>
            <p:spPr>
              <a:xfrm>
                <a:off x="1073506" y="3352957"/>
                <a:ext cx="2372437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808080"/>
                    </a:solidFill>
                    <a:latin typeface="+mj-lt"/>
                  </a:rPr>
                  <a:t>It was a surprise to us to see the quartile of Districts with lower crime rate. Keep in mind that data shows only criminal complaint filings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54" name="TextBox 68">
                <a:extLst>
                  <a:ext uri="{FF2B5EF4-FFF2-40B4-BE49-F238E27FC236}">
                    <a16:creationId xmlns:a16="http://schemas.microsoft.com/office/drawing/2014/main" id="{BB3A2975-654D-A141-AE20-44C2E8BBBBF4}"/>
                  </a:ext>
                </a:extLst>
              </p:cNvPr>
              <p:cNvSpPr txBox="1"/>
              <p:nvPr/>
            </p:nvSpPr>
            <p:spPr>
              <a:xfrm>
                <a:off x="228037" y="2896109"/>
                <a:ext cx="2885724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2000" dirty="0"/>
                  <a:t>Lower Crime Rate Districts</a:t>
                </a:r>
              </a:p>
            </p:txBody>
          </p:sp>
        </p:grpSp>
      </p:grpSp>
      <p:grpSp>
        <p:nvGrpSpPr>
          <p:cNvPr id="57" name="Group 71">
            <a:extLst>
              <a:ext uri="{FF2B5EF4-FFF2-40B4-BE49-F238E27FC236}">
                <a16:creationId xmlns:a16="http://schemas.microsoft.com/office/drawing/2014/main" id="{30379499-91D2-2A48-BCD1-AFBAF73FA0B7}"/>
              </a:ext>
            </a:extLst>
          </p:cNvPr>
          <p:cNvGrpSpPr/>
          <p:nvPr/>
        </p:nvGrpSpPr>
        <p:grpSpPr>
          <a:xfrm>
            <a:off x="8789298" y="2346314"/>
            <a:ext cx="2426873" cy="3182847"/>
            <a:chOff x="979843" y="2346314"/>
            <a:chExt cx="2426873" cy="3182847"/>
          </a:xfrm>
        </p:grpSpPr>
        <p:grpSp>
          <p:nvGrpSpPr>
            <p:cNvPr id="58" name="Group 72">
              <a:extLst>
                <a:ext uri="{FF2B5EF4-FFF2-40B4-BE49-F238E27FC236}">
                  <a16:creationId xmlns:a16="http://schemas.microsoft.com/office/drawing/2014/main" id="{AA9A89C3-CEDE-8B44-804D-CDA12C18671D}"/>
                </a:ext>
              </a:extLst>
            </p:cNvPr>
            <p:cNvGrpSpPr/>
            <p:nvPr/>
          </p:nvGrpSpPr>
          <p:grpSpPr>
            <a:xfrm>
              <a:off x="1022849" y="2346314"/>
              <a:ext cx="2383867" cy="585190"/>
              <a:chOff x="1066090" y="2326307"/>
              <a:chExt cx="2383867" cy="585190"/>
            </a:xfrm>
          </p:grpSpPr>
          <p:sp>
            <p:nvSpPr>
              <p:cNvPr id="65" name="Shape 208">
                <a:extLst>
                  <a:ext uri="{FF2B5EF4-FFF2-40B4-BE49-F238E27FC236}">
                    <a16:creationId xmlns:a16="http://schemas.microsoft.com/office/drawing/2014/main" id="{5390BF16-FF5E-9E48-8224-F94B914D5BF7}"/>
                  </a:ext>
                </a:extLst>
              </p:cNvPr>
              <p:cNvSpPr/>
              <p:nvPr/>
            </p:nvSpPr>
            <p:spPr>
              <a:xfrm>
                <a:off x="1077520" y="2634500"/>
                <a:ext cx="237243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66" name="TextBox 80">
                <a:extLst>
                  <a:ext uri="{FF2B5EF4-FFF2-40B4-BE49-F238E27FC236}">
                    <a16:creationId xmlns:a16="http://schemas.microsoft.com/office/drawing/2014/main" id="{0ECA5D4C-B425-5942-87A3-D7668E7798A0}"/>
                  </a:ext>
                </a:extLst>
              </p:cNvPr>
              <p:cNvSpPr txBox="1"/>
              <p:nvPr/>
            </p:nvSpPr>
            <p:spPr>
              <a:xfrm>
                <a:off x="1066090" y="2326307"/>
                <a:ext cx="92396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endParaRPr lang="en-US" dirty="0"/>
              </a:p>
            </p:txBody>
          </p:sp>
        </p:grpSp>
        <p:grpSp>
          <p:nvGrpSpPr>
            <p:cNvPr id="59" name="Group 73">
              <a:extLst>
                <a:ext uri="{FF2B5EF4-FFF2-40B4-BE49-F238E27FC236}">
                  <a16:creationId xmlns:a16="http://schemas.microsoft.com/office/drawing/2014/main" id="{2DE4AD56-97A6-7C45-AE98-6B86E0364EDF}"/>
                </a:ext>
              </a:extLst>
            </p:cNvPr>
            <p:cNvGrpSpPr/>
            <p:nvPr/>
          </p:nvGrpSpPr>
          <p:grpSpPr>
            <a:xfrm>
              <a:off x="979843" y="4210909"/>
              <a:ext cx="2372437" cy="1318252"/>
              <a:chOff x="1023084" y="2964369"/>
              <a:chExt cx="2372437" cy="1318252"/>
            </a:xfrm>
          </p:grpSpPr>
          <p:sp>
            <p:nvSpPr>
              <p:cNvPr id="63" name="Shape 208">
                <a:extLst>
                  <a:ext uri="{FF2B5EF4-FFF2-40B4-BE49-F238E27FC236}">
                    <a16:creationId xmlns:a16="http://schemas.microsoft.com/office/drawing/2014/main" id="{B7EA6879-02AC-AA46-864B-F7EB20EEC3A0}"/>
                  </a:ext>
                </a:extLst>
              </p:cNvPr>
              <p:cNvSpPr/>
              <p:nvPr/>
            </p:nvSpPr>
            <p:spPr>
              <a:xfrm>
                <a:off x="1023084" y="3451626"/>
                <a:ext cx="2372437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en-US" sz="1200" dirty="0">
                    <a:solidFill>
                      <a:srgbClr val="808080"/>
                    </a:solidFill>
                    <a:latin typeface="+mj-lt"/>
                  </a:rPr>
                  <a:t>It is important to have a culture of filing criminal complaints so that in the future the accuracy of the data </a:t>
                </a:r>
                <a:r>
                  <a:rPr lang="en-US" sz="1200">
                    <a:solidFill>
                      <a:srgbClr val="808080"/>
                    </a:solidFill>
                    <a:latin typeface="+mj-lt"/>
                  </a:rPr>
                  <a:t>can increase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64" name="TextBox 78">
                <a:extLst>
                  <a:ext uri="{FF2B5EF4-FFF2-40B4-BE49-F238E27FC236}">
                    <a16:creationId xmlns:a16="http://schemas.microsoft.com/office/drawing/2014/main" id="{9C3EF449-E621-9040-998D-9B9085254D13}"/>
                  </a:ext>
                </a:extLst>
              </p:cNvPr>
              <p:cNvSpPr txBox="1"/>
              <p:nvPr/>
            </p:nvSpPr>
            <p:spPr>
              <a:xfrm>
                <a:off x="1107176" y="2964369"/>
                <a:ext cx="1546190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en-US" sz="2000" dirty="0"/>
                  <a:t>Data Accuracy</a:t>
                </a:r>
              </a:p>
            </p:txBody>
          </p:sp>
        </p:grpSp>
      </p:grpSp>
      <p:sp>
        <p:nvSpPr>
          <p:cNvPr id="60" name="TextBox 78">
            <a:extLst>
              <a:ext uri="{FF2B5EF4-FFF2-40B4-BE49-F238E27FC236}">
                <a16:creationId xmlns:a16="http://schemas.microsoft.com/office/drawing/2014/main" id="{F74037F2-7AA9-BA45-805A-5107FA8BC75C}"/>
              </a:ext>
            </a:extLst>
          </p:cNvPr>
          <p:cNvSpPr txBox="1"/>
          <p:nvPr/>
        </p:nvSpPr>
        <p:spPr>
          <a:xfrm>
            <a:off x="8656812" y="2102686"/>
            <a:ext cx="181947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pPr algn="l"/>
            <a:r>
              <a:rPr lang="en-US" sz="2000" dirty="0"/>
              <a:t>Crimes tendency</a:t>
            </a:r>
          </a:p>
        </p:txBody>
      </p:sp>
      <p:sp>
        <p:nvSpPr>
          <p:cNvPr id="67" name="Shape 208">
            <a:extLst>
              <a:ext uri="{FF2B5EF4-FFF2-40B4-BE49-F238E27FC236}">
                <a16:creationId xmlns:a16="http://schemas.microsoft.com/office/drawing/2014/main" id="{AFBE25EE-35D5-E647-92A7-C6089DD80EAB}"/>
              </a:ext>
            </a:extLst>
          </p:cNvPr>
          <p:cNvSpPr/>
          <p:nvPr/>
        </p:nvSpPr>
        <p:spPr>
          <a:xfrm>
            <a:off x="8656812" y="2631816"/>
            <a:ext cx="23724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+mj-lt"/>
              </a:rPr>
              <a:t>The crime tendency is increasing if we compare the results with previous years</a:t>
            </a:r>
            <a:endParaRPr sz="12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42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5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2C50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B2C50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5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5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5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5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5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5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2C50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Objectives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2C50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Key Points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2C50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2C50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Plots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2C50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875418" y="2531635"/>
            <a:ext cx="748975" cy="307777"/>
            <a:chOff x="6475651" y="1624076"/>
            <a:chExt cx="748975" cy="307777"/>
          </a:xfrm>
        </p:grpSpPr>
        <p:sp>
          <p:nvSpPr>
            <p:cNvPr id="30" name="Shape 2526"/>
            <p:cNvSpPr/>
            <p:nvPr/>
          </p:nvSpPr>
          <p:spPr>
            <a:xfrm>
              <a:off x="6475651" y="163830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2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Gill Sans"/>
                <a:sym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03705" y="1624076"/>
              <a:ext cx="32092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1’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875418" y="3005359"/>
            <a:ext cx="748975" cy="307777"/>
            <a:chOff x="6475651" y="1624076"/>
            <a:chExt cx="748975" cy="307777"/>
          </a:xfrm>
        </p:grpSpPr>
        <p:sp>
          <p:nvSpPr>
            <p:cNvPr id="33" name="Shape 2526"/>
            <p:cNvSpPr/>
            <p:nvPr/>
          </p:nvSpPr>
          <p:spPr>
            <a:xfrm>
              <a:off x="6475651" y="163830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2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Gill Sans"/>
                <a:sym typeface="Gill San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03705" y="1624076"/>
              <a:ext cx="32092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1’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75418" y="3479083"/>
            <a:ext cx="748975" cy="307777"/>
            <a:chOff x="6475651" y="1624076"/>
            <a:chExt cx="748975" cy="307777"/>
          </a:xfrm>
        </p:grpSpPr>
        <p:sp>
          <p:nvSpPr>
            <p:cNvPr id="36" name="Shape 2526"/>
            <p:cNvSpPr/>
            <p:nvPr/>
          </p:nvSpPr>
          <p:spPr>
            <a:xfrm>
              <a:off x="6475651" y="163830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2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Gill Sans"/>
                <a:sym typeface="Gill San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03704" y="1624076"/>
              <a:ext cx="3209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1’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875418" y="3952807"/>
            <a:ext cx="748975" cy="307777"/>
            <a:chOff x="6475651" y="1624076"/>
            <a:chExt cx="748975" cy="307777"/>
          </a:xfrm>
        </p:grpSpPr>
        <p:sp>
          <p:nvSpPr>
            <p:cNvPr id="39" name="Shape 2526"/>
            <p:cNvSpPr/>
            <p:nvPr/>
          </p:nvSpPr>
          <p:spPr>
            <a:xfrm>
              <a:off x="6475651" y="163830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2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Gill Sans"/>
                <a:sym typeface="Gill San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03704" y="1624076"/>
              <a:ext cx="3209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4’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875418" y="4426531"/>
            <a:ext cx="748975" cy="307777"/>
            <a:chOff x="6475651" y="1624076"/>
            <a:chExt cx="748975" cy="307777"/>
          </a:xfrm>
        </p:grpSpPr>
        <p:sp>
          <p:nvSpPr>
            <p:cNvPr id="42" name="Shape 2526"/>
            <p:cNvSpPr/>
            <p:nvPr/>
          </p:nvSpPr>
          <p:spPr>
            <a:xfrm>
              <a:off x="6475651" y="163830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2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Gill Sans"/>
                <a:sym typeface="Gill San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03704" y="1624076"/>
              <a:ext cx="3209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4’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875418" y="4900255"/>
            <a:ext cx="748975" cy="307777"/>
            <a:chOff x="6475651" y="1624076"/>
            <a:chExt cx="748975" cy="307777"/>
          </a:xfrm>
        </p:grpSpPr>
        <p:sp>
          <p:nvSpPr>
            <p:cNvPr id="45" name="Shape 2526"/>
            <p:cNvSpPr/>
            <p:nvPr/>
          </p:nvSpPr>
          <p:spPr>
            <a:xfrm>
              <a:off x="6475651" y="163830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2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Gill Sans"/>
                <a:sym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03704" y="1624076"/>
              <a:ext cx="3209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8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335A1FD5-2673-8946-A923-FC33427C6CB2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Introduction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rgbClr val="2F3A46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624FA38-1AE3-AB4F-9C8F-B84D2D8FCD7A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Crime Scene CDMX</a:t>
            </a:r>
            <a:endParaRPr kumimoji="0" lang="en-US" sz="1600" b="0" i="0" u="none" strike="noStrike" kern="1200" cap="small" spc="0" normalizeH="0" baseline="0" noProof="0" dirty="0">
              <a:ln>
                <a:noFill/>
              </a:ln>
              <a:solidFill>
                <a:srgbClr val="2F3A46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0EF04A3-D7DE-A643-9442-A3CB9851D674}"/>
              </a:ext>
            </a:extLst>
          </p:cNvPr>
          <p:cNvSpPr/>
          <p:nvPr/>
        </p:nvSpPr>
        <p:spPr>
          <a:xfrm>
            <a:off x="8073767" y="2398305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740392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493776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740392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493776" y="493776"/>
                </a:lnTo>
                <a:close/>
              </a:path>
            </a:pathLst>
          </a:custGeom>
          <a:solidFill>
            <a:srgbClr val="2980B9"/>
          </a:solidFill>
          <a:ln w="25400" cap="flat" cmpd="sng" algn="ctr">
            <a:noFill/>
            <a:prstDash val="solid"/>
          </a:ln>
          <a:effectLst/>
        </p:spPr>
        <p:txBody>
          <a:bodyPr tIns="0" rIns="274320" bIns="0" rtlCol="0" anchor="ctr"/>
          <a:lstStyle/>
          <a:p>
            <a:pPr marL="0" marR="0" lvl="0" indent="0" algn="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>
                <a:ln>
                  <a:noFill/>
                </a:ln>
                <a:solidFill>
                  <a:srgbClr val="2980B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</a:t>
            </a:r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FAD94F74-DE67-AA41-AEF7-9BE60E001FB3}"/>
              </a:ext>
            </a:extLst>
          </p:cNvPr>
          <p:cNvSpPr/>
          <p:nvPr/>
        </p:nvSpPr>
        <p:spPr>
          <a:xfrm>
            <a:off x="3518790" y="2398305"/>
            <a:ext cx="4691105" cy="740664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rgbClr val="2980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Carpetas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Investigación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PGJ CDMX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68ABA3E5-EB42-BF42-BDFB-108D5C92DD01}"/>
              </a:ext>
            </a:extLst>
          </p:cNvPr>
          <p:cNvSpPr/>
          <p:nvPr/>
        </p:nvSpPr>
        <p:spPr>
          <a:xfrm>
            <a:off x="8073767" y="4074242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740392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493776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740392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493776" y="493776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lIns="68580" tIns="0" rIns="274320" bIns="0" anchor="ctr" anchorCtr="0">
            <a:noAutofit/>
          </a:bodyPr>
          <a:lstStyle/>
          <a:p>
            <a:pPr marL="0" marR="0" lvl="0" indent="0" algn="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>
                <a:ln>
                  <a:noFill/>
                </a:ln>
                <a:solidFill>
                  <a:srgbClr val="F39C12">
                    <a:lumMod val="50000"/>
                  </a:srgbClr>
                </a:solidFill>
                <a:effectLst/>
                <a:uLnTx/>
                <a:uFillTx/>
                <a:ea typeface="Roboto"/>
                <a:cs typeface="Roboto"/>
              </a:rPr>
              <a:t>03</a:t>
            </a:r>
          </a:p>
        </p:txBody>
      </p:sp>
      <p:sp>
        <p:nvSpPr>
          <p:cNvPr id="19" name="Freeform 50">
            <a:extLst>
              <a:ext uri="{FF2B5EF4-FFF2-40B4-BE49-F238E27FC236}">
                <a16:creationId xmlns:a16="http://schemas.microsoft.com/office/drawing/2014/main" id="{B5E17E0F-F82D-0649-81A3-19BC185D6DBE}"/>
              </a:ext>
            </a:extLst>
          </p:cNvPr>
          <p:cNvSpPr/>
          <p:nvPr/>
        </p:nvSpPr>
        <p:spPr>
          <a:xfrm>
            <a:off x="3512693" y="4074242"/>
            <a:ext cx="4691105" cy="740664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lIns="34285" tIns="17138" rIns="34285" bIns="17138" anchor="ctr" anchorCtr="0"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Recategorize Crime Variables </a:t>
            </a:r>
          </a:p>
        </p:txBody>
      </p:sp>
      <p:sp>
        <p:nvSpPr>
          <p:cNvPr id="20" name="Freeform 64">
            <a:extLst>
              <a:ext uri="{FF2B5EF4-FFF2-40B4-BE49-F238E27FC236}">
                <a16:creationId xmlns:a16="http://schemas.microsoft.com/office/drawing/2014/main" id="{FE8F11C6-F43C-334E-8AB6-0D9AFCABF02A}"/>
              </a:ext>
            </a:extLst>
          </p:cNvPr>
          <p:cNvSpPr/>
          <p:nvPr/>
        </p:nvSpPr>
        <p:spPr>
          <a:xfrm>
            <a:off x="3518791" y="3236273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246616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0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246616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0" y="493776"/>
                </a:lnTo>
                <a:close/>
              </a:path>
            </a:pathLst>
          </a:custGeom>
          <a:solidFill>
            <a:srgbClr val="16A085"/>
          </a:solidFill>
          <a:ln w="25400" cap="flat" cmpd="sng" algn="ctr">
            <a:noFill/>
            <a:prstDash val="solid"/>
          </a:ln>
          <a:effectLst/>
        </p:spPr>
        <p:txBody>
          <a:bodyPr lIns="274320" tIns="0" b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>
                <a:ln>
                  <a:noFill/>
                </a:ln>
                <a:solidFill>
                  <a:srgbClr val="16A08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</a:p>
        </p:txBody>
      </p:sp>
      <p:sp>
        <p:nvSpPr>
          <p:cNvPr id="21" name="Freeform 67">
            <a:extLst>
              <a:ext uri="{FF2B5EF4-FFF2-40B4-BE49-F238E27FC236}">
                <a16:creationId xmlns:a16="http://schemas.microsoft.com/office/drawing/2014/main" id="{895495DF-0158-BA4E-AC1F-DF5E90BCEC5A}"/>
              </a:ext>
            </a:extLst>
          </p:cNvPr>
          <p:cNvSpPr/>
          <p:nvPr/>
        </p:nvSpPr>
        <p:spPr>
          <a:xfrm>
            <a:off x="4687956" y="3236273"/>
            <a:ext cx="4691105" cy="740664"/>
          </a:xfrm>
          <a:custGeom>
            <a:avLst/>
            <a:gdLst>
              <a:gd name="connsiteX0" fmla="*/ 493776 w 6254806"/>
              <a:gd name="connsiteY0" fmla="*/ 0 h 987552"/>
              <a:gd name="connsiteX1" fmla="*/ 6254806 w 6254806"/>
              <a:gd name="connsiteY1" fmla="*/ 0 h 987552"/>
              <a:gd name="connsiteX2" fmla="*/ 6254806 w 6254806"/>
              <a:gd name="connsiteY2" fmla="*/ 987552 h 987552"/>
              <a:gd name="connsiteX3" fmla="*/ 493776 w 6254806"/>
              <a:gd name="connsiteY3" fmla="*/ 987552 h 987552"/>
              <a:gd name="connsiteX4" fmla="*/ 0 w 6254806"/>
              <a:gd name="connsiteY4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493776" y="0"/>
                </a:moveTo>
                <a:lnTo>
                  <a:pt x="6254806" y="0"/>
                </a:lnTo>
                <a:lnTo>
                  <a:pt x="6254806" y="987552"/>
                </a:lnTo>
                <a:lnTo>
                  <a:pt x="493776" y="987552"/>
                </a:lnTo>
                <a:lnTo>
                  <a:pt x="0" y="493776"/>
                </a:lnTo>
                <a:close/>
              </a:path>
            </a:pathLst>
          </a:custGeom>
          <a:solidFill>
            <a:srgbClr val="16A08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354">
              <a:defRPr/>
            </a:pPr>
            <a:r>
              <a:rPr lang="en-US" sz="2400" b="1" kern="0" dirty="0">
                <a:solidFill>
                  <a:prstClr val="white"/>
                </a:solidFill>
              </a:rPr>
              <a:t>Information Analysis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69">
            <a:extLst>
              <a:ext uri="{FF2B5EF4-FFF2-40B4-BE49-F238E27FC236}">
                <a16:creationId xmlns:a16="http://schemas.microsoft.com/office/drawing/2014/main" id="{50F21548-48AC-8242-9027-9F23705ED47A}"/>
              </a:ext>
            </a:extLst>
          </p:cNvPr>
          <p:cNvSpPr/>
          <p:nvPr/>
        </p:nvSpPr>
        <p:spPr>
          <a:xfrm>
            <a:off x="4687956" y="4912209"/>
            <a:ext cx="4691105" cy="740664"/>
          </a:xfrm>
          <a:custGeom>
            <a:avLst/>
            <a:gdLst>
              <a:gd name="connsiteX0" fmla="*/ 493776 w 6254806"/>
              <a:gd name="connsiteY0" fmla="*/ 0 h 987552"/>
              <a:gd name="connsiteX1" fmla="*/ 6254806 w 6254806"/>
              <a:gd name="connsiteY1" fmla="*/ 0 h 987552"/>
              <a:gd name="connsiteX2" fmla="*/ 6254806 w 6254806"/>
              <a:gd name="connsiteY2" fmla="*/ 987552 h 987552"/>
              <a:gd name="connsiteX3" fmla="*/ 493776 w 6254806"/>
              <a:gd name="connsiteY3" fmla="*/ 987552 h 987552"/>
              <a:gd name="connsiteX4" fmla="*/ 0 w 6254806"/>
              <a:gd name="connsiteY4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493776" y="0"/>
                </a:moveTo>
                <a:lnTo>
                  <a:pt x="6254806" y="0"/>
                </a:lnTo>
                <a:lnTo>
                  <a:pt x="6254806" y="987552"/>
                </a:lnTo>
                <a:lnTo>
                  <a:pt x="493776" y="987552"/>
                </a:lnTo>
                <a:lnTo>
                  <a:pt x="0" y="493776"/>
                </a:lnTo>
                <a:close/>
              </a:path>
            </a:pathLst>
          </a:custGeom>
          <a:solidFill>
            <a:srgbClr val="C039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 Solution</a:t>
            </a: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CC37FA2E-9561-EB4A-AC23-0BA3DCDC99B6}"/>
              </a:ext>
            </a:extLst>
          </p:cNvPr>
          <p:cNvSpPr/>
          <p:nvPr/>
        </p:nvSpPr>
        <p:spPr>
          <a:xfrm>
            <a:off x="3518791" y="4912209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246616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0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246616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0" y="493776"/>
                </a:lnTo>
                <a:close/>
              </a:path>
            </a:pathLst>
          </a:custGeom>
          <a:solidFill>
            <a:srgbClr val="C0392B"/>
          </a:solidFill>
          <a:ln w="25400" cap="flat" cmpd="sng" algn="ctr">
            <a:noFill/>
            <a:prstDash val="solid"/>
          </a:ln>
          <a:effectLst/>
        </p:spPr>
        <p:txBody>
          <a:bodyPr lIns="274320" tIns="0" bIns="0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>
                <a:ln>
                  <a:noFill/>
                </a:ln>
                <a:solidFill>
                  <a:srgbClr val="C0392B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9426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>
            <a:extLst>
              <a:ext uri="{FF2B5EF4-FFF2-40B4-BE49-F238E27FC236}">
                <a16:creationId xmlns:a16="http://schemas.microsoft.com/office/drawing/2014/main" id="{2D4CF55E-1ED3-5744-A691-B7E9C8D2CED0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Objectives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rgbClr val="2F3A46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03F206E-0723-8443-AD69-C39AE5A6B0FF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Crime Scene CDMX</a:t>
            </a:r>
            <a:endParaRPr kumimoji="0" lang="en-US" sz="1600" b="0" i="0" u="none" strike="noStrike" kern="1200" cap="small" spc="0" normalizeH="0" baseline="0" noProof="0" dirty="0">
              <a:ln>
                <a:noFill/>
              </a:ln>
              <a:solidFill>
                <a:srgbClr val="2F3A46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3A27E804-AEA6-0B40-BFDC-EE6BE9F100C3}"/>
              </a:ext>
            </a:extLst>
          </p:cNvPr>
          <p:cNvGrpSpPr/>
          <p:nvPr/>
        </p:nvGrpSpPr>
        <p:grpSpPr>
          <a:xfrm>
            <a:off x="1810060" y="1611125"/>
            <a:ext cx="8425028" cy="4192087"/>
            <a:chOff x="2002972" y="638628"/>
            <a:chExt cx="8724364" cy="4630639"/>
          </a:xfrm>
        </p:grpSpPr>
        <p:grpSp>
          <p:nvGrpSpPr>
            <p:cNvPr id="31" name="Group 24">
              <a:extLst>
                <a:ext uri="{FF2B5EF4-FFF2-40B4-BE49-F238E27FC236}">
                  <a16:creationId xmlns:a16="http://schemas.microsoft.com/office/drawing/2014/main" id="{F3780C42-2B98-054A-8AA2-23A39B8A97C2}"/>
                </a:ext>
              </a:extLst>
            </p:cNvPr>
            <p:cNvGrpSpPr/>
            <p:nvPr/>
          </p:nvGrpSpPr>
          <p:grpSpPr>
            <a:xfrm>
              <a:off x="2002972" y="638628"/>
              <a:ext cx="2609877" cy="2128704"/>
              <a:chOff x="3251200" y="2177143"/>
              <a:chExt cx="2609877" cy="2128704"/>
            </a:xfrm>
          </p:grpSpPr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19B2529F-5D66-8349-BCE0-AFFFFDA0F68E}"/>
                  </a:ext>
                </a:extLst>
              </p:cNvPr>
              <p:cNvSpPr txBox="1"/>
              <p:nvPr/>
            </p:nvSpPr>
            <p:spPr>
              <a:xfrm>
                <a:off x="3251200" y="2177143"/>
                <a:ext cx="81902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B2C50">
                        <a:lumMod val="75000"/>
                      </a:srgbClr>
                    </a:solidFill>
                    <a:effectLst/>
                    <a:uLnTx/>
                    <a:uFillTx/>
                  </a:rPr>
                  <a:t>01</a:t>
                </a:r>
              </a:p>
            </p:txBody>
          </p:sp>
          <p:sp>
            <p:nvSpPr>
              <p:cNvPr id="37" name="TextBox 33">
                <a:extLst>
                  <a:ext uri="{FF2B5EF4-FFF2-40B4-BE49-F238E27FC236}">
                    <a16:creationId xmlns:a16="http://schemas.microsoft.com/office/drawing/2014/main" id="{C6D46350-95FF-5B48-849E-A2645BC1DA10}"/>
                  </a:ext>
                </a:extLst>
              </p:cNvPr>
              <p:cNvSpPr txBox="1"/>
              <p:nvPr/>
            </p:nvSpPr>
            <p:spPr>
              <a:xfrm>
                <a:off x="3251200" y="3029650"/>
                <a:ext cx="1935843" cy="33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 dirty="0">
                    <a:ln>
                      <a:noFill/>
                    </a:ln>
                    <a:solidFill>
                      <a:srgbClr val="2C3E50"/>
                    </a:solidFill>
                    <a:effectLst/>
                    <a:uLnTx/>
                    <a:uFillTx/>
                  </a:rPr>
                  <a:t>Gathering</a:t>
                </a:r>
                <a:r>
                  <a:rPr lang="en-US" sz="1400" b="1" kern="0" cap="all" dirty="0">
                    <a:solidFill>
                      <a:srgbClr val="2C3E50"/>
                    </a:solidFill>
                  </a:rPr>
                  <a:t> the Data</a:t>
                </a:r>
                <a:endPara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Box 34">
                <a:extLst>
                  <a:ext uri="{FF2B5EF4-FFF2-40B4-BE49-F238E27FC236}">
                    <a16:creationId xmlns:a16="http://schemas.microsoft.com/office/drawing/2014/main" id="{15622C88-1A5B-3249-AA02-2D5F9E0C375D}"/>
                  </a:ext>
                </a:extLst>
              </p:cNvPr>
              <p:cNvSpPr txBox="1"/>
              <p:nvPr/>
            </p:nvSpPr>
            <p:spPr>
              <a:xfrm>
                <a:off x="3251201" y="3591901"/>
                <a:ext cx="2609876" cy="713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rPr>
                  <a:t>Analysis Crime data from CDMX  to find  the number of crime reports 2016-2019.</a:t>
                </a:r>
              </a:p>
            </p:txBody>
          </p:sp>
        </p:grpSp>
        <p:grpSp>
          <p:nvGrpSpPr>
            <p:cNvPr id="32" name="Group 26">
              <a:extLst>
                <a:ext uri="{FF2B5EF4-FFF2-40B4-BE49-F238E27FC236}">
                  <a16:creationId xmlns:a16="http://schemas.microsoft.com/office/drawing/2014/main" id="{2A3E7EA4-C384-2644-AD2C-B4F5CC9E47C8}"/>
                </a:ext>
              </a:extLst>
            </p:cNvPr>
            <p:cNvGrpSpPr/>
            <p:nvPr/>
          </p:nvGrpSpPr>
          <p:grpSpPr>
            <a:xfrm>
              <a:off x="2002972" y="1470123"/>
              <a:ext cx="8724364" cy="3799144"/>
              <a:chOff x="3251200" y="192866"/>
              <a:chExt cx="8724364" cy="3799144"/>
            </a:xfrm>
          </p:grpSpPr>
          <p:sp>
            <p:nvSpPr>
              <p:cNvPr id="33" name="TextBox 28">
                <a:extLst>
                  <a:ext uri="{FF2B5EF4-FFF2-40B4-BE49-F238E27FC236}">
                    <a16:creationId xmlns:a16="http://schemas.microsoft.com/office/drawing/2014/main" id="{C63E49C7-1BCC-B844-B4C3-655980BA6396}"/>
                  </a:ext>
                </a:extLst>
              </p:cNvPr>
              <p:cNvSpPr txBox="1"/>
              <p:nvPr/>
            </p:nvSpPr>
            <p:spPr>
              <a:xfrm>
                <a:off x="3251200" y="2177143"/>
                <a:ext cx="81902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300" b="1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</a:rPr>
                  <a:t>04</a:t>
                </a:r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6F54BF4E-F4EE-BB4C-B54E-BE5BCD3A7403}"/>
                  </a:ext>
                </a:extLst>
              </p:cNvPr>
              <p:cNvSpPr txBox="1"/>
              <p:nvPr/>
            </p:nvSpPr>
            <p:spPr>
              <a:xfrm>
                <a:off x="9914164" y="192866"/>
                <a:ext cx="2061400" cy="33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 dirty="0">
                    <a:ln>
                      <a:noFill/>
                    </a:ln>
                    <a:solidFill>
                      <a:srgbClr val="2C3E50"/>
                    </a:solidFill>
                    <a:effectLst/>
                    <a:uLnTx/>
                    <a:uFillTx/>
                  </a:rPr>
                  <a:t>Deep Crime learning  </a:t>
                </a:r>
              </a:p>
            </p:txBody>
          </p:sp>
          <p:sp>
            <p:nvSpPr>
              <p:cNvPr id="35" name="TextBox 31">
                <a:extLst>
                  <a:ext uri="{FF2B5EF4-FFF2-40B4-BE49-F238E27FC236}">
                    <a16:creationId xmlns:a16="http://schemas.microsoft.com/office/drawing/2014/main" id="{3741ED75-6EE0-CC49-8EF8-AE558A20621D}"/>
                  </a:ext>
                </a:extLst>
              </p:cNvPr>
              <p:cNvSpPr txBox="1"/>
              <p:nvPr/>
            </p:nvSpPr>
            <p:spPr>
              <a:xfrm>
                <a:off x="3251201" y="3482048"/>
                <a:ext cx="2350358" cy="50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rPr>
                  <a:t>Predict critical events through data </a:t>
                </a:r>
              </a:p>
            </p:txBody>
          </p:sp>
        </p:grpSp>
      </p:grpSp>
      <p:grpSp>
        <p:nvGrpSpPr>
          <p:cNvPr id="39" name="Group 35">
            <a:extLst>
              <a:ext uri="{FF2B5EF4-FFF2-40B4-BE49-F238E27FC236}">
                <a16:creationId xmlns:a16="http://schemas.microsoft.com/office/drawing/2014/main" id="{BB07EEDC-26F4-0B48-89C7-9345C71910C5}"/>
              </a:ext>
            </a:extLst>
          </p:cNvPr>
          <p:cNvGrpSpPr/>
          <p:nvPr/>
        </p:nvGrpSpPr>
        <p:grpSpPr>
          <a:xfrm>
            <a:off x="4833024" y="1611125"/>
            <a:ext cx="2874217" cy="4376753"/>
            <a:chOff x="2002972" y="638628"/>
            <a:chExt cx="2976336" cy="4834624"/>
          </a:xfrm>
        </p:grpSpPr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54666E66-94FE-4844-B82C-E8BBEAE1F54C}"/>
                </a:ext>
              </a:extLst>
            </p:cNvPr>
            <p:cNvGrpSpPr/>
            <p:nvPr/>
          </p:nvGrpSpPr>
          <p:grpSpPr>
            <a:xfrm>
              <a:off x="2002972" y="638628"/>
              <a:ext cx="2976336" cy="2018852"/>
              <a:chOff x="3251200" y="2177143"/>
              <a:chExt cx="2976336" cy="2018852"/>
            </a:xfrm>
          </p:grpSpPr>
          <p:sp>
            <p:nvSpPr>
              <p:cNvPr id="45" name="TextBox 41">
                <a:extLst>
                  <a:ext uri="{FF2B5EF4-FFF2-40B4-BE49-F238E27FC236}">
                    <a16:creationId xmlns:a16="http://schemas.microsoft.com/office/drawing/2014/main" id="{92DBC2EA-8B9B-8249-AF13-B866EEFC25CC}"/>
                  </a:ext>
                </a:extLst>
              </p:cNvPr>
              <p:cNvSpPr txBox="1"/>
              <p:nvPr/>
            </p:nvSpPr>
            <p:spPr>
              <a:xfrm>
                <a:off x="3251200" y="2177143"/>
                <a:ext cx="81902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300" b="1" i="0" u="none" strike="noStrike" kern="0" cap="none" spc="0" normalizeH="0" baseline="0" noProof="0">
                    <a:ln>
                      <a:noFill/>
                    </a:ln>
                    <a:solidFill>
                      <a:srgbClr val="C0392B">
                        <a:lumMod val="75000"/>
                      </a:srgbClr>
                    </a:solidFill>
                    <a:effectLst/>
                    <a:uLnTx/>
                    <a:uFillTx/>
                  </a:rPr>
                  <a:t>02</a:t>
                </a:r>
              </a:p>
            </p:txBody>
          </p:sp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E54E0E2C-FCF6-4F43-A6CA-63AFB5D28AE7}"/>
                  </a:ext>
                </a:extLst>
              </p:cNvPr>
              <p:cNvSpPr txBox="1"/>
              <p:nvPr/>
            </p:nvSpPr>
            <p:spPr>
              <a:xfrm>
                <a:off x="3251200" y="3029650"/>
                <a:ext cx="1834584" cy="33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 dirty="0">
                    <a:ln>
                      <a:noFill/>
                    </a:ln>
                    <a:solidFill>
                      <a:srgbClr val="2C3E50"/>
                    </a:solidFill>
                    <a:effectLst/>
                    <a:uLnTx/>
                    <a:uFillTx/>
                  </a:rPr>
                  <a:t>Defining the scope</a:t>
                </a:r>
              </a:p>
            </p:txBody>
          </p:sp>
          <p:sp>
            <p:nvSpPr>
              <p:cNvPr id="47" name="TextBox 43">
                <a:extLst>
                  <a:ext uri="{FF2B5EF4-FFF2-40B4-BE49-F238E27FC236}">
                    <a16:creationId xmlns:a16="http://schemas.microsoft.com/office/drawing/2014/main" id="{A1111338-FD84-4D4B-9F01-5A4F1835407C}"/>
                  </a:ext>
                </a:extLst>
              </p:cNvPr>
              <p:cNvSpPr txBox="1"/>
              <p:nvPr/>
            </p:nvSpPr>
            <p:spPr>
              <a:xfrm>
                <a:off x="3251200" y="3482048"/>
                <a:ext cx="2976336" cy="7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rPr>
                  <a:t>Create a 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rPr>
                  <a:t>DataFrame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rPr>
                  <a:t> to find a relationship between types of crimes., place and frequency.</a:t>
                </a:r>
              </a:p>
            </p:txBody>
          </p:sp>
        </p:grpSp>
        <p:grpSp>
          <p:nvGrpSpPr>
            <p:cNvPr id="41" name="Group 37">
              <a:extLst>
                <a:ext uri="{FF2B5EF4-FFF2-40B4-BE49-F238E27FC236}">
                  <a16:creationId xmlns:a16="http://schemas.microsoft.com/office/drawing/2014/main" id="{93933E43-50DE-BB45-BAC3-C40226B26FC3}"/>
                </a:ext>
              </a:extLst>
            </p:cNvPr>
            <p:cNvGrpSpPr/>
            <p:nvPr/>
          </p:nvGrpSpPr>
          <p:grpSpPr>
            <a:xfrm>
              <a:off x="2002972" y="3454400"/>
              <a:ext cx="2976336" cy="2018852"/>
              <a:chOff x="3251200" y="2177143"/>
              <a:chExt cx="2976336" cy="2018852"/>
            </a:xfrm>
          </p:grpSpPr>
          <p:sp>
            <p:nvSpPr>
              <p:cNvPr id="42" name="TextBox 38">
                <a:extLst>
                  <a:ext uri="{FF2B5EF4-FFF2-40B4-BE49-F238E27FC236}">
                    <a16:creationId xmlns:a16="http://schemas.microsoft.com/office/drawing/2014/main" id="{ACACCC49-59E8-C547-A0C3-3EF25C81F9A4}"/>
                  </a:ext>
                </a:extLst>
              </p:cNvPr>
              <p:cNvSpPr txBox="1"/>
              <p:nvPr/>
            </p:nvSpPr>
            <p:spPr>
              <a:xfrm>
                <a:off x="3251200" y="2177143"/>
                <a:ext cx="81902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300" b="1" i="0" u="none" strike="noStrike" kern="0" cap="none" spc="0" normalizeH="0" baseline="0" noProof="0">
                    <a:ln>
                      <a:noFill/>
                    </a:ln>
                    <a:solidFill>
                      <a:srgbClr val="16A085">
                        <a:lumMod val="75000"/>
                      </a:srgbClr>
                    </a:solidFill>
                    <a:effectLst/>
                    <a:uLnTx/>
                    <a:uFillTx/>
                  </a:rPr>
                  <a:t>05</a:t>
                </a:r>
              </a:p>
            </p:txBody>
          </p:sp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1012198D-1938-D846-926E-B40BC95F9D21}"/>
                  </a:ext>
                </a:extLst>
              </p:cNvPr>
              <p:cNvSpPr txBox="1"/>
              <p:nvPr/>
            </p:nvSpPr>
            <p:spPr>
              <a:xfrm>
                <a:off x="3251200" y="3029650"/>
                <a:ext cx="1895804" cy="33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 dirty="0">
                    <a:ln>
                      <a:noFill/>
                    </a:ln>
                    <a:solidFill>
                      <a:srgbClr val="2C3E50"/>
                    </a:solidFill>
                    <a:effectLst/>
                    <a:uLnTx/>
                    <a:uFillTx/>
                  </a:rPr>
                  <a:t>Create API Live Map </a:t>
                </a:r>
              </a:p>
            </p:txBody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917036F3-2AE5-9847-98CA-CD79881666C6}"/>
                  </a:ext>
                </a:extLst>
              </p:cNvPr>
              <p:cNvSpPr txBox="1"/>
              <p:nvPr/>
            </p:nvSpPr>
            <p:spPr>
              <a:xfrm>
                <a:off x="3251200" y="3482048"/>
                <a:ext cx="2976336" cy="7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rPr>
                  <a:t>Create a live map that can help the users to have a better perspective of crime in their neighborhoods.</a:t>
                </a:r>
              </a:p>
            </p:txBody>
          </p:sp>
        </p:grpSp>
      </p:grpSp>
      <p:grpSp>
        <p:nvGrpSpPr>
          <p:cNvPr id="48" name="Group 45">
            <a:extLst>
              <a:ext uri="{FF2B5EF4-FFF2-40B4-BE49-F238E27FC236}">
                <a16:creationId xmlns:a16="http://schemas.microsoft.com/office/drawing/2014/main" id="{9A738887-2AAF-7947-B15C-942EEC77F1D6}"/>
              </a:ext>
            </a:extLst>
          </p:cNvPr>
          <p:cNvGrpSpPr/>
          <p:nvPr/>
        </p:nvGrpSpPr>
        <p:grpSpPr>
          <a:xfrm>
            <a:off x="1775520" y="1611125"/>
            <a:ext cx="9308572" cy="3581310"/>
            <a:chOff x="-3411764" y="2177143"/>
            <a:chExt cx="9639300" cy="3955966"/>
          </a:xfrm>
        </p:grpSpPr>
        <p:sp>
          <p:nvSpPr>
            <p:cNvPr id="49" name="TextBox 50">
              <a:extLst>
                <a:ext uri="{FF2B5EF4-FFF2-40B4-BE49-F238E27FC236}">
                  <a16:creationId xmlns:a16="http://schemas.microsoft.com/office/drawing/2014/main" id="{DE2A44C8-3FA2-C14E-ADC1-C30E7F6D5669}"/>
                </a:ext>
              </a:extLst>
            </p:cNvPr>
            <p:cNvSpPr txBox="1"/>
            <p:nvPr/>
          </p:nvSpPr>
          <p:spPr>
            <a:xfrm>
              <a:off x="3251200" y="2177143"/>
              <a:ext cx="81902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300" b="1" i="0" u="none" strike="noStrike" kern="0" cap="none" spc="0" normalizeH="0" baseline="0" noProof="0">
                  <a:ln>
                    <a:noFill/>
                  </a:ln>
                  <a:solidFill>
                    <a:srgbClr val="F39C12">
                      <a:lumMod val="75000"/>
                    </a:srgbClr>
                  </a:solidFill>
                  <a:effectLst/>
                  <a:uLnTx/>
                  <a:uFillTx/>
                </a:rPr>
                <a:t>03</a:t>
              </a:r>
            </a:p>
          </p:txBody>
        </p:sp>
        <p:sp>
          <p:nvSpPr>
            <p:cNvPr id="50" name="TextBox 58">
              <a:extLst>
                <a:ext uri="{FF2B5EF4-FFF2-40B4-BE49-F238E27FC236}">
                  <a16:creationId xmlns:a16="http://schemas.microsoft.com/office/drawing/2014/main" id="{923B6058-0DDB-9148-8649-5AAC2EC44FB7}"/>
                </a:ext>
              </a:extLst>
            </p:cNvPr>
            <p:cNvSpPr txBox="1"/>
            <p:nvPr/>
          </p:nvSpPr>
          <p:spPr>
            <a:xfrm>
              <a:off x="-3411764" y="5793134"/>
              <a:ext cx="1529883" cy="339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</a:rPr>
                <a:t>Crime Forecast</a:t>
              </a:r>
            </a:p>
          </p:txBody>
        </p:sp>
        <p:sp>
          <p:nvSpPr>
            <p:cNvPr id="51" name="TextBox 59">
              <a:extLst>
                <a:ext uri="{FF2B5EF4-FFF2-40B4-BE49-F238E27FC236}">
                  <a16:creationId xmlns:a16="http://schemas.microsoft.com/office/drawing/2014/main" id="{EC4044CF-F779-6C4D-96E9-AA4D054EB586}"/>
                </a:ext>
              </a:extLst>
            </p:cNvPr>
            <p:cNvSpPr txBox="1"/>
            <p:nvPr/>
          </p:nvSpPr>
          <p:spPr>
            <a:xfrm>
              <a:off x="3251200" y="3482048"/>
              <a:ext cx="2976336" cy="509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Find an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Algorythm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 that can predict relationships between crimes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21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>
            <a:extLst>
              <a:ext uri="{FF2B5EF4-FFF2-40B4-BE49-F238E27FC236}">
                <a16:creationId xmlns:a16="http://schemas.microsoft.com/office/drawing/2014/main" id="{BCD19D2A-1176-044D-9506-8B79D78BF220}"/>
              </a:ext>
            </a:extLst>
          </p:cNvPr>
          <p:cNvSpPr txBox="1">
            <a:spLocks/>
          </p:cNvSpPr>
          <p:nvPr/>
        </p:nvSpPr>
        <p:spPr>
          <a:xfrm>
            <a:off x="763556" y="-116844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Key Points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B76C640-144D-9C4C-89AD-C46F4442EEA9}"/>
              </a:ext>
            </a:extLst>
          </p:cNvPr>
          <p:cNvSpPr txBox="1">
            <a:spLocks/>
          </p:cNvSpPr>
          <p:nvPr/>
        </p:nvSpPr>
        <p:spPr>
          <a:xfrm>
            <a:off x="2570585" y="447191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Crime Scene CDMX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DCE68BA-4BAE-E647-A0F4-6D5F2B109AF7}"/>
              </a:ext>
            </a:extLst>
          </p:cNvPr>
          <p:cNvGrpSpPr/>
          <p:nvPr/>
        </p:nvGrpSpPr>
        <p:grpSpPr>
          <a:xfrm>
            <a:off x="3887756" y="1067709"/>
            <a:ext cx="4368800" cy="5441040"/>
            <a:chOff x="3556000" y="168731"/>
            <a:chExt cx="5080000" cy="6520538"/>
          </a:xfrm>
        </p:grpSpPr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4EF0FAD2-590D-6E44-BEA4-0DCCE1FBF903}"/>
                </a:ext>
              </a:extLst>
            </p:cNvPr>
            <p:cNvSpPr/>
            <p:nvPr/>
          </p:nvSpPr>
          <p:spPr>
            <a:xfrm>
              <a:off x="3556000" y="881743"/>
              <a:ext cx="5080000" cy="5094515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Helvetica Light"/>
                <a:cs typeface="Helvetica Light"/>
              </a:endParaRPr>
            </a:p>
          </p:txBody>
        </p:sp>
        <p:grpSp>
          <p:nvGrpSpPr>
            <p:cNvPr id="26" name="Group 11">
              <a:extLst>
                <a:ext uri="{FF2B5EF4-FFF2-40B4-BE49-F238E27FC236}">
                  <a16:creationId xmlns:a16="http://schemas.microsoft.com/office/drawing/2014/main" id="{A4DC266B-BCE9-214C-AD91-6E084DF74406}"/>
                </a:ext>
              </a:extLst>
            </p:cNvPr>
            <p:cNvGrpSpPr/>
            <p:nvPr/>
          </p:nvGrpSpPr>
          <p:grpSpPr>
            <a:xfrm>
              <a:off x="3577771" y="168731"/>
              <a:ext cx="5036458" cy="6520538"/>
              <a:chOff x="3514272" y="101600"/>
              <a:chExt cx="5036458" cy="6520538"/>
            </a:xfrm>
          </p:grpSpPr>
          <p:sp>
            <p:nvSpPr>
              <p:cNvPr id="27" name="6-Point Star 8">
                <a:extLst>
                  <a:ext uri="{FF2B5EF4-FFF2-40B4-BE49-F238E27FC236}">
                    <a16:creationId xmlns:a16="http://schemas.microsoft.com/office/drawing/2014/main" id="{63CCB6A9-DCFB-D249-AB9C-3A140E740ACB}"/>
                  </a:ext>
                </a:extLst>
              </p:cNvPr>
              <p:cNvSpPr/>
              <p:nvPr/>
            </p:nvSpPr>
            <p:spPr>
              <a:xfrm>
                <a:off x="3514272" y="101600"/>
                <a:ext cx="5036458" cy="6520538"/>
              </a:xfrm>
              <a:prstGeom prst="star6">
                <a:avLst>
                  <a:gd name="adj" fmla="val 0"/>
                  <a:gd name="hf" fmla="val 115470"/>
                </a:avLst>
              </a:prstGeom>
              <a:solidFill>
                <a:srgbClr val="E69127"/>
              </a:soli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28" name="Parallelogram 4">
                <a:extLst>
                  <a:ext uri="{FF2B5EF4-FFF2-40B4-BE49-F238E27FC236}">
                    <a16:creationId xmlns:a16="http://schemas.microsoft.com/office/drawing/2014/main" id="{4E65DAF5-09DC-C84D-B432-420D59CE27D2}"/>
                  </a:ext>
                </a:extLst>
              </p:cNvPr>
              <p:cNvSpPr/>
              <p:nvPr/>
            </p:nvSpPr>
            <p:spPr>
              <a:xfrm flipH="1" flipV="1">
                <a:off x="4159251" y="3361870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rgbClr val="E69127">
                      <a:lumMod val="5000"/>
                      <a:lumOff val="95000"/>
                    </a:srgbClr>
                  </a:gs>
                  <a:gs pos="46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29" name="Parallelogram 5">
                <a:extLst>
                  <a:ext uri="{FF2B5EF4-FFF2-40B4-BE49-F238E27FC236}">
                    <a16:creationId xmlns:a16="http://schemas.microsoft.com/office/drawing/2014/main" id="{858F1BCA-E261-4342-95F3-B45D1C174399}"/>
                  </a:ext>
                </a:extLst>
              </p:cNvPr>
              <p:cNvSpPr/>
              <p:nvPr/>
            </p:nvSpPr>
            <p:spPr>
              <a:xfrm flipV="1">
                <a:off x="6032501" y="3361869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rgbClr val="E69127">
                      <a:lumMod val="5000"/>
                      <a:lumOff val="95000"/>
                    </a:srgbClr>
                  </a:gs>
                  <a:gs pos="46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66A53EE1-5445-7E42-9F48-2E6A28ED5937}"/>
                  </a:ext>
                </a:extLst>
              </p:cNvPr>
              <p:cNvSpPr/>
              <p:nvPr/>
            </p:nvSpPr>
            <p:spPr>
              <a:xfrm>
                <a:off x="5401311" y="958850"/>
                <a:ext cx="1257300" cy="2403020"/>
              </a:xfrm>
              <a:prstGeom prst="diamond">
                <a:avLst/>
              </a:prstGeom>
              <a:gradFill flip="none" rotWithShape="1">
                <a:gsLst>
                  <a:gs pos="0">
                    <a:srgbClr val="E69127">
                      <a:lumMod val="5000"/>
                      <a:lumOff val="95000"/>
                    </a:srgbClr>
                  </a:gs>
                  <a:gs pos="46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31" name="Parallelogram 2">
                <a:extLst>
                  <a:ext uri="{FF2B5EF4-FFF2-40B4-BE49-F238E27FC236}">
                    <a16:creationId xmlns:a16="http://schemas.microsoft.com/office/drawing/2014/main" id="{2F0DA4C9-4651-6147-85B7-23FE362113CB}"/>
                  </a:ext>
                </a:extLst>
              </p:cNvPr>
              <p:cNvSpPr/>
              <p:nvPr/>
            </p:nvSpPr>
            <p:spPr>
              <a:xfrm>
                <a:off x="6032501" y="2152650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rgbClr val="1090CD">
                      <a:lumMod val="40000"/>
                      <a:lumOff val="60000"/>
                    </a:srgbClr>
                  </a:gs>
                  <a:gs pos="46000">
                    <a:srgbClr val="1090CD">
                      <a:lumMod val="95000"/>
                      <a:lumOff val="5000"/>
                    </a:srgbClr>
                  </a:gs>
                  <a:gs pos="100000">
                    <a:srgbClr val="1090CD">
                      <a:lumMod val="6000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txBody>
              <a:bodyPr rtlCol="0" anchor="ctr"/>
              <a:lstStyle/>
              <a:p>
                <a:pPr algn="ctr"/>
                <a:endParaRPr lang="en-US" kern="0" dirty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32" name="Parallelogram 3">
                <a:extLst>
                  <a:ext uri="{FF2B5EF4-FFF2-40B4-BE49-F238E27FC236}">
                    <a16:creationId xmlns:a16="http://schemas.microsoft.com/office/drawing/2014/main" id="{56B4161E-E40D-7B4B-BD0F-9E44CA844345}"/>
                  </a:ext>
                </a:extLst>
              </p:cNvPr>
              <p:cNvSpPr/>
              <p:nvPr/>
            </p:nvSpPr>
            <p:spPr>
              <a:xfrm flipH="1">
                <a:off x="4159251" y="2152649"/>
                <a:ext cx="1866900" cy="1209221"/>
              </a:xfrm>
              <a:prstGeom prst="parallelogram">
                <a:avLst>
                  <a:gd name="adj" fmla="val 51782"/>
                </a:avLst>
              </a:prstGeom>
              <a:gradFill flip="none" rotWithShape="1">
                <a:gsLst>
                  <a:gs pos="0">
                    <a:srgbClr val="038C9F">
                      <a:lumMod val="40000"/>
                      <a:lumOff val="60000"/>
                    </a:srgbClr>
                  </a:gs>
                  <a:gs pos="46000">
                    <a:srgbClr val="038C9F">
                      <a:lumMod val="95000"/>
                      <a:lumOff val="5000"/>
                    </a:srgbClr>
                  </a:gs>
                  <a:gs pos="100000">
                    <a:srgbClr val="038C9F">
                      <a:lumMod val="6000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txBody>
              <a:bodyPr rtlCol="0" anchor="ctr"/>
              <a:lstStyle/>
              <a:p>
                <a:pPr algn="ctr"/>
                <a:endParaRPr lang="en-US" kern="0" dirty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33" name="Diamond 7">
                <a:extLst>
                  <a:ext uri="{FF2B5EF4-FFF2-40B4-BE49-F238E27FC236}">
                    <a16:creationId xmlns:a16="http://schemas.microsoft.com/office/drawing/2014/main" id="{866E9C6D-651B-A743-9D23-CCFD33DE878C}"/>
                  </a:ext>
                </a:extLst>
              </p:cNvPr>
              <p:cNvSpPr/>
              <p:nvPr/>
            </p:nvSpPr>
            <p:spPr>
              <a:xfrm>
                <a:off x="5401311" y="3354159"/>
                <a:ext cx="1257300" cy="2403020"/>
              </a:xfrm>
              <a:prstGeom prst="diamond">
                <a:avLst/>
              </a:prstGeom>
              <a:gradFill flip="none" rotWithShape="1">
                <a:gsLst>
                  <a:gs pos="0">
                    <a:srgbClr val="225AA7">
                      <a:lumMod val="40000"/>
                      <a:lumOff val="60000"/>
                    </a:srgbClr>
                  </a:gs>
                  <a:gs pos="46000">
                    <a:srgbClr val="225AA7">
                      <a:lumMod val="95000"/>
                      <a:lumOff val="5000"/>
                    </a:srgbClr>
                  </a:gs>
                  <a:gs pos="100000">
                    <a:srgbClr val="225AA7">
                      <a:lumMod val="6000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146050" h="107950" prst="angle"/>
              </a:sp3d>
            </p:spPr>
            <p:txBody>
              <a:bodyPr rtlCol="0" anchor="ctr"/>
              <a:lstStyle/>
              <a:p>
                <a:pPr algn="ctr"/>
                <a:endParaRPr lang="en-US" kern="0" dirty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</p:grpSp>
      </p:grpSp>
      <p:sp>
        <p:nvSpPr>
          <p:cNvPr id="34" name="Oval 13">
            <a:extLst>
              <a:ext uri="{FF2B5EF4-FFF2-40B4-BE49-F238E27FC236}">
                <a16:creationId xmlns:a16="http://schemas.microsoft.com/office/drawing/2014/main" id="{21225641-1186-7042-8ACA-664868085EBC}"/>
              </a:ext>
            </a:extLst>
          </p:cNvPr>
          <p:cNvSpPr/>
          <p:nvPr/>
        </p:nvSpPr>
        <p:spPr>
          <a:xfrm>
            <a:off x="4519129" y="1614519"/>
            <a:ext cx="731520" cy="731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01</a:t>
            </a:r>
          </a:p>
        </p:txBody>
      </p:sp>
      <p:sp>
        <p:nvSpPr>
          <p:cNvPr id="35" name="Oval 14">
            <a:extLst>
              <a:ext uri="{FF2B5EF4-FFF2-40B4-BE49-F238E27FC236}">
                <a16:creationId xmlns:a16="http://schemas.microsoft.com/office/drawing/2014/main" id="{B23F1572-A6DD-EC48-815C-1D8D9D152845}"/>
              </a:ext>
            </a:extLst>
          </p:cNvPr>
          <p:cNvSpPr/>
          <p:nvPr/>
        </p:nvSpPr>
        <p:spPr>
          <a:xfrm>
            <a:off x="6864623" y="1614519"/>
            <a:ext cx="731520" cy="731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02</a:t>
            </a:r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251DA7B0-6E25-4144-BD96-6549818D6B80}"/>
              </a:ext>
            </a:extLst>
          </p:cNvPr>
          <p:cNvSpPr/>
          <p:nvPr/>
        </p:nvSpPr>
        <p:spPr>
          <a:xfrm>
            <a:off x="3519951" y="3414173"/>
            <a:ext cx="731520" cy="731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06</a:t>
            </a:r>
          </a:p>
        </p:txBody>
      </p:sp>
      <p:sp>
        <p:nvSpPr>
          <p:cNvPr id="37" name="Oval 16">
            <a:extLst>
              <a:ext uri="{FF2B5EF4-FFF2-40B4-BE49-F238E27FC236}">
                <a16:creationId xmlns:a16="http://schemas.microsoft.com/office/drawing/2014/main" id="{55DAFFA1-2308-1D49-A488-1C57EF97BE4B}"/>
              </a:ext>
            </a:extLst>
          </p:cNvPr>
          <p:cNvSpPr/>
          <p:nvPr/>
        </p:nvSpPr>
        <p:spPr>
          <a:xfrm>
            <a:off x="7882669" y="3414173"/>
            <a:ext cx="731520" cy="731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03</a:t>
            </a: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ACA539C7-7BCA-F047-829F-DA83F68C57A6}"/>
              </a:ext>
            </a:extLst>
          </p:cNvPr>
          <p:cNvSpPr/>
          <p:nvPr/>
        </p:nvSpPr>
        <p:spPr>
          <a:xfrm>
            <a:off x="4462465" y="5222116"/>
            <a:ext cx="731520" cy="731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05</a:t>
            </a:r>
          </a:p>
        </p:txBody>
      </p:sp>
      <p:sp>
        <p:nvSpPr>
          <p:cNvPr id="39" name="Oval 18">
            <a:extLst>
              <a:ext uri="{FF2B5EF4-FFF2-40B4-BE49-F238E27FC236}">
                <a16:creationId xmlns:a16="http://schemas.microsoft.com/office/drawing/2014/main" id="{1D533890-B911-CF47-98D4-FD7618E7482B}"/>
              </a:ext>
            </a:extLst>
          </p:cNvPr>
          <p:cNvSpPr/>
          <p:nvPr/>
        </p:nvSpPr>
        <p:spPr>
          <a:xfrm>
            <a:off x="6807959" y="5222116"/>
            <a:ext cx="731520" cy="731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04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5513574E-6CC3-014A-B2E9-3D192C20732F}"/>
              </a:ext>
            </a:extLst>
          </p:cNvPr>
          <p:cNvSpPr txBox="1"/>
          <p:nvPr/>
        </p:nvSpPr>
        <p:spPr>
          <a:xfrm>
            <a:off x="489148" y="1166047"/>
            <a:ext cx="282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-150" dirty="0">
                <a:solidFill>
                  <a:srgbClr val="038C9F"/>
                </a:solidFill>
                <a:latin typeface="Helvetica Light"/>
                <a:cs typeface="Helvetica Light"/>
              </a:rPr>
              <a:t>Data Analysis </a:t>
            </a: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D867D74E-7248-FB49-A80B-CFB0906EE845}"/>
              </a:ext>
            </a:extLst>
          </p:cNvPr>
          <p:cNvSpPr txBox="1"/>
          <p:nvPr/>
        </p:nvSpPr>
        <p:spPr>
          <a:xfrm>
            <a:off x="544789" y="1597197"/>
            <a:ext cx="27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Explore the actual data from “CDMX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Datos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Libres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”, to find the main report crimes.</a:t>
            </a: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7686DB84-2245-CB4F-9B85-F651768EC6D4}"/>
              </a:ext>
            </a:extLst>
          </p:cNvPr>
          <p:cNvSpPr txBox="1"/>
          <p:nvPr/>
        </p:nvSpPr>
        <p:spPr>
          <a:xfrm>
            <a:off x="9026910" y="1043155"/>
            <a:ext cx="282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-150" dirty="0">
                <a:solidFill>
                  <a:srgbClr val="038C9F"/>
                </a:solidFill>
                <a:latin typeface="Helvetica Light"/>
                <a:cs typeface="Helvetica Light"/>
              </a:rPr>
              <a:t>Recategorize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7C5F3769-F6C8-494D-9448-9034E9F52B0E}"/>
              </a:ext>
            </a:extLst>
          </p:cNvPr>
          <p:cNvSpPr txBox="1"/>
          <p:nvPr/>
        </p:nvSpPr>
        <p:spPr>
          <a:xfrm>
            <a:off x="9082551" y="1474305"/>
            <a:ext cx="27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Find new categories to classified crimes, to be able to build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DataFrames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.</a:t>
            </a: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AB4E714B-A389-094A-BFAD-4EF4CD7E1C68}"/>
              </a:ext>
            </a:extLst>
          </p:cNvPr>
          <p:cNvSpPr txBox="1"/>
          <p:nvPr/>
        </p:nvSpPr>
        <p:spPr>
          <a:xfrm>
            <a:off x="331507" y="3251805"/>
            <a:ext cx="282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-150" dirty="0">
                <a:solidFill>
                  <a:srgbClr val="038C9F"/>
                </a:solidFill>
                <a:latin typeface="Helvetica Light"/>
                <a:cs typeface="Helvetica Light"/>
              </a:rPr>
              <a:t>Plot Results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EF262B2A-3078-1243-9249-4FC5D5278E6C}"/>
              </a:ext>
            </a:extLst>
          </p:cNvPr>
          <p:cNvSpPr txBox="1"/>
          <p:nvPr/>
        </p:nvSpPr>
        <p:spPr>
          <a:xfrm>
            <a:off x="387148" y="3682955"/>
            <a:ext cx="27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Plot the main results with the new categories, districts and top 10 crime events. </a:t>
            </a: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4D5FE8BA-2D83-4C4A-8F0B-CAD389463A11}"/>
              </a:ext>
            </a:extLst>
          </p:cNvPr>
          <p:cNvSpPr txBox="1"/>
          <p:nvPr/>
        </p:nvSpPr>
        <p:spPr>
          <a:xfrm>
            <a:off x="564575" y="5407395"/>
            <a:ext cx="282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-150" dirty="0">
                <a:solidFill>
                  <a:srgbClr val="038C9F"/>
                </a:solidFill>
                <a:latin typeface="Helvetica Light"/>
                <a:cs typeface="Helvetica Light"/>
              </a:rPr>
              <a:t>Program Structure</a:t>
            </a: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0AF52A29-33F4-054D-81C9-A1D96431F5CC}"/>
              </a:ext>
            </a:extLst>
          </p:cNvPr>
          <p:cNvSpPr txBox="1"/>
          <p:nvPr/>
        </p:nvSpPr>
        <p:spPr>
          <a:xfrm>
            <a:off x="620216" y="5838545"/>
            <a:ext cx="27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Structure a program that will give us a deep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analyiis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 of crime behavior through districts.</a:t>
            </a: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C90762A9-EF59-C348-A49C-7E24C9FDD769}"/>
              </a:ext>
            </a:extLst>
          </p:cNvPr>
          <p:cNvSpPr txBox="1"/>
          <p:nvPr/>
        </p:nvSpPr>
        <p:spPr>
          <a:xfrm>
            <a:off x="9070740" y="2820655"/>
            <a:ext cx="282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-150" dirty="0">
                <a:solidFill>
                  <a:srgbClr val="038C9F"/>
                </a:solidFill>
                <a:latin typeface="Helvetica Light"/>
                <a:cs typeface="Helvetica Light"/>
              </a:rPr>
              <a:t>Documentation Analysis</a:t>
            </a: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463F8F99-E59D-6740-91DB-AA373FDCF1A9}"/>
              </a:ext>
            </a:extLst>
          </p:cNvPr>
          <p:cNvSpPr txBox="1"/>
          <p:nvPr/>
        </p:nvSpPr>
        <p:spPr>
          <a:xfrm>
            <a:off x="9126381" y="3251805"/>
            <a:ext cx="27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Analysis documentation of the JSON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Api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 and the CSV files of the database.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C3403CA3-0B08-404E-9385-C8A2335D1012}"/>
              </a:ext>
            </a:extLst>
          </p:cNvPr>
          <p:cNvSpPr txBox="1"/>
          <p:nvPr/>
        </p:nvSpPr>
        <p:spPr>
          <a:xfrm>
            <a:off x="9150276" y="4836298"/>
            <a:ext cx="282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-150" dirty="0">
                <a:solidFill>
                  <a:srgbClr val="038C9F"/>
                </a:solidFill>
                <a:latin typeface="Helvetica Light"/>
                <a:cs typeface="Helvetica Light"/>
              </a:rPr>
              <a:t>Keywords</a:t>
            </a: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EA9D87D0-F4F2-8B40-90DD-BB145C3BC147}"/>
              </a:ext>
            </a:extLst>
          </p:cNvPr>
          <p:cNvSpPr txBox="1"/>
          <p:nvPr/>
        </p:nvSpPr>
        <p:spPr>
          <a:xfrm>
            <a:off x="9205917" y="5267448"/>
            <a:ext cx="277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Light"/>
                <a:cs typeface="Helvetica Light"/>
              </a:rPr>
              <a:t>Find the main keywords of Crime events and build dictionaries.</a:t>
            </a:r>
          </a:p>
        </p:txBody>
      </p:sp>
    </p:spTree>
    <p:extLst>
      <p:ext uri="{BB962C8B-B14F-4D97-AF65-F5344CB8AC3E}">
        <p14:creationId xmlns:p14="http://schemas.microsoft.com/office/powerpoint/2010/main" val="360565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6960D0D-874C-5547-B5C7-C43768A4629F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056C9-668C-5F47-8C22-C2127C3F633D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Crime Scene CDMX</a:t>
            </a:r>
            <a:endParaRPr kumimoji="0" lang="en-US" sz="1600" b="0" i="0" u="none" strike="noStrike" kern="1200" cap="small" spc="0" normalizeH="0" baseline="0" noProof="0" dirty="0">
              <a:ln>
                <a:noFill/>
              </a:ln>
              <a:solidFill>
                <a:srgbClr val="2F3A46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D07653B6-FD80-1440-BBAC-BC028BA0E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578618"/>
              </p:ext>
            </p:extLst>
          </p:nvPr>
        </p:nvGraphicFramePr>
        <p:xfrm>
          <a:off x="1038225" y="2828925"/>
          <a:ext cx="10115550" cy="330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2">
            <a:extLst>
              <a:ext uri="{FF2B5EF4-FFF2-40B4-BE49-F238E27FC236}">
                <a16:creationId xmlns:a16="http://schemas.microsoft.com/office/drawing/2014/main" id="{107195DD-5B03-2446-8206-67CE25FF41E3}"/>
              </a:ext>
            </a:extLst>
          </p:cNvPr>
          <p:cNvGrpSpPr/>
          <p:nvPr/>
        </p:nvGrpSpPr>
        <p:grpSpPr>
          <a:xfrm>
            <a:off x="1928812" y="3595423"/>
            <a:ext cx="95250" cy="1776412"/>
            <a:chOff x="762000" y="2614613"/>
            <a:chExt cx="95250" cy="1776412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587F4CC1-3A9C-8E49-AEC6-B136AC977EEB}"/>
                </a:ext>
              </a:extLst>
            </p:cNvPr>
            <p:cNvSpPr/>
            <p:nvPr/>
          </p:nvSpPr>
          <p:spPr>
            <a:xfrm>
              <a:off x="762000" y="42957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4">
              <a:extLst>
                <a:ext uri="{FF2B5EF4-FFF2-40B4-BE49-F238E27FC236}">
                  <a16:creationId xmlns:a16="http://schemas.microsoft.com/office/drawing/2014/main" id="{FD2BF587-65C9-EC4B-8590-F6D767B01912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809625" y="2614613"/>
              <a:ext cx="0" cy="168116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E32EA91B-C954-B84E-BF8D-F1CB1944E90C}"/>
              </a:ext>
            </a:extLst>
          </p:cNvPr>
          <p:cNvGrpSpPr/>
          <p:nvPr/>
        </p:nvGrpSpPr>
        <p:grpSpPr>
          <a:xfrm>
            <a:off x="3573458" y="3066034"/>
            <a:ext cx="95250" cy="1776412"/>
            <a:chOff x="762000" y="2614613"/>
            <a:chExt cx="95250" cy="1776412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03C5C867-9809-A94E-B523-C875B8274791}"/>
                </a:ext>
              </a:extLst>
            </p:cNvPr>
            <p:cNvSpPr/>
            <p:nvPr/>
          </p:nvSpPr>
          <p:spPr>
            <a:xfrm>
              <a:off x="762000" y="42957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7">
              <a:extLst>
                <a:ext uri="{FF2B5EF4-FFF2-40B4-BE49-F238E27FC236}">
                  <a16:creationId xmlns:a16="http://schemas.microsoft.com/office/drawing/2014/main" id="{A1D8FAF8-9844-6941-8188-3F6D1EB507B5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809625" y="2614613"/>
              <a:ext cx="0" cy="168116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470C72D3-3BD6-7E43-8158-89B278654E62}"/>
              </a:ext>
            </a:extLst>
          </p:cNvPr>
          <p:cNvGrpSpPr/>
          <p:nvPr/>
        </p:nvGrpSpPr>
        <p:grpSpPr>
          <a:xfrm>
            <a:off x="6862750" y="1819011"/>
            <a:ext cx="95250" cy="1776412"/>
            <a:chOff x="762000" y="2614613"/>
            <a:chExt cx="95250" cy="1776412"/>
          </a:xfrm>
        </p:grpSpPr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7D8F7339-F52B-4D48-A573-09F1BBC6E95E}"/>
                </a:ext>
              </a:extLst>
            </p:cNvPr>
            <p:cNvSpPr/>
            <p:nvPr/>
          </p:nvSpPr>
          <p:spPr>
            <a:xfrm>
              <a:off x="762000" y="42957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0">
              <a:extLst>
                <a:ext uri="{FF2B5EF4-FFF2-40B4-BE49-F238E27FC236}">
                  <a16:creationId xmlns:a16="http://schemas.microsoft.com/office/drawing/2014/main" id="{C44B2CA7-6579-AC40-9D23-371D14FA2F41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09625" y="2614613"/>
              <a:ext cx="0" cy="168116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141817C7-2C54-6C44-A710-51C34B4D597A}"/>
              </a:ext>
            </a:extLst>
          </p:cNvPr>
          <p:cNvGrpSpPr/>
          <p:nvPr/>
        </p:nvGrpSpPr>
        <p:grpSpPr>
          <a:xfrm>
            <a:off x="5218104" y="3858990"/>
            <a:ext cx="95250" cy="1776412"/>
            <a:chOff x="762000" y="2614613"/>
            <a:chExt cx="95250" cy="1776412"/>
          </a:xfrm>
        </p:grpSpPr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93B69AA7-FFB4-A047-9089-682EDC16FFB7}"/>
                </a:ext>
              </a:extLst>
            </p:cNvPr>
            <p:cNvSpPr/>
            <p:nvPr/>
          </p:nvSpPr>
          <p:spPr>
            <a:xfrm>
              <a:off x="762000" y="42957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3">
              <a:extLst>
                <a:ext uri="{FF2B5EF4-FFF2-40B4-BE49-F238E27FC236}">
                  <a16:creationId xmlns:a16="http://schemas.microsoft.com/office/drawing/2014/main" id="{021B91A9-8BDD-3B4E-9E5D-0D308FCD9666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809625" y="2614613"/>
              <a:ext cx="0" cy="168116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B082BE36-11EF-C244-ABFA-BBF3D44ED4C2}"/>
              </a:ext>
            </a:extLst>
          </p:cNvPr>
          <p:cNvGrpSpPr/>
          <p:nvPr/>
        </p:nvGrpSpPr>
        <p:grpSpPr>
          <a:xfrm>
            <a:off x="8507396" y="2270822"/>
            <a:ext cx="95250" cy="1776412"/>
            <a:chOff x="762000" y="2614613"/>
            <a:chExt cx="95250" cy="1776412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8F03EB91-28C5-8A4D-B668-A7ADEBC626EC}"/>
                </a:ext>
              </a:extLst>
            </p:cNvPr>
            <p:cNvSpPr/>
            <p:nvPr/>
          </p:nvSpPr>
          <p:spPr>
            <a:xfrm>
              <a:off x="762000" y="42957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9F51C4E5-D81B-0649-BC25-B0C14B6D5504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809625" y="2614613"/>
              <a:ext cx="0" cy="168116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B366DA30-F90D-2E4F-BECF-D7A8B76AC56C}"/>
              </a:ext>
            </a:extLst>
          </p:cNvPr>
          <p:cNvGrpSpPr/>
          <p:nvPr/>
        </p:nvGrpSpPr>
        <p:grpSpPr>
          <a:xfrm>
            <a:off x="10152041" y="2828925"/>
            <a:ext cx="95250" cy="1776412"/>
            <a:chOff x="762000" y="2614613"/>
            <a:chExt cx="95250" cy="1776412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84F4EB4D-6C9A-984D-845B-ECFABFF6D0FC}"/>
                </a:ext>
              </a:extLst>
            </p:cNvPr>
            <p:cNvSpPr/>
            <p:nvPr/>
          </p:nvSpPr>
          <p:spPr>
            <a:xfrm>
              <a:off x="762000" y="42957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9">
              <a:extLst>
                <a:ext uri="{FF2B5EF4-FFF2-40B4-BE49-F238E27FC236}">
                  <a16:creationId xmlns:a16="http://schemas.microsoft.com/office/drawing/2014/main" id="{CFF3955B-5FA1-894D-AAE7-0102E38CDAE2}"/>
                </a:ext>
              </a:extLst>
            </p:cNvPr>
            <p:cNvCxnSpPr>
              <a:stCxn id="21" idx="0"/>
            </p:cNvCxnSpPr>
            <p:nvPr/>
          </p:nvCxnSpPr>
          <p:spPr>
            <a:xfrm flipV="1">
              <a:off x="809625" y="2614613"/>
              <a:ext cx="0" cy="168116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0">
            <a:extLst>
              <a:ext uri="{FF2B5EF4-FFF2-40B4-BE49-F238E27FC236}">
                <a16:creationId xmlns:a16="http://schemas.microsoft.com/office/drawing/2014/main" id="{4DA5D9D8-ACD2-DF43-A4BD-FD8B9D8757BD}"/>
              </a:ext>
            </a:extLst>
          </p:cNvPr>
          <p:cNvSpPr txBox="1"/>
          <p:nvPr/>
        </p:nvSpPr>
        <p:spPr>
          <a:xfrm>
            <a:off x="1261694" y="3130841"/>
            <a:ext cx="142949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Vehicle Theft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4848C94C-8EA5-654D-98B3-23AB699C5962}"/>
              </a:ext>
            </a:extLst>
          </p:cNvPr>
          <p:cNvSpPr txBox="1"/>
          <p:nvPr/>
        </p:nvSpPr>
        <p:spPr>
          <a:xfrm>
            <a:off x="2763708" y="2600604"/>
            <a:ext cx="171476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Economic Crime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B938197B-B547-994D-8D68-165D9682066D}"/>
              </a:ext>
            </a:extLst>
          </p:cNvPr>
          <p:cNvSpPr txBox="1"/>
          <p:nvPr/>
        </p:nvSpPr>
        <p:spPr>
          <a:xfrm>
            <a:off x="4415500" y="3401565"/>
            <a:ext cx="170046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Passenger Theft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4BC52661-93CC-3248-B9D3-83FEC03075B3}"/>
              </a:ext>
            </a:extLst>
          </p:cNvPr>
          <p:cNvSpPr txBox="1"/>
          <p:nvPr/>
        </p:nvSpPr>
        <p:spPr>
          <a:xfrm>
            <a:off x="6565603" y="1354429"/>
            <a:ext cx="68954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Theft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DFE9B762-A6BB-3F4B-8BCB-BB1B4CD3B27F}"/>
              </a:ext>
            </a:extLst>
          </p:cNvPr>
          <p:cNvSpPr txBox="1"/>
          <p:nvPr/>
        </p:nvSpPr>
        <p:spPr>
          <a:xfrm>
            <a:off x="7798184" y="1807105"/>
            <a:ext cx="151368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Family Crimes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1B19891B-2508-454C-A313-9432FEF97834}"/>
              </a:ext>
            </a:extLst>
          </p:cNvPr>
          <p:cNvSpPr txBox="1"/>
          <p:nvPr/>
        </p:nvSpPr>
        <p:spPr>
          <a:xfrm>
            <a:off x="9454128" y="2415938"/>
            <a:ext cx="158633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Passerby Theft</a:t>
            </a:r>
          </a:p>
        </p:txBody>
      </p:sp>
    </p:spTree>
    <p:extLst>
      <p:ext uri="{BB962C8B-B14F-4D97-AF65-F5344CB8AC3E}">
        <p14:creationId xmlns:p14="http://schemas.microsoft.com/office/powerpoint/2010/main" val="21712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A76BDD8-7ED4-2246-8581-00B3B5F6E7BD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BBDC-D065-DF47-BC4A-ECB9572816BE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Crime Rates From 2016-2019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19531C-BF92-D842-9546-080AB12C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" y="1447083"/>
            <a:ext cx="9416143" cy="52965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D25487-0979-1945-8121-1F75BAC6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908720"/>
            <a:ext cx="10537371" cy="5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A76BDD8-7ED4-2246-8581-00B3B5F6E7BD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BBDC-D065-DF47-BC4A-ECB9572816BE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High Crime Rate Per District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391E0E-9A26-4141-8F2B-34908B54F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6"/>
          <a:stretch/>
        </p:blipFill>
        <p:spPr>
          <a:xfrm>
            <a:off x="0" y="908720"/>
            <a:ext cx="11582401" cy="58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A76BDD8-7ED4-2246-8581-00B3B5F6E7BD}"/>
              </a:ext>
            </a:extLst>
          </p:cNvPr>
          <p:cNvSpPr txBox="1">
            <a:spLocks/>
          </p:cNvSpPr>
          <p:nvPr/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BBDC-D065-DF47-BC4A-ECB9572816BE}"/>
              </a:ext>
            </a:extLst>
          </p:cNvPr>
          <p:cNvSpPr txBox="1">
            <a:spLocks/>
          </p:cNvSpPr>
          <p:nvPr/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small" spc="0" normalizeH="0" baseline="0" noProof="0" dirty="0">
                <a:ln>
                  <a:noFill/>
                </a:ln>
                <a:solidFill>
                  <a:srgbClr val="2F3A46"/>
                </a:solidFill>
                <a:effectLst/>
                <a:uLnTx/>
                <a:uFillTx/>
                <a:latin typeface="Open Sans" panose="020B0606030504020204" pitchFamily="34" charset="0"/>
              </a:rPr>
              <a:t>Medium Crime Rate Per District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DEC29E-9EA9-834E-9FFD-C49305540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1"/>
          <a:stretch/>
        </p:blipFill>
        <p:spPr>
          <a:xfrm>
            <a:off x="0" y="1085850"/>
            <a:ext cx="11174739" cy="56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08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410</Words>
  <Application>Microsoft Macintosh PowerPoint</Application>
  <PresentationFormat>Panorámica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GeosansLight</vt:lpstr>
      <vt:lpstr>Gill Sans</vt:lpstr>
      <vt:lpstr>Helvetica Light</vt:lpstr>
      <vt:lpstr>Open Sans</vt:lpstr>
      <vt:lpstr>Tema de Office</vt:lpstr>
      <vt:lpstr>1_Showeet theme</vt:lpstr>
      <vt:lpstr>Crime Scene CDMX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Scene CDMX</dc:title>
  <dc:creator>Armando Vera</dc:creator>
  <cp:lastModifiedBy>OSCAR ZURIEL SANTIBAÑEZ ROJAS</cp:lastModifiedBy>
  <cp:revision>12</cp:revision>
  <dcterms:created xsi:type="dcterms:W3CDTF">2019-10-15T17:42:24Z</dcterms:created>
  <dcterms:modified xsi:type="dcterms:W3CDTF">2019-10-16T16:15:52Z</dcterms:modified>
</cp:coreProperties>
</file>