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97" r:id="rId3"/>
    <p:sldMasterId id="2147483709" r:id="rId4"/>
  </p:sldMasterIdLst>
  <p:notesMasterIdLst>
    <p:notesMasterId r:id="rId103"/>
  </p:notesMasterIdLst>
  <p:sldIdLst>
    <p:sldId id="390" r:id="rId5"/>
    <p:sldId id="331" r:id="rId6"/>
    <p:sldId id="542" r:id="rId7"/>
    <p:sldId id="543" r:id="rId8"/>
    <p:sldId id="679" r:id="rId9"/>
    <p:sldId id="546" r:id="rId10"/>
    <p:sldId id="548" r:id="rId11"/>
    <p:sldId id="545" r:id="rId12"/>
    <p:sldId id="550" r:id="rId13"/>
    <p:sldId id="551" r:id="rId14"/>
    <p:sldId id="547" r:id="rId15"/>
    <p:sldId id="552" r:id="rId16"/>
    <p:sldId id="549" r:id="rId17"/>
    <p:sldId id="553" r:id="rId18"/>
    <p:sldId id="555" r:id="rId19"/>
    <p:sldId id="556" r:id="rId20"/>
    <p:sldId id="559" r:id="rId21"/>
    <p:sldId id="560" r:id="rId22"/>
    <p:sldId id="568" r:id="rId23"/>
    <p:sldId id="557" r:id="rId24"/>
    <p:sldId id="569" r:id="rId25"/>
    <p:sldId id="580" r:id="rId26"/>
    <p:sldId id="627" r:id="rId27"/>
    <p:sldId id="583" r:id="rId28"/>
    <p:sldId id="628" r:id="rId29"/>
    <p:sldId id="585" r:id="rId30"/>
    <p:sldId id="586" r:id="rId31"/>
    <p:sldId id="587" r:id="rId32"/>
    <p:sldId id="610" r:id="rId33"/>
    <p:sldId id="612" r:id="rId34"/>
    <p:sldId id="611" r:id="rId35"/>
    <p:sldId id="613" r:id="rId36"/>
    <p:sldId id="588" r:id="rId37"/>
    <p:sldId id="629" r:id="rId38"/>
    <p:sldId id="630" r:id="rId39"/>
    <p:sldId id="631" r:id="rId40"/>
    <p:sldId id="701" r:id="rId41"/>
    <p:sldId id="702" r:id="rId42"/>
    <p:sldId id="703" r:id="rId43"/>
    <p:sldId id="704" r:id="rId44"/>
    <p:sldId id="638" r:id="rId45"/>
    <p:sldId id="695" r:id="rId46"/>
    <p:sldId id="697" r:id="rId47"/>
    <p:sldId id="698" r:id="rId48"/>
    <p:sldId id="615" r:id="rId49"/>
    <p:sldId id="616" r:id="rId50"/>
    <p:sldId id="680" r:id="rId51"/>
    <p:sldId id="643" r:id="rId52"/>
    <p:sldId id="705" r:id="rId53"/>
    <p:sldId id="706" r:id="rId54"/>
    <p:sldId id="707" r:id="rId55"/>
    <p:sldId id="645" r:id="rId56"/>
    <p:sldId id="648" r:id="rId57"/>
    <p:sldId id="652" r:id="rId58"/>
    <p:sldId id="656" r:id="rId59"/>
    <p:sldId id="658" r:id="rId60"/>
    <p:sldId id="663" r:id="rId61"/>
    <p:sldId id="664" r:id="rId62"/>
    <p:sldId id="655" r:id="rId63"/>
    <p:sldId id="659" r:id="rId64"/>
    <p:sldId id="657" r:id="rId65"/>
    <p:sldId id="661" r:id="rId66"/>
    <p:sldId id="666" r:id="rId67"/>
    <p:sldId id="668" r:id="rId68"/>
    <p:sldId id="669" r:id="rId69"/>
    <p:sldId id="673" r:id="rId70"/>
    <p:sldId id="674" r:id="rId71"/>
    <p:sldId id="676" r:id="rId72"/>
    <p:sldId id="675" r:id="rId73"/>
    <p:sldId id="662" r:id="rId74"/>
    <p:sldId id="677" r:id="rId75"/>
    <p:sldId id="678" r:id="rId76"/>
    <p:sldId id="621" r:id="rId77"/>
    <p:sldId id="710" r:id="rId78"/>
    <p:sldId id="708" r:id="rId79"/>
    <p:sldId id="711" r:id="rId80"/>
    <p:sldId id="619" r:id="rId81"/>
    <p:sldId id="683" r:id="rId82"/>
    <p:sldId id="700" r:id="rId83"/>
    <p:sldId id="686" r:id="rId84"/>
    <p:sldId id="685" r:id="rId85"/>
    <p:sldId id="687" r:id="rId86"/>
    <p:sldId id="688" r:id="rId87"/>
    <p:sldId id="689" r:id="rId88"/>
    <p:sldId id="692" r:id="rId89"/>
    <p:sldId id="623" r:id="rId90"/>
    <p:sldId id="712" r:id="rId91"/>
    <p:sldId id="713" r:id="rId92"/>
    <p:sldId id="714" r:id="rId93"/>
    <p:sldId id="699" r:id="rId94"/>
    <p:sldId id="624" r:id="rId95"/>
    <p:sldId id="715" r:id="rId96"/>
    <p:sldId id="716" r:id="rId97"/>
    <p:sldId id="717" r:id="rId98"/>
    <p:sldId id="718" r:id="rId99"/>
    <p:sldId id="719" r:id="rId100"/>
    <p:sldId id="720" r:id="rId101"/>
    <p:sldId id="461" r:id="rId1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סגנון בהיר 3 - הדגשה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4182" autoAdjust="0"/>
  </p:normalViewPr>
  <p:slideViewPr>
    <p:cSldViewPr>
      <p:cViewPr>
        <p:scale>
          <a:sx n="100" d="100"/>
          <a:sy n="100" d="100"/>
        </p:scale>
        <p:origin x="-1164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theme" Target="theme/theme1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commentAuthors" Target="commentAuthor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CBFE1-758B-4A4E-80C1-FC24AB59A119}" type="doc">
      <dgm:prSet loTypeId="urn:microsoft.com/office/officeart/2005/8/layout/radial3" loCatId="cycle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A4AF19F-8EE2-4E16-97FA-F7B09368A321}">
      <dgm:prSet phldrT="[טקסט]"/>
      <dgm:spPr/>
      <dgm:t>
        <a:bodyPr/>
        <a:lstStyle/>
        <a:p>
          <a:r>
            <a:rPr lang="en-US" dirty="0" smtClean="0"/>
            <a:t>SAT</a:t>
          </a:r>
          <a:endParaRPr lang="en-US" dirty="0"/>
        </a:p>
      </dgm:t>
    </dgm:pt>
    <dgm:pt modelId="{1F392A11-06B0-4A14-A2E3-BF3FB52E16F7}" type="parTrans" cxnId="{08E79EDA-30E2-42F2-B45C-6BBCA000D971}">
      <dgm:prSet/>
      <dgm:spPr/>
      <dgm:t>
        <a:bodyPr/>
        <a:lstStyle/>
        <a:p>
          <a:endParaRPr lang="en-US"/>
        </a:p>
      </dgm:t>
    </dgm:pt>
    <dgm:pt modelId="{BD9BDDF4-2787-4E77-8FF0-4839A6E4D818}" type="sibTrans" cxnId="{08E79EDA-30E2-42F2-B45C-6BBCA000D971}">
      <dgm:prSet/>
      <dgm:spPr/>
      <dgm:t>
        <a:bodyPr/>
        <a:lstStyle/>
        <a:p>
          <a:endParaRPr lang="en-US"/>
        </a:p>
      </dgm:t>
    </dgm:pt>
    <dgm:pt modelId="{7D8AF1D8-8476-4B51-9643-B45A1A071F0A}">
      <dgm:prSet phldrT="[טקסט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7C773A3F-BCCE-4DB3-A7F4-673B077EDFD7}" type="parTrans" cxnId="{3F2DE43D-2E8E-4EA1-B2E0-CA3D30B452F5}">
      <dgm:prSet/>
      <dgm:spPr/>
      <dgm:t>
        <a:bodyPr/>
        <a:lstStyle/>
        <a:p>
          <a:endParaRPr lang="en-US"/>
        </a:p>
      </dgm:t>
    </dgm:pt>
    <dgm:pt modelId="{7EDC894B-8807-4E0A-963F-614D97F63BD5}" type="sibTrans" cxnId="{3F2DE43D-2E8E-4EA1-B2E0-CA3D30B452F5}">
      <dgm:prSet/>
      <dgm:spPr/>
      <dgm:t>
        <a:bodyPr/>
        <a:lstStyle/>
        <a:p>
          <a:endParaRPr lang="en-US"/>
        </a:p>
      </dgm:t>
    </dgm:pt>
    <dgm:pt modelId="{C87ED9B9-D898-4D2A-9EA3-0DDE2B629266}">
      <dgm:prSet phldrT="[טקסט]"/>
      <dgm:spPr/>
      <dgm:t>
        <a:bodyPr/>
        <a:lstStyle/>
        <a:p>
          <a:r>
            <a:rPr lang="en-US" dirty="0" smtClean="0"/>
            <a:t>Diagnosis</a:t>
          </a:r>
          <a:endParaRPr lang="en-US" dirty="0"/>
        </a:p>
      </dgm:t>
    </dgm:pt>
    <dgm:pt modelId="{F3879450-9C8C-4CEB-A3EE-DB1ECAD22792}" type="parTrans" cxnId="{2203A8DC-1D3D-4340-972A-3E14BDF3C88B}">
      <dgm:prSet/>
      <dgm:spPr/>
      <dgm:t>
        <a:bodyPr/>
        <a:lstStyle/>
        <a:p>
          <a:endParaRPr lang="en-US"/>
        </a:p>
      </dgm:t>
    </dgm:pt>
    <dgm:pt modelId="{76305D52-D3DE-4610-986D-1C656EE9ED2A}" type="sibTrans" cxnId="{2203A8DC-1D3D-4340-972A-3E14BDF3C88B}">
      <dgm:prSet/>
      <dgm:spPr/>
      <dgm:t>
        <a:bodyPr/>
        <a:lstStyle/>
        <a:p>
          <a:endParaRPr lang="en-US"/>
        </a:p>
      </dgm:t>
    </dgm:pt>
    <dgm:pt modelId="{1B8B1778-CCA3-4465-8D3C-A89A45023EB9}">
      <dgm:prSet phldrT="[טקסט]"/>
      <dgm:spPr/>
      <dgm:t>
        <a:bodyPr/>
        <a:lstStyle/>
        <a:p>
          <a:r>
            <a:rPr lang="en-US" dirty="0" smtClean="0"/>
            <a:t>CSPs</a:t>
          </a:r>
          <a:endParaRPr lang="en-US" dirty="0"/>
        </a:p>
      </dgm:t>
    </dgm:pt>
    <dgm:pt modelId="{3AFD71E9-78D9-46B1-A8C8-D470D9A4F63F}" type="parTrans" cxnId="{9D136952-FA59-4EFB-ABD5-A4F3C049143B}">
      <dgm:prSet/>
      <dgm:spPr/>
      <dgm:t>
        <a:bodyPr/>
        <a:lstStyle/>
        <a:p>
          <a:endParaRPr lang="en-US"/>
        </a:p>
      </dgm:t>
    </dgm:pt>
    <dgm:pt modelId="{9CED092F-AC40-40B1-862F-907F94DF0862}" type="sibTrans" cxnId="{9D136952-FA59-4EFB-ABD5-A4F3C049143B}">
      <dgm:prSet/>
      <dgm:spPr/>
      <dgm:t>
        <a:bodyPr/>
        <a:lstStyle/>
        <a:p>
          <a:endParaRPr lang="en-US"/>
        </a:p>
      </dgm:t>
    </dgm:pt>
    <dgm:pt modelId="{E71D56DA-7597-4901-B79B-0ED288AFE9D3}">
      <dgm:prSet phldrT="[טקסט]"/>
      <dgm:spPr/>
      <dgm:t>
        <a:bodyPr/>
        <a:lstStyle/>
        <a:p>
          <a:r>
            <a:rPr lang="en-US" dirty="0" smtClean="0"/>
            <a:t>Puzzles</a:t>
          </a:r>
          <a:endParaRPr lang="en-US" dirty="0"/>
        </a:p>
      </dgm:t>
    </dgm:pt>
    <dgm:pt modelId="{65D7F2E2-02D7-4962-BCAD-6BBE64002CCB}" type="parTrans" cxnId="{0EA5DF82-2DC7-41FF-991E-1E4F29C146FE}">
      <dgm:prSet/>
      <dgm:spPr/>
      <dgm:t>
        <a:bodyPr/>
        <a:lstStyle/>
        <a:p>
          <a:endParaRPr lang="en-US"/>
        </a:p>
      </dgm:t>
    </dgm:pt>
    <dgm:pt modelId="{442939F3-468E-4ADF-A313-64DB63B9E3CF}" type="sibTrans" cxnId="{0EA5DF82-2DC7-41FF-991E-1E4F29C146FE}">
      <dgm:prSet/>
      <dgm:spPr/>
      <dgm:t>
        <a:bodyPr/>
        <a:lstStyle/>
        <a:p>
          <a:endParaRPr lang="en-US"/>
        </a:p>
      </dgm:t>
    </dgm:pt>
    <dgm:pt modelId="{1EC54AFD-4D6F-4281-A8EA-55D9C9330069}">
      <dgm:prSet phldrT="[טקסט]"/>
      <dgm:spPr/>
      <dgm:t>
        <a:bodyPr/>
        <a:lstStyle/>
        <a:p>
          <a:r>
            <a:rPr lang="en-US" dirty="0" smtClean="0"/>
            <a:t>Model Checking</a:t>
          </a:r>
          <a:endParaRPr lang="en-US" dirty="0"/>
        </a:p>
      </dgm:t>
    </dgm:pt>
    <dgm:pt modelId="{1CABE052-6F67-440B-BB24-AE3D81C394D4}" type="parTrans" cxnId="{81A5476E-A685-48FC-AABE-5AA4990BAEDE}">
      <dgm:prSet/>
      <dgm:spPr/>
      <dgm:t>
        <a:bodyPr/>
        <a:lstStyle/>
        <a:p>
          <a:endParaRPr lang="en-US"/>
        </a:p>
      </dgm:t>
    </dgm:pt>
    <dgm:pt modelId="{07267B71-F7F6-4BD7-8EFD-7F40663C651B}" type="sibTrans" cxnId="{81A5476E-A685-48FC-AABE-5AA4990BAEDE}">
      <dgm:prSet/>
      <dgm:spPr/>
      <dgm:t>
        <a:bodyPr/>
        <a:lstStyle/>
        <a:p>
          <a:endParaRPr lang="en-US"/>
        </a:p>
      </dgm:t>
    </dgm:pt>
    <dgm:pt modelId="{35CD9F8A-957E-47A0-B04B-BCBEBC751E28}" type="pres">
      <dgm:prSet presAssocID="{F0ACBFE1-758B-4A4E-80C1-FC24AB59A119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F3A63F6-833F-413B-9854-35383B6FAEAC}" type="pres">
      <dgm:prSet presAssocID="{F0ACBFE1-758B-4A4E-80C1-FC24AB59A119}" presName="radial" presStyleCnt="0">
        <dgm:presLayoutVars>
          <dgm:animLvl val="ctr"/>
        </dgm:presLayoutVars>
      </dgm:prSet>
      <dgm:spPr/>
    </dgm:pt>
    <dgm:pt modelId="{88FCAB77-1731-438F-84BC-787E06C0E0D2}" type="pres">
      <dgm:prSet presAssocID="{DA4AF19F-8EE2-4E16-97FA-F7B09368A321}" presName="centerShape" presStyleLbl="vennNode1" presStyleIdx="0" presStyleCnt="6"/>
      <dgm:spPr/>
      <dgm:t>
        <a:bodyPr/>
        <a:lstStyle/>
        <a:p>
          <a:endParaRPr lang="en-US"/>
        </a:p>
      </dgm:t>
    </dgm:pt>
    <dgm:pt modelId="{CF30BE71-5592-48CD-9E93-C5A17BB60142}" type="pres">
      <dgm:prSet presAssocID="{7D8AF1D8-8476-4B51-9643-B45A1A071F0A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C22A17-E3C7-4831-B126-3C44B4E36622}" type="pres">
      <dgm:prSet presAssocID="{C87ED9B9-D898-4D2A-9EA3-0DDE2B629266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46375-BC5D-4788-9026-E5B86CD68DC5}" type="pres">
      <dgm:prSet presAssocID="{1B8B1778-CCA3-4465-8D3C-A89A45023EB9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9EC9D-1DA1-426C-86CB-AA2C2CEF4B79}" type="pres">
      <dgm:prSet presAssocID="{E71D56DA-7597-4901-B79B-0ED288AFE9D3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F8E1A3-EB64-457B-BE87-B9CF5C55AC31}" type="pres">
      <dgm:prSet presAssocID="{1EC54AFD-4D6F-4281-A8EA-55D9C9330069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2DE43D-2E8E-4EA1-B2E0-CA3D30B452F5}" srcId="{DA4AF19F-8EE2-4E16-97FA-F7B09368A321}" destId="{7D8AF1D8-8476-4B51-9643-B45A1A071F0A}" srcOrd="0" destOrd="0" parTransId="{7C773A3F-BCCE-4DB3-A7F4-673B077EDFD7}" sibTransId="{7EDC894B-8807-4E0A-963F-614D97F63BD5}"/>
    <dgm:cxn modelId="{F0D80477-2CD9-42B0-B522-572D8AD6C42B}" type="presOf" srcId="{C87ED9B9-D898-4D2A-9EA3-0DDE2B629266}" destId="{4EC22A17-E3C7-4831-B126-3C44B4E36622}" srcOrd="0" destOrd="0" presId="urn:microsoft.com/office/officeart/2005/8/layout/radial3"/>
    <dgm:cxn modelId="{FC56BF9C-077E-406D-9F1E-C69E27B92A62}" type="presOf" srcId="{F0ACBFE1-758B-4A4E-80C1-FC24AB59A119}" destId="{35CD9F8A-957E-47A0-B04B-BCBEBC751E28}" srcOrd="0" destOrd="0" presId="urn:microsoft.com/office/officeart/2005/8/layout/radial3"/>
    <dgm:cxn modelId="{9D136952-FA59-4EFB-ABD5-A4F3C049143B}" srcId="{DA4AF19F-8EE2-4E16-97FA-F7B09368A321}" destId="{1B8B1778-CCA3-4465-8D3C-A89A45023EB9}" srcOrd="2" destOrd="0" parTransId="{3AFD71E9-78D9-46B1-A8C8-D470D9A4F63F}" sibTransId="{9CED092F-AC40-40B1-862F-907F94DF0862}"/>
    <dgm:cxn modelId="{8CB0F0D9-FC08-4941-BCEC-BC20AB58359A}" type="presOf" srcId="{7D8AF1D8-8476-4B51-9643-B45A1A071F0A}" destId="{CF30BE71-5592-48CD-9E93-C5A17BB60142}" srcOrd="0" destOrd="0" presId="urn:microsoft.com/office/officeart/2005/8/layout/radial3"/>
    <dgm:cxn modelId="{E09BE20B-EB16-4878-A06C-66A77AA7F311}" type="presOf" srcId="{E71D56DA-7597-4901-B79B-0ED288AFE9D3}" destId="{DCF9EC9D-1DA1-426C-86CB-AA2C2CEF4B79}" srcOrd="0" destOrd="0" presId="urn:microsoft.com/office/officeart/2005/8/layout/radial3"/>
    <dgm:cxn modelId="{AFA06AD0-9B53-4C2E-BA43-ADF3EF0C4E64}" type="presOf" srcId="{DA4AF19F-8EE2-4E16-97FA-F7B09368A321}" destId="{88FCAB77-1731-438F-84BC-787E06C0E0D2}" srcOrd="0" destOrd="0" presId="urn:microsoft.com/office/officeart/2005/8/layout/radial3"/>
    <dgm:cxn modelId="{D3599EDC-283E-4A5B-B763-AFB3FA9A43E5}" type="presOf" srcId="{1B8B1778-CCA3-4465-8D3C-A89A45023EB9}" destId="{33F46375-BC5D-4788-9026-E5B86CD68DC5}" srcOrd="0" destOrd="0" presId="urn:microsoft.com/office/officeart/2005/8/layout/radial3"/>
    <dgm:cxn modelId="{2203A8DC-1D3D-4340-972A-3E14BDF3C88B}" srcId="{DA4AF19F-8EE2-4E16-97FA-F7B09368A321}" destId="{C87ED9B9-D898-4D2A-9EA3-0DDE2B629266}" srcOrd="1" destOrd="0" parTransId="{F3879450-9C8C-4CEB-A3EE-DB1ECAD22792}" sibTransId="{76305D52-D3DE-4610-986D-1C656EE9ED2A}"/>
    <dgm:cxn modelId="{7EAF80B0-2814-467E-AE71-91D23A621970}" type="presOf" srcId="{1EC54AFD-4D6F-4281-A8EA-55D9C9330069}" destId="{9CF8E1A3-EB64-457B-BE87-B9CF5C55AC31}" srcOrd="0" destOrd="0" presId="urn:microsoft.com/office/officeart/2005/8/layout/radial3"/>
    <dgm:cxn modelId="{81A5476E-A685-48FC-AABE-5AA4990BAEDE}" srcId="{DA4AF19F-8EE2-4E16-97FA-F7B09368A321}" destId="{1EC54AFD-4D6F-4281-A8EA-55D9C9330069}" srcOrd="4" destOrd="0" parTransId="{1CABE052-6F67-440B-BB24-AE3D81C394D4}" sibTransId="{07267B71-F7F6-4BD7-8EFD-7F40663C651B}"/>
    <dgm:cxn modelId="{0EA5DF82-2DC7-41FF-991E-1E4F29C146FE}" srcId="{DA4AF19F-8EE2-4E16-97FA-F7B09368A321}" destId="{E71D56DA-7597-4901-B79B-0ED288AFE9D3}" srcOrd="3" destOrd="0" parTransId="{65D7F2E2-02D7-4962-BCAD-6BBE64002CCB}" sibTransId="{442939F3-468E-4ADF-A313-64DB63B9E3CF}"/>
    <dgm:cxn modelId="{08E79EDA-30E2-42F2-B45C-6BBCA000D971}" srcId="{F0ACBFE1-758B-4A4E-80C1-FC24AB59A119}" destId="{DA4AF19F-8EE2-4E16-97FA-F7B09368A321}" srcOrd="0" destOrd="0" parTransId="{1F392A11-06B0-4A14-A2E3-BF3FB52E16F7}" sibTransId="{BD9BDDF4-2787-4E77-8FF0-4839A6E4D818}"/>
    <dgm:cxn modelId="{79F84F42-6722-43BC-B6E1-54B9434E5C0A}" type="presParOf" srcId="{35CD9F8A-957E-47A0-B04B-BCBEBC751E28}" destId="{6F3A63F6-833F-413B-9854-35383B6FAEAC}" srcOrd="0" destOrd="0" presId="urn:microsoft.com/office/officeart/2005/8/layout/radial3"/>
    <dgm:cxn modelId="{86EB1D24-DC31-4DD2-9875-14F174091142}" type="presParOf" srcId="{6F3A63F6-833F-413B-9854-35383B6FAEAC}" destId="{88FCAB77-1731-438F-84BC-787E06C0E0D2}" srcOrd="0" destOrd="0" presId="urn:microsoft.com/office/officeart/2005/8/layout/radial3"/>
    <dgm:cxn modelId="{C58B67B5-9356-4F9A-B294-677D54AED809}" type="presParOf" srcId="{6F3A63F6-833F-413B-9854-35383B6FAEAC}" destId="{CF30BE71-5592-48CD-9E93-C5A17BB60142}" srcOrd="1" destOrd="0" presId="urn:microsoft.com/office/officeart/2005/8/layout/radial3"/>
    <dgm:cxn modelId="{07215C1B-E8C1-4E51-A74E-209A9678F2A6}" type="presParOf" srcId="{6F3A63F6-833F-413B-9854-35383B6FAEAC}" destId="{4EC22A17-E3C7-4831-B126-3C44B4E36622}" srcOrd="2" destOrd="0" presId="urn:microsoft.com/office/officeart/2005/8/layout/radial3"/>
    <dgm:cxn modelId="{FFAB867F-9922-4585-BBEF-53107E3FE66A}" type="presParOf" srcId="{6F3A63F6-833F-413B-9854-35383B6FAEAC}" destId="{33F46375-BC5D-4788-9026-E5B86CD68DC5}" srcOrd="3" destOrd="0" presId="urn:microsoft.com/office/officeart/2005/8/layout/radial3"/>
    <dgm:cxn modelId="{9939F810-F0C0-4E8D-AA50-DFF874DE8452}" type="presParOf" srcId="{6F3A63F6-833F-413B-9854-35383B6FAEAC}" destId="{DCF9EC9D-1DA1-426C-86CB-AA2C2CEF4B79}" srcOrd="4" destOrd="0" presId="urn:microsoft.com/office/officeart/2005/8/layout/radial3"/>
    <dgm:cxn modelId="{E50DBA00-6B7B-478B-862A-1BE00724D792}" type="presParOf" srcId="{6F3A63F6-833F-413B-9854-35383B6FAEAC}" destId="{9CF8E1A3-EB64-457B-BE87-B9CF5C55AC31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3A4721-4F7F-49B3-8B89-5B4AEA330A4B}" type="doc">
      <dgm:prSet loTypeId="urn:microsoft.com/office/officeart/2005/8/layout/process3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A0DC3A5-38D1-4FE8-90C8-C80362545A23}">
      <dgm:prSet phldrT="[טקסט]" custT="1"/>
      <dgm:spPr/>
      <dgm:t>
        <a:bodyPr/>
        <a:lstStyle/>
        <a:p>
          <a:r>
            <a:rPr lang="en-US" sz="2400" dirty="0" smtClean="0"/>
            <a:t>Constraints</a:t>
          </a:r>
          <a:endParaRPr lang="en-US" sz="2400" dirty="0"/>
        </a:p>
      </dgm:t>
    </dgm:pt>
    <dgm:pt modelId="{4AA52C96-02C3-440F-A96C-92FDF08D1B44}" type="parTrans" cxnId="{23867FA9-BEF3-45B5-AE66-F37008752993}">
      <dgm:prSet/>
      <dgm:spPr/>
      <dgm:t>
        <a:bodyPr/>
        <a:lstStyle/>
        <a:p>
          <a:endParaRPr lang="en-US"/>
        </a:p>
      </dgm:t>
    </dgm:pt>
    <dgm:pt modelId="{B1785EBC-FB7E-46DF-8475-B7B888B5E6AF}" type="sibTrans" cxnId="{23867FA9-BEF3-45B5-AE66-F37008752993}">
      <dgm:prSet/>
      <dgm:spPr/>
      <dgm:t>
        <a:bodyPr/>
        <a:lstStyle/>
        <a:p>
          <a:endParaRPr lang="en-US"/>
        </a:p>
      </dgm:t>
    </dgm:pt>
    <dgm:pt modelId="{E9E2C679-133D-4B71-840F-2BF279F0B5B8}">
      <dgm:prSet phldrT="[טקסט]"/>
      <dgm:spPr/>
      <dgm:t>
        <a:bodyPr/>
        <a:lstStyle/>
        <a:p>
          <a:r>
            <a:rPr lang="en-US" dirty="0" smtClean="0"/>
            <a:t>David either passes of fails the exam</a:t>
          </a:r>
          <a:endParaRPr lang="en-US" dirty="0"/>
        </a:p>
      </dgm:t>
    </dgm:pt>
    <dgm:pt modelId="{1FC041AE-D973-4135-B510-439B3FAE70D8}" type="parTrans" cxnId="{6B3E13FB-E1C9-4F1B-B2F7-1D7316B51EBB}">
      <dgm:prSet/>
      <dgm:spPr/>
      <dgm:t>
        <a:bodyPr/>
        <a:lstStyle/>
        <a:p>
          <a:endParaRPr lang="en-US"/>
        </a:p>
      </dgm:t>
    </dgm:pt>
    <dgm:pt modelId="{10BE96CE-645A-4F91-AC15-CD182D9E71C2}" type="sibTrans" cxnId="{6B3E13FB-E1C9-4F1B-B2F7-1D7316B51EBB}">
      <dgm:prSet/>
      <dgm:spPr/>
      <dgm:t>
        <a:bodyPr/>
        <a:lstStyle/>
        <a:p>
          <a:endParaRPr lang="en-US"/>
        </a:p>
      </dgm:t>
    </dgm:pt>
    <dgm:pt modelId="{ADECD7ED-93C1-49F1-9E68-0CA38B6F975B}">
      <dgm:prSet phldrT="[טקסט]" custT="1"/>
      <dgm:spPr/>
      <dgm:t>
        <a:bodyPr/>
        <a:lstStyle/>
        <a:p>
          <a:r>
            <a:rPr lang="en-US" sz="2400" dirty="0" smtClean="0"/>
            <a:t>Logical Formula</a:t>
          </a:r>
          <a:endParaRPr lang="en-US" sz="2400" dirty="0"/>
        </a:p>
      </dgm:t>
    </dgm:pt>
    <dgm:pt modelId="{8FE4D2E7-EF80-424C-94EC-4F93AFD8A0DF}" type="parTrans" cxnId="{E2F23D4E-093A-4E21-B866-A4C3AD6742B6}">
      <dgm:prSet/>
      <dgm:spPr/>
      <dgm:t>
        <a:bodyPr/>
        <a:lstStyle/>
        <a:p>
          <a:endParaRPr lang="en-US"/>
        </a:p>
      </dgm:t>
    </dgm:pt>
    <dgm:pt modelId="{223172DD-F1CE-4FA9-966C-3D369BFBDF0A}" type="sibTrans" cxnId="{E2F23D4E-093A-4E21-B866-A4C3AD6742B6}">
      <dgm:prSet/>
      <dgm:spPr/>
      <dgm:t>
        <a:bodyPr/>
        <a:lstStyle/>
        <a:p>
          <a:endParaRPr lang="en-US"/>
        </a:p>
      </dgm:t>
    </dgm:pt>
    <dgm:pt modelId="{0DDC9F8B-7237-4F6F-B3E5-A56A95F40BB4}">
      <dgm:prSet phldrT="[טקסט]"/>
      <dgm:spPr/>
      <dgm:t>
        <a:bodyPr/>
        <a:lstStyle/>
        <a:p>
          <a:r>
            <a:rPr lang="en-US" b="1" dirty="0" smtClean="0">
              <a:solidFill>
                <a:srgbClr val="C00000"/>
              </a:solidFill>
            </a:rPr>
            <a:t>Pass(David )</a:t>
          </a:r>
          <a:r>
            <a:rPr lang="en-US" dirty="0" smtClean="0"/>
            <a:t> </a:t>
          </a:r>
          <a:r>
            <a:rPr lang="en-US" b="1" dirty="0" smtClean="0">
              <a:solidFill>
                <a:srgbClr val="0005C0"/>
              </a:solidFill>
            </a:rPr>
            <a:t>Or</a:t>
          </a:r>
          <a:r>
            <a:rPr lang="en-US" dirty="0" smtClean="0"/>
            <a:t> </a:t>
          </a:r>
          <a:r>
            <a:rPr lang="en-US" b="1" dirty="0" smtClean="0">
              <a:solidFill>
                <a:srgbClr val="0005C0"/>
              </a:solidFill>
            </a:rPr>
            <a:t>Not</a:t>
          </a:r>
          <a:r>
            <a:rPr lang="en-US" dirty="0" smtClean="0"/>
            <a:t>(</a:t>
          </a:r>
          <a:r>
            <a:rPr lang="en-US" b="1" dirty="0" smtClean="0">
              <a:solidFill>
                <a:srgbClr val="C00000"/>
              </a:solidFill>
            </a:rPr>
            <a:t>Pass(David</a:t>
          </a:r>
          <a:r>
            <a:rPr lang="en-US" dirty="0" smtClean="0"/>
            <a:t> )</a:t>
          </a:r>
          <a:endParaRPr lang="en-US" dirty="0"/>
        </a:p>
      </dgm:t>
    </dgm:pt>
    <dgm:pt modelId="{898F7119-A025-471B-81E5-2202DC31EB51}" type="parTrans" cxnId="{3E724571-0F8E-405F-BF6E-EC817A899C3F}">
      <dgm:prSet/>
      <dgm:spPr/>
      <dgm:t>
        <a:bodyPr/>
        <a:lstStyle/>
        <a:p>
          <a:endParaRPr lang="en-US"/>
        </a:p>
      </dgm:t>
    </dgm:pt>
    <dgm:pt modelId="{EBBE2BAE-347D-4729-A673-B5669D4EEC9F}" type="sibTrans" cxnId="{3E724571-0F8E-405F-BF6E-EC817A899C3F}">
      <dgm:prSet/>
      <dgm:spPr/>
      <dgm:t>
        <a:bodyPr/>
        <a:lstStyle/>
        <a:p>
          <a:endParaRPr lang="en-US"/>
        </a:p>
      </dgm:t>
    </dgm:pt>
    <dgm:pt modelId="{580037C0-65CD-49B8-A498-A1870D8B8DC0}">
      <dgm:prSet phldrT="[טקסט]"/>
      <dgm:spPr/>
      <dgm:t>
        <a:bodyPr/>
        <a:lstStyle/>
        <a:p>
          <a:r>
            <a:rPr lang="en-US" dirty="0" smtClean="0"/>
            <a:t>If David studies he will passes the exam</a:t>
          </a:r>
          <a:endParaRPr lang="en-US" dirty="0"/>
        </a:p>
      </dgm:t>
    </dgm:pt>
    <dgm:pt modelId="{525A6FA5-E96B-42A2-A7E5-858C0FCB905D}" type="parTrans" cxnId="{9D9C6FAF-2874-44CD-893D-FD90CB1DF425}">
      <dgm:prSet/>
      <dgm:spPr/>
      <dgm:t>
        <a:bodyPr/>
        <a:lstStyle/>
        <a:p>
          <a:endParaRPr lang="en-US"/>
        </a:p>
      </dgm:t>
    </dgm:pt>
    <dgm:pt modelId="{11008633-286E-4213-A2F1-AC9B1F0FBCC8}" type="sibTrans" cxnId="{9D9C6FAF-2874-44CD-893D-FD90CB1DF425}">
      <dgm:prSet/>
      <dgm:spPr/>
      <dgm:t>
        <a:bodyPr/>
        <a:lstStyle/>
        <a:p>
          <a:endParaRPr lang="en-US"/>
        </a:p>
      </dgm:t>
    </dgm:pt>
    <dgm:pt modelId="{3C6E07DB-B7D1-4825-8215-4C5A3F33B61D}">
      <dgm:prSet phldrT="[טקסט]"/>
      <dgm:spPr/>
      <dgm:t>
        <a:bodyPr/>
        <a:lstStyle/>
        <a:p>
          <a:r>
            <a:rPr lang="en-US" b="1" dirty="0" smtClean="0">
              <a:solidFill>
                <a:srgbClr val="C00000"/>
              </a:solidFill>
            </a:rPr>
            <a:t>Study(David)</a:t>
          </a:r>
          <a:r>
            <a:rPr lang="en-US" b="1" dirty="0" smtClean="0">
              <a:solidFill>
                <a:srgbClr val="0005C0"/>
              </a:solidFill>
              <a:sym typeface="Wingdings" pitchFamily="2" charset="2"/>
            </a:rPr>
            <a:t></a:t>
          </a:r>
          <a:r>
            <a:rPr lang="en-US" b="1" dirty="0" smtClean="0">
              <a:solidFill>
                <a:srgbClr val="C00000"/>
              </a:solidFill>
              <a:sym typeface="Wingdings" pitchFamily="2" charset="2"/>
            </a:rPr>
            <a:t>Pass(David)</a:t>
          </a:r>
          <a:endParaRPr lang="en-US" b="1" dirty="0" smtClean="0">
            <a:solidFill>
              <a:srgbClr val="C00000"/>
            </a:solidFill>
          </a:endParaRPr>
        </a:p>
      </dgm:t>
    </dgm:pt>
    <dgm:pt modelId="{E6C5D310-D767-4228-B3BF-4882D52DEB48}" type="parTrans" cxnId="{88068AC7-DC4E-43DD-94DD-BE71BF68BE71}">
      <dgm:prSet/>
      <dgm:spPr/>
      <dgm:t>
        <a:bodyPr/>
        <a:lstStyle/>
        <a:p>
          <a:endParaRPr lang="en-US"/>
        </a:p>
      </dgm:t>
    </dgm:pt>
    <dgm:pt modelId="{23D146A1-81BF-4197-97E3-694A6ADF64FC}" type="sibTrans" cxnId="{88068AC7-DC4E-43DD-94DD-BE71BF68BE71}">
      <dgm:prSet/>
      <dgm:spPr/>
      <dgm:t>
        <a:bodyPr/>
        <a:lstStyle/>
        <a:p>
          <a:endParaRPr lang="en-US"/>
        </a:p>
      </dgm:t>
    </dgm:pt>
    <dgm:pt modelId="{55365037-7128-453C-88F7-9AC7AD9D5B62}" type="pres">
      <dgm:prSet presAssocID="{E83A4721-4F7F-49B3-8B89-5B4AEA330A4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DCD894-F89F-4B24-9EDA-E208549EED48}" type="pres">
      <dgm:prSet presAssocID="{9A0DC3A5-38D1-4FE8-90C8-C80362545A23}" presName="composite" presStyleCnt="0"/>
      <dgm:spPr/>
    </dgm:pt>
    <dgm:pt modelId="{F56D8EF9-2D9F-4805-9842-899D85E3EDFC}" type="pres">
      <dgm:prSet presAssocID="{9A0DC3A5-38D1-4FE8-90C8-C80362545A23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9661C-541C-4B9D-A76B-9FBFB9449551}" type="pres">
      <dgm:prSet presAssocID="{9A0DC3A5-38D1-4FE8-90C8-C80362545A23}" presName="parSh" presStyleLbl="node1" presStyleIdx="0" presStyleCnt="2"/>
      <dgm:spPr/>
      <dgm:t>
        <a:bodyPr/>
        <a:lstStyle/>
        <a:p>
          <a:endParaRPr lang="en-US"/>
        </a:p>
      </dgm:t>
    </dgm:pt>
    <dgm:pt modelId="{A78F1F67-F6DF-44E1-A565-9B296D3B3B9C}" type="pres">
      <dgm:prSet presAssocID="{9A0DC3A5-38D1-4FE8-90C8-C80362545A23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47600-7186-4BF0-9069-538842A8F485}" type="pres">
      <dgm:prSet presAssocID="{B1785EBC-FB7E-46DF-8475-B7B888B5E6AF}" presName="sibTrans" presStyleLbl="sibTrans2D1" presStyleIdx="0" presStyleCnt="1"/>
      <dgm:spPr/>
      <dgm:t>
        <a:bodyPr/>
        <a:lstStyle/>
        <a:p>
          <a:endParaRPr lang="en-US"/>
        </a:p>
      </dgm:t>
    </dgm:pt>
    <dgm:pt modelId="{08556FA7-E46E-4C97-882A-71571C596CE1}" type="pres">
      <dgm:prSet presAssocID="{B1785EBC-FB7E-46DF-8475-B7B888B5E6AF}" presName="connTx" presStyleLbl="sibTrans2D1" presStyleIdx="0" presStyleCnt="1"/>
      <dgm:spPr/>
      <dgm:t>
        <a:bodyPr/>
        <a:lstStyle/>
        <a:p>
          <a:endParaRPr lang="en-US"/>
        </a:p>
      </dgm:t>
    </dgm:pt>
    <dgm:pt modelId="{4FF54D6F-1C1B-45B4-9D5A-6ED7FD13601B}" type="pres">
      <dgm:prSet presAssocID="{ADECD7ED-93C1-49F1-9E68-0CA38B6F975B}" presName="composite" presStyleCnt="0"/>
      <dgm:spPr/>
    </dgm:pt>
    <dgm:pt modelId="{15E8C347-C2F2-4AC5-B78E-71CBE8F9EE29}" type="pres">
      <dgm:prSet presAssocID="{ADECD7ED-93C1-49F1-9E68-0CA38B6F975B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35D8EA-53FD-4E27-BF25-7B7A8BEB7908}" type="pres">
      <dgm:prSet presAssocID="{ADECD7ED-93C1-49F1-9E68-0CA38B6F975B}" presName="parSh" presStyleLbl="node1" presStyleIdx="1" presStyleCnt="2"/>
      <dgm:spPr/>
      <dgm:t>
        <a:bodyPr/>
        <a:lstStyle/>
        <a:p>
          <a:endParaRPr lang="en-US"/>
        </a:p>
      </dgm:t>
    </dgm:pt>
    <dgm:pt modelId="{EEBCE493-9131-4E8D-B32C-F8F3DBAB75E8}" type="pres">
      <dgm:prSet presAssocID="{ADECD7ED-93C1-49F1-9E68-0CA38B6F975B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C444F8-4FF0-47C0-A65A-CF11502FE6C3}" type="presOf" srcId="{9A0DC3A5-38D1-4FE8-90C8-C80362545A23}" destId="{F56D8EF9-2D9F-4805-9842-899D85E3EDFC}" srcOrd="0" destOrd="0" presId="urn:microsoft.com/office/officeart/2005/8/layout/process3"/>
    <dgm:cxn modelId="{23867FA9-BEF3-45B5-AE66-F37008752993}" srcId="{E83A4721-4F7F-49B3-8B89-5B4AEA330A4B}" destId="{9A0DC3A5-38D1-4FE8-90C8-C80362545A23}" srcOrd="0" destOrd="0" parTransId="{4AA52C96-02C3-440F-A96C-92FDF08D1B44}" sibTransId="{B1785EBC-FB7E-46DF-8475-B7B888B5E6AF}"/>
    <dgm:cxn modelId="{C130E8D5-BB45-45B3-96EC-BA8A240773F3}" type="presOf" srcId="{B1785EBC-FB7E-46DF-8475-B7B888B5E6AF}" destId="{4BC47600-7186-4BF0-9069-538842A8F485}" srcOrd="0" destOrd="0" presId="urn:microsoft.com/office/officeart/2005/8/layout/process3"/>
    <dgm:cxn modelId="{F58387D4-B972-4533-A912-3246CFCFBB54}" type="presOf" srcId="{0DDC9F8B-7237-4F6F-B3E5-A56A95F40BB4}" destId="{EEBCE493-9131-4E8D-B32C-F8F3DBAB75E8}" srcOrd="0" destOrd="0" presId="urn:microsoft.com/office/officeart/2005/8/layout/process3"/>
    <dgm:cxn modelId="{9D9C6FAF-2874-44CD-893D-FD90CB1DF425}" srcId="{9A0DC3A5-38D1-4FE8-90C8-C80362545A23}" destId="{580037C0-65CD-49B8-A498-A1870D8B8DC0}" srcOrd="1" destOrd="0" parTransId="{525A6FA5-E96B-42A2-A7E5-858C0FCB905D}" sibTransId="{11008633-286E-4213-A2F1-AC9B1F0FBCC8}"/>
    <dgm:cxn modelId="{E2F23D4E-093A-4E21-B866-A4C3AD6742B6}" srcId="{E83A4721-4F7F-49B3-8B89-5B4AEA330A4B}" destId="{ADECD7ED-93C1-49F1-9E68-0CA38B6F975B}" srcOrd="1" destOrd="0" parTransId="{8FE4D2E7-EF80-424C-94EC-4F93AFD8A0DF}" sibTransId="{223172DD-F1CE-4FA9-966C-3D369BFBDF0A}"/>
    <dgm:cxn modelId="{8471E6EB-5492-4032-8355-506E5E300EE4}" type="presOf" srcId="{ADECD7ED-93C1-49F1-9E68-0CA38B6F975B}" destId="{D535D8EA-53FD-4E27-BF25-7B7A8BEB7908}" srcOrd="1" destOrd="0" presId="urn:microsoft.com/office/officeart/2005/8/layout/process3"/>
    <dgm:cxn modelId="{DD97EA41-DE60-4474-896D-E20481518CF7}" type="presOf" srcId="{E9E2C679-133D-4B71-840F-2BF279F0B5B8}" destId="{A78F1F67-F6DF-44E1-A565-9B296D3B3B9C}" srcOrd="0" destOrd="0" presId="urn:microsoft.com/office/officeart/2005/8/layout/process3"/>
    <dgm:cxn modelId="{6B3E13FB-E1C9-4F1B-B2F7-1D7316B51EBB}" srcId="{9A0DC3A5-38D1-4FE8-90C8-C80362545A23}" destId="{E9E2C679-133D-4B71-840F-2BF279F0B5B8}" srcOrd="0" destOrd="0" parTransId="{1FC041AE-D973-4135-B510-439B3FAE70D8}" sibTransId="{10BE96CE-645A-4F91-AC15-CD182D9E71C2}"/>
    <dgm:cxn modelId="{CB71C7CF-9537-4161-8D16-3621B17F74BE}" type="presOf" srcId="{3C6E07DB-B7D1-4825-8215-4C5A3F33B61D}" destId="{EEBCE493-9131-4E8D-B32C-F8F3DBAB75E8}" srcOrd="0" destOrd="1" presId="urn:microsoft.com/office/officeart/2005/8/layout/process3"/>
    <dgm:cxn modelId="{313B506C-6F8F-4E63-BAFC-D5727B771613}" type="presOf" srcId="{E83A4721-4F7F-49B3-8B89-5B4AEA330A4B}" destId="{55365037-7128-453C-88F7-9AC7AD9D5B62}" srcOrd="0" destOrd="0" presId="urn:microsoft.com/office/officeart/2005/8/layout/process3"/>
    <dgm:cxn modelId="{160FBEFA-63FA-4C9C-813B-0EC9043FEEDF}" type="presOf" srcId="{9A0DC3A5-38D1-4FE8-90C8-C80362545A23}" destId="{22C9661C-541C-4B9D-A76B-9FBFB9449551}" srcOrd="1" destOrd="0" presId="urn:microsoft.com/office/officeart/2005/8/layout/process3"/>
    <dgm:cxn modelId="{3E724571-0F8E-405F-BF6E-EC817A899C3F}" srcId="{ADECD7ED-93C1-49F1-9E68-0CA38B6F975B}" destId="{0DDC9F8B-7237-4F6F-B3E5-A56A95F40BB4}" srcOrd="0" destOrd="0" parTransId="{898F7119-A025-471B-81E5-2202DC31EB51}" sibTransId="{EBBE2BAE-347D-4729-A673-B5669D4EEC9F}"/>
    <dgm:cxn modelId="{88068AC7-DC4E-43DD-94DD-BE71BF68BE71}" srcId="{ADECD7ED-93C1-49F1-9E68-0CA38B6F975B}" destId="{3C6E07DB-B7D1-4825-8215-4C5A3F33B61D}" srcOrd="1" destOrd="0" parTransId="{E6C5D310-D767-4228-B3BF-4882D52DEB48}" sibTransId="{23D146A1-81BF-4197-97E3-694A6ADF64FC}"/>
    <dgm:cxn modelId="{7EFB6D99-1FC9-448A-A180-051CE82BDA1B}" type="presOf" srcId="{580037C0-65CD-49B8-A498-A1870D8B8DC0}" destId="{A78F1F67-F6DF-44E1-A565-9B296D3B3B9C}" srcOrd="0" destOrd="1" presId="urn:microsoft.com/office/officeart/2005/8/layout/process3"/>
    <dgm:cxn modelId="{28476D39-C9CA-467A-B38C-8F7C8E0122D0}" type="presOf" srcId="{B1785EBC-FB7E-46DF-8475-B7B888B5E6AF}" destId="{08556FA7-E46E-4C97-882A-71571C596CE1}" srcOrd="1" destOrd="0" presId="urn:microsoft.com/office/officeart/2005/8/layout/process3"/>
    <dgm:cxn modelId="{4F9C371C-4D8D-479B-8AD8-9E002808FB3D}" type="presOf" srcId="{ADECD7ED-93C1-49F1-9E68-0CA38B6F975B}" destId="{15E8C347-C2F2-4AC5-B78E-71CBE8F9EE29}" srcOrd="0" destOrd="0" presId="urn:microsoft.com/office/officeart/2005/8/layout/process3"/>
    <dgm:cxn modelId="{88B99E02-7F6D-4C63-99B4-186B67682A64}" type="presParOf" srcId="{55365037-7128-453C-88F7-9AC7AD9D5B62}" destId="{D7DCD894-F89F-4B24-9EDA-E208549EED48}" srcOrd="0" destOrd="0" presId="urn:microsoft.com/office/officeart/2005/8/layout/process3"/>
    <dgm:cxn modelId="{7B40570F-00DD-4B62-886B-E7DA406FD2E3}" type="presParOf" srcId="{D7DCD894-F89F-4B24-9EDA-E208549EED48}" destId="{F56D8EF9-2D9F-4805-9842-899D85E3EDFC}" srcOrd="0" destOrd="0" presId="urn:microsoft.com/office/officeart/2005/8/layout/process3"/>
    <dgm:cxn modelId="{017A528A-9CDF-4F63-AD11-3503A5F93718}" type="presParOf" srcId="{D7DCD894-F89F-4B24-9EDA-E208549EED48}" destId="{22C9661C-541C-4B9D-A76B-9FBFB9449551}" srcOrd="1" destOrd="0" presId="urn:microsoft.com/office/officeart/2005/8/layout/process3"/>
    <dgm:cxn modelId="{33013ADF-9B02-49A9-9F89-FFBF0522B368}" type="presParOf" srcId="{D7DCD894-F89F-4B24-9EDA-E208549EED48}" destId="{A78F1F67-F6DF-44E1-A565-9B296D3B3B9C}" srcOrd="2" destOrd="0" presId="urn:microsoft.com/office/officeart/2005/8/layout/process3"/>
    <dgm:cxn modelId="{1D27DA57-F2C6-4040-BE8A-09E56EE0F6DF}" type="presParOf" srcId="{55365037-7128-453C-88F7-9AC7AD9D5B62}" destId="{4BC47600-7186-4BF0-9069-538842A8F485}" srcOrd="1" destOrd="0" presId="urn:microsoft.com/office/officeart/2005/8/layout/process3"/>
    <dgm:cxn modelId="{0B3CBB26-84FE-4472-BFFC-EDA81AFCF11D}" type="presParOf" srcId="{4BC47600-7186-4BF0-9069-538842A8F485}" destId="{08556FA7-E46E-4C97-882A-71571C596CE1}" srcOrd="0" destOrd="0" presId="urn:microsoft.com/office/officeart/2005/8/layout/process3"/>
    <dgm:cxn modelId="{0CF2EEAD-49DC-4952-A71F-D1AA3D907459}" type="presParOf" srcId="{55365037-7128-453C-88F7-9AC7AD9D5B62}" destId="{4FF54D6F-1C1B-45B4-9D5A-6ED7FD13601B}" srcOrd="2" destOrd="0" presId="urn:microsoft.com/office/officeart/2005/8/layout/process3"/>
    <dgm:cxn modelId="{398F48DA-99E8-40D2-B27A-11452A4CF968}" type="presParOf" srcId="{4FF54D6F-1C1B-45B4-9D5A-6ED7FD13601B}" destId="{15E8C347-C2F2-4AC5-B78E-71CBE8F9EE29}" srcOrd="0" destOrd="0" presId="urn:microsoft.com/office/officeart/2005/8/layout/process3"/>
    <dgm:cxn modelId="{F038286B-55E4-4C5A-955C-C36000449E57}" type="presParOf" srcId="{4FF54D6F-1C1B-45B4-9D5A-6ED7FD13601B}" destId="{D535D8EA-53FD-4E27-BF25-7B7A8BEB7908}" srcOrd="1" destOrd="0" presId="urn:microsoft.com/office/officeart/2005/8/layout/process3"/>
    <dgm:cxn modelId="{49899DCD-DA47-4B63-8CA1-21B25D81E5F5}" type="presParOf" srcId="{4FF54D6F-1C1B-45B4-9D5A-6ED7FD13601B}" destId="{EEBCE493-9131-4E8D-B32C-F8F3DBAB75E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474D78-77FB-43F4-9269-28B3A75F4EE3}" type="doc">
      <dgm:prSet loTypeId="urn:microsoft.com/office/officeart/2005/8/layout/chevron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0A749F1-5FA6-4B39-9058-9B4C0856897E}">
      <dgm:prSet phldrT="[Text]" custT="1"/>
      <dgm:spPr/>
      <dgm:t>
        <a:bodyPr/>
        <a:lstStyle/>
        <a:p>
          <a:r>
            <a:rPr lang="en-US" sz="1600" b="1" dirty="0" smtClean="0"/>
            <a:t>Offline Compilation</a:t>
          </a:r>
          <a:endParaRPr lang="en-US" sz="1600" b="1" dirty="0"/>
        </a:p>
      </dgm:t>
    </dgm:pt>
    <dgm:pt modelId="{14000F33-B061-4022-949C-5E77C38C54B0}" type="parTrans" cxnId="{77AB0D82-4281-40A1-A60C-43C265EBAA6C}">
      <dgm:prSet/>
      <dgm:spPr/>
      <dgm:t>
        <a:bodyPr/>
        <a:lstStyle/>
        <a:p>
          <a:endParaRPr lang="en-US"/>
        </a:p>
      </dgm:t>
    </dgm:pt>
    <dgm:pt modelId="{85B10701-4785-45C4-B7BF-A790F50F79F8}" type="sibTrans" cxnId="{77AB0D82-4281-40A1-A60C-43C265EBAA6C}">
      <dgm:prSet/>
      <dgm:spPr/>
      <dgm:t>
        <a:bodyPr/>
        <a:lstStyle/>
        <a:p>
          <a:endParaRPr lang="en-US"/>
        </a:p>
      </dgm:t>
    </dgm:pt>
    <dgm:pt modelId="{1DA59BF3-F289-4CA0-813B-6D88633BEF8D}">
      <dgm:prSet phldrT="[Text]"/>
      <dgm:spPr/>
      <dgm:t>
        <a:bodyPr/>
        <a:lstStyle/>
        <a:p>
          <a:r>
            <a:rPr lang="en-US" dirty="0" smtClean="0"/>
            <a:t>Identify </a:t>
          </a:r>
          <a:r>
            <a:rPr lang="en-US" b="1" dirty="0" smtClean="0"/>
            <a:t>cones</a:t>
          </a:r>
          <a:endParaRPr lang="en-US" b="1" dirty="0"/>
        </a:p>
      </dgm:t>
    </dgm:pt>
    <dgm:pt modelId="{5CE68D60-0BCA-4FD2-ABE5-E33359428BF0}" type="parTrans" cxnId="{561A0B47-EB64-48CA-81CA-65B03C0A99A8}">
      <dgm:prSet/>
      <dgm:spPr/>
      <dgm:t>
        <a:bodyPr/>
        <a:lstStyle/>
        <a:p>
          <a:endParaRPr lang="en-US"/>
        </a:p>
      </dgm:t>
    </dgm:pt>
    <dgm:pt modelId="{0B73185F-FDD5-4F4B-8232-4E8158B8F18F}" type="sibTrans" cxnId="{561A0B47-EB64-48CA-81CA-65B03C0A99A8}">
      <dgm:prSet/>
      <dgm:spPr/>
      <dgm:t>
        <a:bodyPr/>
        <a:lstStyle/>
        <a:p>
          <a:endParaRPr lang="en-US"/>
        </a:p>
      </dgm:t>
    </dgm:pt>
    <dgm:pt modelId="{30F8608E-8D48-4600-BE11-9D5B74F314AB}">
      <dgm:prSet phldrT="[Text]"/>
      <dgm:spPr/>
      <dgm:t>
        <a:bodyPr/>
        <a:lstStyle/>
        <a:p>
          <a:r>
            <a:rPr lang="en-US" dirty="0" smtClean="0"/>
            <a:t>Identify </a:t>
          </a:r>
          <a:r>
            <a:rPr lang="en-US" b="1" dirty="0" smtClean="0"/>
            <a:t>sections</a:t>
          </a:r>
          <a:r>
            <a:rPr lang="en-US" dirty="0" smtClean="0"/>
            <a:t>, produce initial fault bounds</a:t>
          </a:r>
          <a:endParaRPr lang="en-US" dirty="0"/>
        </a:p>
      </dgm:t>
    </dgm:pt>
    <dgm:pt modelId="{6BB147FB-B910-46BB-89DA-9D32CFC03890}" type="parTrans" cxnId="{79C6DD59-5C6B-4DB8-8F17-B5E04A8E41B7}">
      <dgm:prSet/>
      <dgm:spPr/>
      <dgm:t>
        <a:bodyPr/>
        <a:lstStyle/>
        <a:p>
          <a:endParaRPr lang="en-US"/>
        </a:p>
      </dgm:t>
    </dgm:pt>
    <dgm:pt modelId="{E02045E9-1878-442E-832A-213CFDEACE18}" type="sibTrans" cxnId="{79C6DD59-5C6B-4DB8-8F17-B5E04A8E41B7}">
      <dgm:prSet/>
      <dgm:spPr/>
      <dgm:t>
        <a:bodyPr/>
        <a:lstStyle/>
        <a:p>
          <a:endParaRPr lang="en-US"/>
        </a:p>
      </dgm:t>
    </dgm:pt>
    <dgm:pt modelId="{A2A18EAE-260B-4AF4-B451-1840531A945D}">
      <dgm:prSet phldrT="[Text]"/>
      <dgm:spPr/>
      <dgm:t>
        <a:bodyPr/>
        <a:lstStyle/>
        <a:p>
          <a:r>
            <a:rPr lang="en-US" b="1" dirty="0" smtClean="0"/>
            <a:t>Online Compilation</a:t>
          </a:r>
          <a:endParaRPr lang="en-US" b="1" dirty="0"/>
        </a:p>
      </dgm:t>
    </dgm:pt>
    <dgm:pt modelId="{6BFC42B2-831F-4B44-9D68-5236B8EA9ED8}" type="parTrans" cxnId="{9DF8F031-69DB-4C95-A5F2-B9B70222F14A}">
      <dgm:prSet/>
      <dgm:spPr/>
      <dgm:t>
        <a:bodyPr/>
        <a:lstStyle/>
        <a:p>
          <a:endParaRPr lang="en-US"/>
        </a:p>
      </dgm:t>
    </dgm:pt>
    <dgm:pt modelId="{DE483665-0E4C-4008-8E26-E902316D3384}" type="sibTrans" cxnId="{9DF8F031-69DB-4C95-A5F2-B9B70222F14A}">
      <dgm:prSet/>
      <dgm:spPr/>
      <dgm:t>
        <a:bodyPr/>
        <a:lstStyle/>
        <a:p>
          <a:endParaRPr lang="en-US"/>
        </a:p>
      </dgm:t>
    </dgm:pt>
    <dgm:pt modelId="{72488C61-EBCF-4947-90A5-231DDF200EC8}">
      <dgm:prSet phldrT="[Text]"/>
      <dgm:spPr/>
      <dgm:t>
        <a:bodyPr/>
        <a:lstStyle/>
        <a:p>
          <a:r>
            <a:rPr lang="en-US" b="1" dirty="0" smtClean="0"/>
            <a:t>Find faulty outputs</a:t>
          </a:r>
          <a:r>
            <a:rPr lang="en-US" dirty="0" smtClean="0"/>
            <a:t> with propagation (+ bound correction)</a:t>
          </a:r>
          <a:endParaRPr lang="en-US" dirty="0"/>
        </a:p>
      </dgm:t>
    </dgm:pt>
    <dgm:pt modelId="{6D019941-216B-469B-A7D8-0ADDCFE4E0B6}" type="parTrans" cxnId="{7433DDE1-FE5F-4B26-AC68-6344C497353B}">
      <dgm:prSet/>
      <dgm:spPr/>
      <dgm:t>
        <a:bodyPr/>
        <a:lstStyle/>
        <a:p>
          <a:endParaRPr lang="en-US"/>
        </a:p>
      </dgm:t>
    </dgm:pt>
    <dgm:pt modelId="{049F2F85-F6B5-48EA-BE42-6F8FF2D885B4}" type="sibTrans" cxnId="{7433DDE1-FE5F-4B26-AC68-6344C497353B}">
      <dgm:prSet/>
      <dgm:spPr/>
      <dgm:t>
        <a:bodyPr/>
        <a:lstStyle/>
        <a:p>
          <a:endParaRPr lang="en-US"/>
        </a:p>
      </dgm:t>
    </dgm:pt>
    <dgm:pt modelId="{BC7B755D-5B5E-4F87-907F-111A10434D7A}">
      <dgm:prSet phldrT="[Text]"/>
      <dgm:spPr/>
      <dgm:t>
        <a:bodyPr/>
        <a:lstStyle/>
        <a:p>
          <a:r>
            <a:rPr lang="en-US" b="1" dirty="0" smtClean="0"/>
            <a:t>Diagnosis Process</a:t>
          </a:r>
          <a:endParaRPr lang="en-US" b="1" dirty="0"/>
        </a:p>
      </dgm:t>
    </dgm:pt>
    <dgm:pt modelId="{0446CBB7-9B10-41C1-B966-D0EC72C1F46A}" type="parTrans" cxnId="{BD2956D9-4EFA-46A6-A1C6-0A2ACFE6EB91}">
      <dgm:prSet/>
      <dgm:spPr/>
      <dgm:t>
        <a:bodyPr/>
        <a:lstStyle/>
        <a:p>
          <a:endParaRPr lang="en-US"/>
        </a:p>
      </dgm:t>
    </dgm:pt>
    <dgm:pt modelId="{4EECBB59-263D-43CD-AC0A-668F0DB22F9D}" type="sibTrans" cxnId="{BD2956D9-4EFA-46A6-A1C6-0A2ACFE6EB91}">
      <dgm:prSet/>
      <dgm:spPr/>
      <dgm:t>
        <a:bodyPr/>
        <a:lstStyle/>
        <a:p>
          <a:endParaRPr lang="en-US"/>
        </a:p>
      </dgm:t>
    </dgm:pt>
    <dgm:pt modelId="{CC9ACF9C-1C87-4B90-81CE-AFC19473CF0E}">
      <dgm:prSet phldrT="[Text]"/>
      <dgm:spPr/>
      <dgm:t>
        <a:bodyPr/>
        <a:lstStyle/>
        <a:p>
          <a:r>
            <a:rPr lang="en-US" b="0" dirty="0" smtClean="0"/>
            <a:t>Iterative SAT </a:t>
          </a:r>
          <a:r>
            <a:rPr lang="en-US" dirty="0" smtClean="0"/>
            <a:t>calls until </a:t>
          </a:r>
          <a:r>
            <a:rPr lang="en-US" b="1" dirty="0" smtClean="0"/>
            <a:t>size of minimal cardinality </a:t>
          </a:r>
          <a:r>
            <a:rPr lang="en-US" dirty="0" smtClean="0"/>
            <a:t>is found</a:t>
          </a:r>
          <a:endParaRPr lang="en-US" dirty="0"/>
        </a:p>
      </dgm:t>
    </dgm:pt>
    <dgm:pt modelId="{EAE73D68-3131-49D7-86F2-F7CEDF11A483}" type="parTrans" cxnId="{D8E57954-14B3-404A-AF2E-BA8BAFCDAA7E}">
      <dgm:prSet/>
      <dgm:spPr/>
      <dgm:t>
        <a:bodyPr/>
        <a:lstStyle/>
        <a:p>
          <a:endParaRPr lang="en-US"/>
        </a:p>
      </dgm:t>
    </dgm:pt>
    <dgm:pt modelId="{64B8E510-5C10-49F5-AA36-34CCBE0C06D3}" type="sibTrans" cxnId="{D8E57954-14B3-404A-AF2E-BA8BAFCDAA7E}">
      <dgm:prSet/>
      <dgm:spPr/>
      <dgm:t>
        <a:bodyPr/>
        <a:lstStyle/>
        <a:p>
          <a:endParaRPr lang="en-US"/>
        </a:p>
      </dgm:t>
    </dgm:pt>
    <dgm:pt modelId="{98DCBCAA-0EED-4848-8884-1CF197A9B711}">
      <dgm:prSet phldrT="[Text]"/>
      <dgm:spPr/>
      <dgm:t>
        <a:bodyPr/>
        <a:lstStyle/>
        <a:p>
          <a:r>
            <a:rPr lang="en-US" b="1" dirty="0" smtClean="0"/>
            <a:t>Encode CNF with system and section bounds </a:t>
          </a:r>
          <a:r>
            <a:rPr lang="en-US" dirty="0" smtClean="0"/>
            <a:t>on # of faults</a:t>
          </a:r>
          <a:endParaRPr lang="en-US" dirty="0"/>
        </a:p>
      </dgm:t>
    </dgm:pt>
    <dgm:pt modelId="{01038FD6-2533-4055-86A9-1D4C2D50A645}" type="parTrans" cxnId="{5980BA2C-18CB-43EF-B8B6-2FD46BC8C3B0}">
      <dgm:prSet/>
      <dgm:spPr/>
      <dgm:t>
        <a:bodyPr/>
        <a:lstStyle/>
        <a:p>
          <a:endParaRPr lang="en-US"/>
        </a:p>
      </dgm:t>
    </dgm:pt>
    <dgm:pt modelId="{877B26A2-5603-43B9-922C-3D857FE19960}" type="sibTrans" cxnId="{5980BA2C-18CB-43EF-B8B6-2FD46BC8C3B0}">
      <dgm:prSet/>
      <dgm:spPr/>
      <dgm:t>
        <a:bodyPr/>
        <a:lstStyle/>
        <a:p>
          <a:endParaRPr lang="en-US"/>
        </a:p>
      </dgm:t>
    </dgm:pt>
    <dgm:pt modelId="{C951083C-8F62-4851-98CF-5895DA2BD013}">
      <dgm:prSet phldrT="[Text]"/>
      <dgm:spPr/>
      <dgm:t>
        <a:bodyPr/>
        <a:lstStyle/>
        <a:p>
          <a:r>
            <a:rPr lang="en-US" dirty="0" smtClean="0"/>
            <a:t>Find diagnoses by </a:t>
          </a:r>
          <a:r>
            <a:rPr lang="en-US" b="1" dirty="0" smtClean="0"/>
            <a:t>expanding cones</a:t>
          </a:r>
          <a:r>
            <a:rPr lang="en-US" dirty="0" smtClean="0"/>
            <a:t> separately</a:t>
          </a:r>
          <a:endParaRPr lang="en-US" dirty="0"/>
        </a:p>
      </dgm:t>
    </dgm:pt>
    <dgm:pt modelId="{D30D8404-C891-4220-9CA8-C85EDE34A6DC}" type="parTrans" cxnId="{7988F9C8-6CCA-4464-9A80-CA7D2BDFD45B}">
      <dgm:prSet/>
      <dgm:spPr/>
      <dgm:t>
        <a:bodyPr/>
        <a:lstStyle/>
        <a:p>
          <a:endParaRPr lang="en-US"/>
        </a:p>
      </dgm:t>
    </dgm:pt>
    <dgm:pt modelId="{74E19B10-B472-4545-A771-587B7A3E71F4}" type="sibTrans" cxnId="{7988F9C8-6CCA-4464-9A80-CA7D2BDFD45B}">
      <dgm:prSet/>
      <dgm:spPr/>
      <dgm:t>
        <a:bodyPr/>
        <a:lstStyle/>
        <a:p>
          <a:endParaRPr lang="en-US"/>
        </a:p>
      </dgm:t>
    </dgm:pt>
    <dgm:pt modelId="{7D1F9B51-EAD5-429F-9451-9C1F31B762ED}">
      <dgm:prSet phldrT="[Text]"/>
      <dgm:spPr/>
      <dgm:t>
        <a:bodyPr/>
        <a:lstStyle/>
        <a:p>
          <a:r>
            <a:rPr lang="en-US" b="0" dirty="0" smtClean="0"/>
            <a:t>Iterative SAT </a:t>
          </a:r>
          <a:r>
            <a:rPr lang="en-US" dirty="0" smtClean="0"/>
            <a:t>calls to </a:t>
          </a:r>
          <a:r>
            <a:rPr lang="en-US" b="1" dirty="0" smtClean="0"/>
            <a:t>find all minimal cardinality top-level diagnoses</a:t>
          </a:r>
          <a:endParaRPr lang="en-US" b="1" dirty="0"/>
        </a:p>
      </dgm:t>
    </dgm:pt>
    <dgm:pt modelId="{468311D6-F195-4408-A250-FD0E8D6CCD54}" type="parTrans" cxnId="{1EB61608-7C7A-4399-9611-0FE1F2DCBACF}">
      <dgm:prSet/>
      <dgm:spPr/>
      <dgm:t>
        <a:bodyPr/>
        <a:lstStyle/>
        <a:p>
          <a:endParaRPr lang="en-US"/>
        </a:p>
      </dgm:t>
    </dgm:pt>
    <dgm:pt modelId="{46D819E8-F766-4E0B-A2B3-B2B5009A6FB9}" type="sibTrans" cxnId="{1EB61608-7C7A-4399-9611-0FE1F2DCBACF}">
      <dgm:prSet/>
      <dgm:spPr/>
      <dgm:t>
        <a:bodyPr/>
        <a:lstStyle/>
        <a:p>
          <a:endParaRPr lang="en-US"/>
        </a:p>
      </dgm:t>
    </dgm:pt>
    <dgm:pt modelId="{61DF9E54-52D9-48AC-96BD-4026F43D5E25}" type="pres">
      <dgm:prSet presAssocID="{45474D78-77FB-43F4-9269-28B3A75F4EE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E27C7D-7E73-4FFB-AAAD-20A6591EB06D}" type="pres">
      <dgm:prSet presAssocID="{80A749F1-5FA6-4B39-9058-9B4C0856897E}" presName="composite" presStyleCnt="0"/>
      <dgm:spPr/>
    </dgm:pt>
    <dgm:pt modelId="{BD81E526-7699-40FE-8719-C5C676B85315}" type="pres">
      <dgm:prSet presAssocID="{80A749F1-5FA6-4B39-9058-9B4C0856897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EA05E9-3165-45F3-951B-7107462EC7A7}" type="pres">
      <dgm:prSet presAssocID="{80A749F1-5FA6-4B39-9058-9B4C0856897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66F01-5A59-4468-B12A-56371CA3CAAC}" type="pres">
      <dgm:prSet presAssocID="{85B10701-4785-45C4-B7BF-A790F50F79F8}" presName="sp" presStyleCnt="0"/>
      <dgm:spPr/>
    </dgm:pt>
    <dgm:pt modelId="{7B143123-2059-49F2-83A7-37C11D8727D7}" type="pres">
      <dgm:prSet presAssocID="{A2A18EAE-260B-4AF4-B451-1840531A945D}" presName="composite" presStyleCnt="0"/>
      <dgm:spPr/>
    </dgm:pt>
    <dgm:pt modelId="{545160FA-6EBA-42EF-A47E-6F7DA036F5F0}" type="pres">
      <dgm:prSet presAssocID="{A2A18EAE-260B-4AF4-B451-1840531A945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68CC94-12A1-4D81-B70F-C3B259D3D2E7}" type="pres">
      <dgm:prSet presAssocID="{A2A18EAE-260B-4AF4-B451-1840531A945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BBF2B-E116-4DC1-84EE-5A904D9587C0}" type="pres">
      <dgm:prSet presAssocID="{DE483665-0E4C-4008-8E26-E902316D3384}" presName="sp" presStyleCnt="0"/>
      <dgm:spPr/>
    </dgm:pt>
    <dgm:pt modelId="{CBA17739-D085-48F8-8925-1ADF566AE4E4}" type="pres">
      <dgm:prSet presAssocID="{BC7B755D-5B5E-4F87-907F-111A10434D7A}" presName="composite" presStyleCnt="0"/>
      <dgm:spPr/>
    </dgm:pt>
    <dgm:pt modelId="{FD56C0CA-AEB9-4B9D-9F9C-096B433F5844}" type="pres">
      <dgm:prSet presAssocID="{BC7B755D-5B5E-4F87-907F-111A10434D7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F8679B-1A17-4205-AD77-296FE87FADF7}" type="pres">
      <dgm:prSet presAssocID="{BC7B755D-5B5E-4F87-907F-111A10434D7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79B2B2-5CDE-4690-82BD-602A6D2D953E}" type="presOf" srcId="{98DCBCAA-0EED-4848-8884-1CF197A9B711}" destId="{9E68CC94-12A1-4D81-B70F-C3B259D3D2E7}" srcOrd="0" destOrd="1" presId="urn:microsoft.com/office/officeart/2005/8/layout/chevron2"/>
    <dgm:cxn modelId="{B72AB6CB-FD40-4821-BFBF-24EFE5765A4C}" type="presOf" srcId="{CC9ACF9C-1C87-4B90-81CE-AFC19473CF0E}" destId="{8FF8679B-1A17-4205-AD77-296FE87FADF7}" srcOrd="0" destOrd="0" presId="urn:microsoft.com/office/officeart/2005/8/layout/chevron2"/>
    <dgm:cxn modelId="{7433DDE1-FE5F-4B26-AC68-6344C497353B}" srcId="{A2A18EAE-260B-4AF4-B451-1840531A945D}" destId="{72488C61-EBCF-4947-90A5-231DDF200EC8}" srcOrd="0" destOrd="0" parTransId="{6D019941-216B-469B-A7D8-0ADDCFE4E0B6}" sibTransId="{049F2F85-F6B5-48EA-BE42-6F8FF2D885B4}"/>
    <dgm:cxn modelId="{77AB0D82-4281-40A1-A60C-43C265EBAA6C}" srcId="{45474D78-77FB-43F4-9269-28B3A75F4EE3}" destId="{80A749F1-5FA6-4B39-9058-9B4C0856897E}" srcOrd="0" destOrd="0" parTransId="{14000F33-B061-4022-949C-5E77C38C54B0}" sibTransId="{85B10701-4785-45C4-B7BF-A790F50F79F8}"/>
    <dgm:cxn modelId="{7988F9C8-6CCA-4464-9A80-CA7D2BDFD45B}" srcId="{BC7B755D-5B5E-4F87-907F-111A10434D7A}" destId="{C951083C-8F62-4851-98CF-5895DA2BD013}" srcOrd="2" destOrd="0" parTransId="{D30D8404-C891-4220-9CA8-C85EDE34A6DC}" sibTransId="{74E19B10-B472-4545-A771-587B7A3E71F4}"/>
    <dgm:cxn modelId="{A72C06F4-FA0B-4356-AC74-DB07EC816F5B}" type="presOf" srcId="{80A749F1-5FA6-4B39-9058-9B4C0856897E}" destId="{BD81E526-7699-40FE-8719-C5C676B85315}" srcOrd="0" destOrd="0" presId="urn:microsoft.com/office/officeart/2005/8/layout/chevron2"/>
    <dgm:cxn modelId="{D8E57954-14B3-404A-AF2E-BA8BAFCDAA7E}" srcId="{BC7B755D-5B5E-4F87-907F-111A10434D7A}" destId="{CC9ACF9C-1C87-4B90-81CE-AFC19473CF0E}" srcOrd="0" destOrd="0" parTransId="{EAE73D68-3131-49D7-86F2-F7CEDF11A483}" sibTransId="{64B8E510-5C10-49F5-AA36-34CCBE0C06D3}"/>
    <dgm:cxn modelId="{1EB61608-7C7A-4399-9611-0FE1F2DCBACF}" srcId="{BC7B755D-5B5E-4F87-907F-111A10434D7A}" destId="{7D1F9B51-EAD5-429F-9451-9C1F31B762ED}" srcOrd="1" destOrd="0" parTransId="{468311D6-F195-4408-A250-FD0E8D6CCD54}" sibTransId="{46D819E8-F766-4E0B-A2B3-B2B5009A6FB9}"/>
    <dgm:cxn modelId="{561A0B47-EB64-48CA-81CA-65B03C0A99A8}" srcId="{80A749F1-5FA6-4B39-9058-9B4C0856897E}" destId="{1DA59BF3-F289-4CA0-813B-6D88633BEF8D}" srcOrd="0" destOrd="0" parTransId="{5CE68D60-0BCA-4FD2-ABE5-E33359428BF0}" sibTransId="{0B73185F-FDD5-4F4B-8232-4E8158B8F18F}"/>
    <dgm:cxn modelId="{C693745C-401D-4260-BC83-5319973A8B50}" type="presOf" srcId="{45474D78-77FB-43F4-9269-28B3A75F4EE3}" destId="{61DF9E54-52D9-48AC-96BD-4026F43D5E25}" srcOrd="0" destOrd="0" presId="urn:microsoft.com/office/officeart/2005/8/layout/chevron2"/>
    <dgm:cxn modelId="{FC22E076-0DB7-4ECC-9A0A-D393B1FC6DD4}" type="presOf" srcId="{30F8608E-8D48-4600-BE11-9D5B74F314AB}" destId="{E1EA05E9-3165-45F3-951B-7107462EC7A7}" srcOrd="0" destOrd="1" presId="urn:microsoft.com/office/officeart/2005/8/layout/chevron2"/>
    <dgm:cxn modelId="{50A80ABD-5579-43D9-8585-DE51ABA3AAD0}" type="presOf" srcId="{BC7B755D-5B5E-4F87-907F-111A10434D7A}" destId="{FD56C0CA-AEB9-4B9D-9F9C-096B433F5844}" srcOrd="0" destOrd="0" presId="urn:microsoft.com/office/officeart/2005/8/layout/chevron2"/>
    <dgm:cxn modelId="{79C6DD59-5C6B-4DB8-8F17-B5E04A8E41B7}" srcId="{80A749F1-5FA6-4B39-9058-9B4C0856897E}" destId="{30F8608E-8D48-4600-BE11-9D5B74F314AB}" srcOrd="1" destOrd="0" parTransId="{6BB147FB-B910-46BB-89DA-9D32CFC03890}" sibTransId="{E02045E9-1878-442E-832A-213CFDEACE18}"/>
    <dgm:cxn modelId="{1A4F7419-BE82-42D8-9860-76789B922C39}" type="presOf" srcId="{C951083C-8F62-4851-98CF-5895DA2BD013}" destId="{8FF8679B-1A17-4205-AD77-296FE87FADF7}" srcOrd="0" destOrd="2" presId="urn:microsoft.com/office/officeart/2005/8/layout/chevron2"/>
    <dgm:cxn modelId="{BD2956D9-4EFA-46A6-A1C6-0A2ACFE6EB91}" srcId="{45474D78-77FB-43F4-9269-28B3A75F4EE3}" destId="{BC7B755D-5B5E-4F87-907F-111A10434D7A}" srcOrd="2" destOrd="0" parTransId="{0446CBB7-9B10-41C1-B966-D0EC72C1F46A}" sibTransId="{4EECBB59-263D-43CD-AC0A-668F0DB22F9D}"/>
    <dgm:cxn modelId="{A1E867A7-8289-4FB5-881B-37AC6BECD4A2}" type="presOf" srcId="{A2A18EAE-260B-4AF4-B451-1840531A945D}" destId="{545160FA-6EBA-42EF-A47E-6F7DA036F5F0}" srcOrd="0" destOrd="0" presId="urn:microsoft.com/office/officeart/2005/8/layout/chevron2"/>
    <dgm:cxn modelId="{3FEA9BD2-378C-451D-863D-122FBDFE79CE}" type="presOf" srcId="{1DA59BF3-F289-4CA0-813B-6D88633BEF8D}" destId="{E1EA05E9-3165-45F3-951B-7107462EC7A7}" srcOrd="0" destOrd="0" presId="urn:microsoft.com/office/officeart/2005/8/layout/chevron2"/>
    <dgm:cxn modelId="{5980BA2C-18CB-43EF-B8B6-2FD46BC8C3B0}" srcId="{A2A18EAE-260B-4AF4-B451-1840531A945D}" destId="{98DCBCAA-0EED-4848-8884-1CF197A9B711}" srcOrd="1" destOrd="0" parTransId="{01038FD6-2533-4055-86A9-1D4C2D50A645}" sibTransId="{877B26A2-5603-43B9-922C-3D857FE19960}"/>
    <dgm:cxn modelId="{9DF8F031-69DB-4C95-A5F2-B9B70222F14A}" srcId="{45474D78-77FB-43F4-9269-28B3A75F4EE3}" destId="{A2A18EAE-260B-4AF4-B451-1840531A945D}" srcOrd="1" destOrd="0" parTransId="{6BFC42B2-831F-4B44-9D68-5236B8EA9ED8}" sibTransId="{DE483665-0E4C-4008-8E26-E902316D3384}"/>
    <dgm:cxn modelId="{47FAA18D-1658-46B0-A583-1FDAF6250480}" type="presOf" srcId="{72488C61-EBCF-4947-90A5-231DDF200EC8}" destId="{9E68CC94-12A1-4D81-B70F-C3B259D3D2E7}" srcOrd="0" destOrd="0" presId="urn:microsoft.com/office/officeart/2005/8/layout/chevron2"/>
    <dgm:cxn modelId="{162395CA-C3FE-4CEF-9813-C25B8AB79CC6}" type="presOf" srcId="{7D1F9B51-EAD5-429F-9451-9C1F31B762ED}" destId="{8FF8679B-1A17-4205-AD77-296FE87FADF7}" srcOrd="0" destOrd="1" presId="urn:microsoft.com/office/officeart/2005/8/layout/chevron2"/>
    <dgm:cxn modelId="{1A0DAC53-8FA5-4D37-B3CA-80E4B499FA54}" type="presParOf" srcId="{61DF9E54-52D9-48AC-96BD-4026F43D5E25}" destId="{32E27C7D-7E73-4FFB-AAAD-20A6591EB06D}" srcOrd="0" destOrd="0" presId="urn:microsoft.com/office/officeart/2005/8/layout/chevron2"/>
    <dgm:cxn modelId="{B90451B2-0363-48B2-AADE-2885B3046916}" type="presParOf" srcId="{32E27C7D-7E73-4FFB-AAAD-20A6591EB06D}" destId="{BD81E526-7699-40FE-8719-C5C676B85315}" srcOrd="0" destOrd="0" presId="urn:microsoft.com/office/officeart/2005/8/layout/chevron2"/>
    <dgm:cxn modelId="{FA7ED7C6-8359-45BE-AA3A-6E3E5A689FAD}" type="presParOf" srcId="{32E27C7D-7E73-4FFB-AAAD-20A6591EB06D}" destId="{E1EA05E9-3165-45F3-951B-7107462EC7A7}" srcOrd="1" destOrd="0" presId="urn:microsoft.com/office/officeart/2005/8/layout/chevron2"/>
    <dgm:cxn modelId="{BD3199AD-1068-48B0-88E9-594A168FFE86}" type="presParOf" srcId="{61DF9E54-52D9-48AC-96BD-4026F43D5E25}" destId="{E1366F01-5A59-4468-B12A-56371CA3CAAC}" srcOrd="1" destOrd="0" presId="urn:microsoft.com/office/officeart/2005/8/layout/chevron2"/>
    <dgm:cxn modelId="{73DA5251-CB25-490D-9FF1-F0F32BE1D864}" type="presParOf" srcId="{61DF9E54-52D9-48AC-96BD-4026F43D5E25}" destId="{7B143123-2059-49F2-83A7-37C11D8727D7}" srcOrd="2" destOrd="0" presId="urn:microsoft.com/office/officeart/2005/8/layout/chevron2"/>
    <dgm:cxn modelId="{F2E00001-178D-464F-ABC1-64907CD4CCE7}" type="presParOf" srcId="{7B143123-2059-49F2-83A7-37C11D8727D7}" destId="{545160FA-6EBA-42EF-A47E-6F7DA036F5F0}" srcOrd="0" destOrd="0" presId="urn:microsoft.com/office/officeart/2005/8/layout/chevron2"/>
    <dgm:cxn modelId="{B0E0AF16-5460-476A-B7C2-5AAE12D317D2}" type="presParOf" srcId="{7B143123-2059-49F2-83A7-37C11D8727D7}" destId="{9E68CC94-12A1-4D81-B70F-C3B259D3D2E7}" srcOrd="1" destOrd="0" presId="urn:microsoft.com/office/officeart/2005/8/layout/chevron2"/>
    <dgm:cxn modelId="{CBBEA50A-C5CD-4F0E-A62D-F7F7F77132B6}" type="presParOf" srcId="{61DF9E54-52D9-48AC-96BD-4026F43D5E25}" destId="{042BBF2B-E116-4DC1-84EE-5A904D9587C0}" srcOrd="3" destOrd="0" presId="urn:microsoft.com/office/officeart/2005/8/layout/chevron2"/>
    <dgm:cxn modelId="{C0D04179-5D07-467A-99EE-52582CA96D2E}" type="presParOf" srcId="{61DF9E54-52D9-48AC-96BD-4026F43D5E25}" destId="{CBA17739-D085-48F8-8925-1ADF566AE4E4}" srcOrd="4" destOrd="0" presId="urn:microsoft.com/office/officeart/2005/8/layout/chevron2"/>
    <dgm:cxn modelId="{D1FB05C3-E38D-4B5C-9D8A-51127DFB3C15}" type="presParOf" srcId="{CBA17739-D085-48F8-8925-1ADF566AE4E4}" destId="{FD56C0CA-AEB9-4B9D-9F9C-096B433F5844}" srcOrd="0" destOrd="0" presId="urn:microsoft.com/office/officeart/2005/8/layout/chevron2"/>
    <dgm:cxn modelId="{F0B03117-143A-45FB-971C-923745A3EFFC}" type="presParOf" srcId="{CBA17739-D085-48F8-8925-1ADF566AE4E4}" destId="{8FF8679B-1A17-4205-AD77-296FE87FAD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FCAB77-1731-438F-84BC-787E06C0E0D2}">
      <dsp:nvSpPr>
        <dsp:cNvPr id="0" name=""/>
        <dsp:cNvSpPr/>
      </dsp:nvSpPr>
      <dsp:spPr>
        <a:xfrm>
          <a:off x="2753059" y="1569348"/>
          <a:ext cx="3637880" cy="363788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SAT</a:t>
          </a:r>
          <a:endParaRPr lang="en-US" sz="6500" kern="1200" dirty="0"/>
        </a:p>
      </dsp:txBody>
      <dsp:txXfrm>
        <a:off x="3285814" y="2102103"/>
        <a:ext cx="2572370" cy="2572370"/>
      </dsp:txXfrm>
    </dsp:sp>
    <dsp:sp modelId="{CF30BE71-5592-48CD-9E93-C5A17BB60142}">
      <dsp:nvSpPr>
        <dsp:cNvPr id="0" name=""/>
        <dsp:cNvSpPr/>
      </dsp:nvSpPr>
      <dsp:spPr>
        <a:xfrm>
          <a:off x="3662529" y="112237"/>
          <a:ext cx="1818940" cy="181894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1986775"/>
                <a:satOff val="7962"/>
                <a:lumOff val="1726"/>
                <a:alphaOff val="0"/>
                <a:tint val="50000"/>
                <a:satMod val="300000"/>
              </a:schemeClr>
            </a:gs>
            <a:gs pos="35000">
              <a:schemeClr val="accent5">
                <a:alpha val="50000"/>
                <a:hueOff val="-1986775"/>
                <a:satOff val="7962"/>
                <a:lumOff val="1726"/>
                <a:alphaOff val="0"/>
                <a:tint val="37000"/>
                <a:satMod val="300000"/>
              </a:schemeClr>
            </a:gs>
            <a:gs pos="100000">
              <a:schemeClr val="accent5">
                <a:alpha val="50000"/>
                <a:hueOff val="-1986775"/>
                <a:satOff val="7962"/>
                <a:lumOff val="1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Planning</a:t>
          </a:r>
          <a:endParaRPr lang="en-US" sz="2400" kern="1200" dirty="0"/>
        </a:p>
      </dsp:txBody>
      <dsp:txXfrm>
        <a:off x="3928907" y="378615"/>
        <a:ext cx="1286184" cy="1286184"/>
      </dsp:txXfrm>
    </dsp:sp>
    <dsp:sp modelId="{4EC22A17-E3C7-4831-B126-3C44B4E36622}">
      <dsp:nvSpPr>
        <dsp:cNvPr id="0" name=""/>
        <dsp:cNvSpPr/>
      </dsp:nvSpPr>
      <dsp:spPr>
        <a:xfrm>
          <a:off x="5913282" y="1747504"/>
          <a:ext cx="1818940" cy="181894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3973551"/>
                <a:satOff val="15924"/>
                <a:lumOff val="3451"/>
                <a:alphaOff val="0"/>
                <a:tint val="50000"/>
                <a:satMod val="300000"/>
              </a:schemeClr>
            </a:gs>
            <a:gs pos="35000">
              <a:schemeClr val="accent5">
                <a:alpha val="50000"/>
                <a:hueOff val="-3973551"/>
                <a:satOff val="15924"/>
                <a:lumOff val="3451"/>
                <a:alphaOff val="0"/>
                <a:tint val="37000"/>
                <a:satMod val="300000"/>
              </a:schemeClr>
            </a:gs>
            <a:gs pos="100000">
              <a:schemeClr val="accent5">
                <a:alpha val="50000"/>
                <a:hueOff val="-3973551"/>
                <a:satOff val="15924"/>
                <a:lumOff val="345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Diagnosis</a:t>
          </a:r>
          <a:endParaRPr lang="en-US" sz="2400" kern="1200" dirty="0"/>
        </a:p>
      </dsp:txBody>
      <dsp:txXfrm>
        <a:off x="6179660" y="2013882"/>
        <a:ext cx="1286184" cy="1286184"/>
      </dsp:txXfrm>
    </dsp:sp>
    <dsp:sp modelId="{33F46375-BC5D-4788-9026-E5B86CD68DC5}">
      <dsp:nvSpPr>
        <dsp:cNvPr id="0" name=""/>
        <dsp:cNvSpPr/>
      </dsp:nvSpPr>
      <dsp:spPr>
        <a:xfrm>
          <a:off x="5053571" y="4393422"/>
          <a:ext cx="1818940" cy="181894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5960326"/>
                <a:satOff val="23887"/>
                <a:lumOff val="5177"/>
                <a:alphaOff val="0"/>
                <a:tint val="50000"/>
                <a:satMod val="300000"/>
              </a:schemeClr>
            </a:gs>
            <a:gs pos="35000">
              <a:schemeClr val="accent5">
                <a:alpha val="50000"/>
                <a:hueOff val="-5960326"/>
                <a:satOff val="23887"/>
                <a:lumOff val="5177"/>
                <a:alphaOff val="0"/>
                <a:tint val="37000"/>
                <a:satMod val="300000"/>
              </a:schemeClr>
            </a:gs>
            <a:gs pos="100000">
              <a:schemeClr val="accent5">
                <a:alpha val="50000"/>
                <a:hueOff val="-5960326"/>
                <a:satOff val="23887"/>
                <a:lumOff val="517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CSPs</a:t>
          </a:r>
          <a:endParaRPr lang="en-US" sz="2400" kern="1200" dirty="0"/>
        </a:p>
      </dsp:txBody>
      <dsp:txXfrm>
        <a:off x="5319949" y="4659800"/>
        <a:ext cx="1286184" cy="1286184"/>
      </dsp:txXfrm>
    </dsp:sp>
    <dsp:sp modelId="{DCF9EC9D-1DA1-426C-86CB-AA2C2CEF4B79}">
      <dsp:nvSpPr>
        <dsp:cNvPr id="0" name=""/>
        <dsp:cNvSpPr/>
      </dsp:nvSpPr>
      <dsp:spPr>
        <a:xfrm>
          <a:off x="2271488" y="4393422"/>
          <a:ext cx="1818940" cy="181894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7947101"/>
                <a:satOff val="31849"/>
                <a:lumOff val="6902"/>
                <a:alphaOff val="0"/>
                <a:tint val="50000"/>
                <a:satMod val="300000"/>
              </a:schemeClr>
            </a:gs>
            <a:gs pos="35000">
              <a:schemeClr val="accent5">
                <a:alpha val="50000"/>
                <a:hueOff val="-7947101"/>
                <a:satOff val="31849"/>
                <a:lumOff val="6902"/>
                <a:alphaOff val="0"/>
                <a:tint val="37000"/>
                <a:satMod val="300000"/>
              </a:schemeClr>
            </a:gs>
            <a:gs pos="100000">
              <a:schemeClr val="accent5">
                <a:alpha val="50000"/>
                <a:hueOff val="-7947101"/>
                <a:satOff val="31849"/>
                <a:lumOff val="690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Puzzles</a:t>
          </a:r>
          <a:endParaRPr lang="en-US" sz="2400" kern="1200" dirty="0"/>
        </a:p>
      </dsp:txBody>
      <dsp:txXfrm>
        <a:off x="2537866" y="4659800"/>
        <a:ext cx="1286184" cy="1286184"/>
      </dsp:txXfrm>
    </dsp:sp>
    <dsp:sp modelId="{9CF8E1A3-EB64-457B-BE87-B9CF5C55AC31}">
      <dsp:nvSpPr>
        <dsp:cNvPr id="0" name=""/>
        <dsp:cNvSpPr/>
      </dsp:nvSpPr>
      <dsp:spPr>
        <a:xfrm>
          <a:off x="1411777" y="1747504"/>
          <a:ext cx="1818940" cy="181894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alpha val="50000"/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alpha val="50000"/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Model Checking</a:t>
          </a:r>
          <a:endParaRPr lang="en-US" sz="2400" kern="1200" dirty="0"/>
        </a:p>
      </dsp:txBody>
      <dsp:txXfrm>
        <a:off x="1678155" y="2013882"/>
        <a:ext cx="1286184" cy="12861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9661C-541C-4B9D-A76B-9FBFB9449551}">
      <dsp:nvSpPr>
        <dsp:cNvPr id="0" name=""/>
        <dsp:cNvSpPr/>
      </dsp:nvSpPr>
      <dsp:spPr>
        <a:xfrm>
          <a:off x="3407" y="468612"/>
          <a:ext cx="2925003" cy="9257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Constraints</a:t>
          </a:r>
          <a:endParaRPr lang="en-US" sz="2400" kern="1200" dirty="0"/>
        </a:p>
      </dsp:txBody>
      <dsp:txXfrm>
        <a:off x="3407" y="468612"/>
        <a:ext cx="2925003" cy="617175"/>
      </dsp:txXfrm>
    </dsp:sp>
    <dsp:sp modelId="{A78F1F67-F6DF-44E1-A565-9B296D3B3B9C}">
      <dsp:nvSpPr>
        <dsp:cNvPr id="0" name=""/>
        <dsp:cNvSpPr/>
      </dsp:nvSpPr>
      <dsp:spPr>
        <a:xfrm>
          <a:off x="602504" y="1085787"/>
          <a:ext cx="2925003" cy="1315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David either passes of fails the exam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If David studies he will passes the exam</a:t>
          </a:r>
          <a:endParaRPr lang="en-US" sz="1700" kern="1200" dirty="0"/>
        </a:p>
      </dsp:txBody>
      <dsp:txXfrm>
        <a:off x="641042" y="1124325"/>
        <a:ext cx="2847927" cy="1238723"/>
      </dsp:txXfrm>
    </dsp:sp>
    <dsp:sp modelId="{4BC47600-7186-4BF0-9069-538842A8F485}">
      <dsp:nvSpPr>
        <dsp:cNvPr id="0" name=""/>
        <dsp:cNvSpPr/>
      </dsp:nvSpPr>
      <dsp:spPr>
        <a:xfrm>
          <a:off x="3371831" y="413079"/>
          <a:ext cx="940050" cy="72824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371831" y="558727"/>
        <a:ext cx="721578" cy="436945"/>
      </dsp:txXfrm>
    </dsp:sp>
    <dsp:sp modelId="{D535D8EA-53FD-4E27-BF25-7B7A8BEB7908}">
      <dsp:nvSpPr>
        <dsp:cNvPr id="0" name=""/>
        <dsp:cNvSpPr/>
      </dsp:nvSpPr>
      <dsp:spPr>
        <a:xfrm>
          <a:off x="4702091" y="468612"/>
          <a:ext cx="2925003" cy="9257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Logical Formula</a:t>
          </a:r>
          <a:endParaRPr lang="en-US" sz="2400" kern="1200" dirty="0"/>
        </a:p>
      </dsp:txBody>
      <dsp:txXfrm>
        <a:off x="4702091" y="468612"/>
        <a:ext cx="2925003" cy="617175"/>
      </dsp:txXfrm>
    </dsp:sp>
    <dsp:sp modelId="{EEBCE493-9131-4E8D-B32C-F8F3DBAB75E8}">
      <dsp:nvSpPr>
        <dsp:cNvPr id="0" name=""/>
        <dsp:cNvSpPr/>
      </dsp:nvSpPr>
      <dsp:spPr>
        <a:xfrm>
          <a:off x="5301188" y="1085787"/>
          <a:ext cx="2925003" cy="1315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solidFill>
                <a:srgbClr val="C00000"/>
              </a:solidFill>
            </a:rPr>
            <a:t>Pass(David )</a:t>
          </a:r>
          <a:r>
            <a:rPr lang="en-US" sz="1700" kern="1200" dirty="0" smtClean="0"/>
            <a:t> </a:t>
          </a:r>
          <a:r>
            <a:rPr lang="en-US" sz="1700" b="1" kern="1200" dirty="0" smtClean="0">
              <a:solidFill>
                <a:srgbClr val="0005C0"/>
              </a:solidFill>
            </a:rPr>
            <a:t>Or</a:t>
          </a:r>
          <a:r>
            <a:rPr lang="en-US" sz="1700" kern="1200" dirty="0" smtClean="0"/>
            <a:t> </a:t>
          </a:r>
          <a:r>
            <a:rPr lang="en-US" sz="1700" b="1" kern="1200" dirty="0" smtClean="0">
              <a:solidFill>
                <a:srgbClr val="0005C0"/>
              </a:solidFill>
            </a:rPr>
            <a:t>Not</a:t>
          </a:r>
          <a:r>
            <a:rPr lang="en-US" sz="1700" kern="1200" dirty="0" smtClean="0"/>
            <a:t>(</a:t>
          </a:r>
          <a:r>
            <a:rPr lang="en-US" sz="1700" b="1" kern="1200" dirty="0" smtClean="0">
              <a:solidFill>
                <a:srgbClr val="C00000"/>
              </a:solidFill>
            </a:rPr>
            <a:t>Pass(David</a:t>
          </a:r>
          <a:r>
            <a:rPr lang="en-US" sz="1700" kern="1200" dirty="0" smtClean="0"/>
            <a:t> 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b="1" kern="1200" dirty="0" smtClean="0">
              <a:solidFill>
                <a:srgbClr val="C00000"/>
              </a:solidFill>
            </a:rPr>
            <a:t>Study(David)</a:t>
          </a:r>
          <a:r>
            <a:rPr lang="en-US" sz="1700" b="1" kern="1200" dirty="0" smtClean="0">
              <a:solidFill>
                <a:srgbClr val="0005C0"/>
              </a:solidFill>
              <a:sym typeface="Wingdings" pitchFamily="2" charset="2"/>
            </a:rPr>
            <a:t></a:t>
          </a:r>
          <a:r>
            <a:rPr lang="en-US" sz="1700" b="1" kern="1200" dirty="0" smtClean="0">
              <a:solidFill>
                <a:srgbClr val="C00000"/>
              </a:solidFill>
              <a:sym typeface="Wingdings" pitchFamily="2" charset="2"/>
            </a:rPr>
            <a:t>Pass(David)</a:t>
          </a:r>
          <a:endParaRPr lang="en-US" sz="1700" b="1" kern="1200" dirty="0" smtClean="0">
            <a:solidFill>
              <a:srgbClr val="C00000"/>
            </a:solidFill>
          </a:endParaRPr>
        </a:p>
      </dsp:txBody>
      <dsp:txXfrm>
        <a:off x="5339726" y="1124325"/>
        <a:ext cx="2847927" cy="12387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1E526-7699-40FE-8719-C5C676B85315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Offline Compilation</a:t>
          </a:r>
          <a:endParaRPr lang="en-US" sz="1600" b="1" kern="1200" dirty="0"/>
        </a:p>
      </dsp:txBody>
      <dsp:txXfrm rot="-5400000">
        <a:off x="1" y="573596"/>
        <a:ext cx="1146297" cy="491270"/>
      </dsp:txXfrm>
    </dsp:sp>
    <dsp:sp modelId="{E1EA05E9-3165-45F3-951B-7107462EC7A7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Identify </a:t>
          </a:r>
          <a:r>
            <a:rPr lang="en-US" sz="1900" b="1" kern="1200" dirty="0" smtClean="0"/>
            <a:t>cones</a:t>
          </a:r>
          <a:endParaRPr lang="en-US" sz="1900" b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Identify </a:t>
          </a:r>
          <a:r>
            <a:rPr lang="en-US" sz="1900" b="1" kern="1200" dirty="0" smtClean="0"/>
            <a:t>sections</a:t>
          </a:r>
          <a:r>
            <a:rPr lang="en-US" sz="1900" kern="1200" dirty="0" smtClean="0"/>
            <a:t>, produce initial fault bounds</a:t>
          </a:r>
          <a:endParaRPr lang="en-US" sz="1900" kern="1200" dirty="0"/>
        </a:p>
      </dsp:txBody>
      <dsp:txXfrm rot="-5400000">
        <a:off x="1146298" y="52408"/>
        <a:ext cx="7031341" cy="960496"/>
      </dsp:txXfrm>
    </dsp:sp>
    <dsp:sp modelId="{545160FA-6EBA-42EF-A47E-6F7DA036F5F0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Online Compilation</a:t>
          </a:r>
          <a:endParaRPr lang="en-US" sz="1600" b="1" kern="1200" dirty="0"/>
        </a:p>
      </dsp:txBody>
      <dsp:txXfrm rot="-5400000">
        <a:off x="1" y="2017346"/>
        <a:ext cx="1146297" cy="491270"/>
      </dsp:txXfrm>
    </dsp:sp>
    <dsp:sp modelId="{9E68CC94-12A1-4D81-B70F-C3B259D3D2E7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dirty="0" smtClean="0"/>
            <a:t>Find faulty outputs</a:t>
          </a:r>
          <a:r>
            <a:rPr lang="en-US" sz="1900" kern="1200" dirty="0" smtClean="0"/>
            <a:t> with propagation (+ bound correction)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1" kern="1200" dirty="0" smtClean="0"/>
            <a:t>Encode CNF with system and section bounds </a:t>
          </a:r>
          <a:r>
            <a:rPr lang="en-US" sz="1900" kern="1200" dirty="0" smtClean="0"/>
            <a:t>on # of faults</a:t>
          </a:r>
          <a:endParaRPr lang="en-US" sz="1900" kern="1200" dirty="0"/>
        </a:p>
      </dsp:txBody>
      <dsp:txXfrm rot="-5400000">
        <a:off x="1146298" y="1496158"/>
        <a:ext cx="7031341" cy="960496"/>
      </dsp:txXfrm>
    </dsp:sp>
    <dsp:sp modelId="{FD56C0CA-AEB9-4B9D-9F9C-096B433F5844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Diagnosis Process</a:t>
          </a:r>
          <a:endParaRPr lang="en-US" sz="1600" b="1" kern="1200" dirty="0"/>
        </a:p>
      </dsp:txBody>
      <dsp:txXfrm rot="-5400000">
        <a:off x="1" y="3461096"/>
        <a:ext cx="1146297" cy="491270"/>
      </dsp:txXfrm>
    </dsp:sp>
    <dsp:sp modelId="{8FF8679B-1A17-4205-AD77-296FE87FADF7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/>
            <a:t>Iterative SAT </a:t>
          </a:r>
          <a:r>
            <a:rPr lang="en-US" sz="1900" kern="1200" dirty="0" smtClean="0"/>
            <a:t>calls until </a:t>
          </a:r>
          <a:r>
            <a:rPr lang="en-US" sz="1900" b="1" kern="1200" dirty="0" smtClean="0"/>
            <a:t>size of minimal cardinality </a:t>
          </a:r>
          <a:r>
            <a:rPr lang="en-US" sz="1900" kern="1200" dirty="0" smtClean="0"/>
            <a:t>is found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kern="1200" dirty="0" smtClean="0"/>
            <a:t>Iterative SAT </a:t>
          </a:r>
          <a:r>
            <a:rPr lang="en-US" sz="1900" kern="1200" dirty="0" smtClean="0"/>
            <a:t>calls to </a:t>
          </a:r>
          <a:r>
            <a:rPr lang="en-US" sz="1900" b="1" kern="1200" dirty="0" smtClean="0"/>
            <a:t>find all minimal cardinality top-level diagnoses</a:t>
          </a:r>
          <a:endParaRPr lang="en-US" sz="1900" b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Find diagnoses by </a:t>
          </a:r>
          <a:r>
            <a:rPr lang="en-US" sz="1900" b="1" kern="1200" dirty="0" smtClean="0"/>
            <a:t>expanding cones</a:t>
          </a:r>
          <a:r>
            <a:rPr lang="en-US" sz="1900" kern="1200" dirty="0" smtClean="0"/>
            <a:t> separately</a:t>
          </a:r>
          <a:endParaRPr lang="en-US" sz="1900" kern="1200" dirty="0"/>
        </a:p>
      </dsp:txBody>
      <dsp:txXfrm rot="-5400000">
        <a:off x="1146298" y="2939908"/>
        <a:ext cx="7031341" cy="960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44E61-81A6-478B-8469-EA537D141CF7}" type="datetimeFigureOut">
              <a:rPr lang="en-US" smtClean="0"/>
              <a:pPr/>
              <a:t>5/19/2013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CAEF5-024F-4558-A827-4291222742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6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A69EE-9DB8-4749-83B8-0A96341E423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CAEF5-024F-4558-A827-42912227425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CAEF5-024F-4558-A827-429122274253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17C7A-49E0-4273-890B-BA0B70CB97B3}" type="slidenum">
              <a:rPr lang="he-IL" smtClean="0"/>
              <a:pPr/>
              <a:t>49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17C7A-49E0-4273-890B-BA0B70CB97B3}" type="slidenum">
              <a:rPr lang="he-IL" smtClean="0"/>
              <a:pPr/>
              <a:t>50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CAEF5-024F-4558-A827-429122274253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17C7A-49E0-4273-890B-BA0B70CB97B3}" type="slidenum">
              <a:rPr lang="he-IL" smtClean="0"/>
              <a:pPr/>
              <a:t>74</a:t>
            </a:fld>
            <a:endParaRPr lang="he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717C7A-49E0-4273-890B-BA0B70CB97B3}" type="slidenum">
              <a:rPr lang="he-IL" smtClean="0"/>
              <a:pPr/>
              <a:t>76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F1F7-30F3-4D4B-B0D2-39524897F81E}" type="datetime1">
              <a:rPr lang="en-US" smtClean="0"/>
              <a:pPr/>
              <a:t>5/19/2013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AI@BGU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26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35A3-9D64-410C-A5BA-2EE8732E58AD}" type="datetime1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AI@BGU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04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8034-B4E7-4101-8313-B9CA5CA291A8}" type="datetime1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AI@BGU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9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3D85D-D071-4D3C-9CEC-6E0009E145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AI@BGU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F2F1-202B-473D-B439-951174CB78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56" descr="llogot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0"/>
            <a:ext cx="1222907" cy="98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124200" y="634538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2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pPr algn="ctr">
              <a:defRPr/>
            </a:pPr>
            <a:r>
              <a:rPr lang="en-US" dirty="0" smtClean="0"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</a:rPr>
              <a:t>AI@BGU</a:t>
            </a:r>
            <a:endParaRPr lang="en-US" dirty="0"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CDC23-6147-42F3-8108-591E9BEB7E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AI@BGU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F2F1-202B-473D-B439-951174CB78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56" descr="llogot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0" y="0"/>
            <a:ext cx="1222907" cy="98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124200" y="634538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2000"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pPr algn="ctr">
              <a:defRPr/>
            </a:pPr>
            <a:r>
              <a:rPr lang="en-US" dirty="0" smtClean="0"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</a:rPr>
              <a:t>AI@BGU</a:t>
            </a:r>
            <a:endParaRPr lang="en-US" dirty="0"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3D14-6F1B-49A1-8D3E-DB5DD5C193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AI@BGU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F2F1-202B-473D-B439-951174CB78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BD795-C744-4587-80CB-156028B493C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AI@BGU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F2F1-202B-473D-B439-951174CB78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FD248-4428-431D-82F0-F50B9695D47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AI@BGU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F2F1-202B-473D-B439-951174CB78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87BF-C7EB-4623-8D53-9E8DF2645EF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AI@BGU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F2F1-202B-473D-B439-951174CB78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BE2A-943F-4A17-ADEE-18378276236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AI@BGU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F2F1-202B-473D-B439-951174CB78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392F-E5E4-4F9C-A81F-93209B1C28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AI@BGU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F2F1-202B-473D-B439-951174CB78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202C-6632-4AC5-8B78-E5D1390E4066}" type="datetime1">
              <a:rPr lang="en-US" smtClean="0"/>
              <a:pPr/>
              <a:t>5/19/2013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AI@BGU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81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0165-0500-46F0-BB74-F8EFB6695D5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AI@BGU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F2F1-202B-473D-B439-951174CB78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3FD5-BF46-4FB7-8ABF-59D4E3B6E8A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AI@BGU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F2F1-202B-473D-B439-951174CB78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BCAD-57E3-47A1-BD8A-89B60CA6605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AI@BGU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F2F1-202B-473D-B439-951174CB78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F1F7-30F3-4D4B-B0D2-39524897F81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AI@BGU</a:t>
            </a:r>
            <a:endParaRPr lang="en-US" b="1" dirty="0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26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202C-6632-4AC5-8B78-E5D1390E406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AI@BGU</a:t>
            </a:r>
            <a:endParaRPr lang="en-US" b="1" dirty="0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81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B916-C83A-4F1F-A4B2-CB3D1CED6B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AI@BGU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7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D590-1235-495C-8052-250AFF7F20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AI@BGU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780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72F0-3D0E-4E88-80B2-333E5F14664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AI@BGU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31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4300-4F1E-47C2-954F-A3A0A74898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AI@BGU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04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FC4D-0B61-4CD4-B6C8-BD099803EB8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AI@BGU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958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B916-C83A-4F1F-A4B2-CB3D1CED6B81}" type="datetime1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AI@BGU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7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6822-2549-42EE-AAE6-0875EAEB90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AI@BGU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5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8DD8-2AB8-4442-9357-2CB62EF8F2B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AI@BGU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85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35A3-9D64-410C-A5BA-2EE8732E58A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AI@BGU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04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8034-B4E7-4101-8313-B9CA5CA291A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AI@BGU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9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F1F7-30F3-4D4B-B0D2-39524897F81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AI@BGU</a:t>
            </a:r>
            <a:endParaRPr lang="en-US" b="1" dirty="0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326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202C-6632-4AC5-8B78-E5D1390E406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AI@BGU</a:t>
            </a:r>
            <a:endParaRPr lang="en-US" b="1" dirty="0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381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B916-C83A-4F1F-A4B2-CB3D1CED6B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AI@BGU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7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D590-1235-495C-8052-250AFF7F20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AI@BGU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780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72F0-3D0E-4E88-80B2-333E5F14664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AI@BGU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31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4300-4F1E-47C2-954F-A3A0A74898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AI@BGU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304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8D590-1235-495C-8052-250AFF7F2060}" type="datetime1">
              <a:rPr lang="en-US" smtClean="0"/>
              <a:pPr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AI@BGU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80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FC4D-0B61-4CD4-B6C8-BD099803EB8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AI@BGU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958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6822-2549-42EE-AAE6-0875EAEB90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AI@BGU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5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8DD8-2AB8-4442-9357-2CB62EF8F2B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AI@BGU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85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35A3-9D64-410C-A5BA-2EE8732E58A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AI@BGU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04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8034-B4E7-4101-8313-B9CA5CA291A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AI@BGU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9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72F0-3D0E-4E88-80B2-333E5F146642}" type="datetime1">
              <a:rPr lang="en-US" smtClean="0"/>
              <a:pPr/>
              <a:t>5/19/2013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AI@BGU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31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4300-4F1E-47C2-954F-A3A0A748981D}" type="datetime1">
              <a:rPr lang="en-US" smtClean="0"/>
              <a:pPr/>
              <a:t>5/19/2013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AI@BGU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04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FC4D-0B61-4CD4-B6C8-BD099803EB8A}" type="datetime1">
              <a:rPr lang="en-US" smtClean="0"/>
              <a:pPr/>
              <a:t>5/19/2013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AI@BGU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58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6822-2549-42EE-AAE6-0875EAEB907D}" type="datetime1">
              <a:rPr lang="en-US" smtClean="0"/>
              <a:pPr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AI@BGU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5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8DD8-2AB8-4442-9357-2CB62EF8F2B8}" type="datetime1">
              <a:rPr lang="en-US" smtClean="0"/>
              <a:pPr/>
              <a:t>5/19/2013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AI@BGU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85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2E3BB-5F39-477B-97E7-AEFA80F37822}" type="datetime1">
              <a:rPr lang="en-US" smtClean="0"/>
              <a:pPr/>
              <a:t>5/19/2013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AI@BGU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2E88-5959-4AF5-8BA5-945220FB2B8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6" descr="llogot.gif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00" y="10617"/>
            <a:ext cx="747952" cy="600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 txBox="1">
            <a:spLocks/>
          </p:cNvSpPr>
          <p:nvPr userDrawn="1"/>
        </p:nvSpPr>
        <p:spPr>
          <a:xfrm>
            <a:off x="4009749" y="6348101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AI@BGU</a:t>
            </a:r>
            <a:endParaRPr lang="en-US" sz="2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941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EC96-BB67-47E5-9E27-368DBE5135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AI@BGU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3F2F1-202B-473D-B439-951174CB78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2E3BB-5F39-477B-97E7-AEFA80F3782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AI@BGU</a:t>
            </a:r>
            <a:endParaRPr lang="en-US" b="1" dirty="0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2E88-5959-4AF5-8BA5-945220FB2B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56" descr="llogot.gif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00" y="10617"/>
            <a:ext cx="747952" cy="600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 txBox="1">
            <a:spLocks/>
          </p:cNvSpPr>
          <p:nvPr userDrawn="1"/>
        </p:nvSpPr>
        <p:spPr>
          <a:xfrm>
            <a:off x="4009749" y="6348101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AI@BGU</a:t>
            </a:r>
            <a:endParaRPr lang="en-US" sz="2000" b="1" dirty="0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941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2E3BB-5F39-477B-97E7-AEFA80F3782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b="1" dirty="0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AI@BGU</a:t>
            </a:r>
            <a:endParaRPr lang="en-US" b="1" dirty="0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2E88-5959-4AF5-8BA5-945220FB2B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56" descr="llogot.gif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00" y="10617"/>
            <a:ext cx="747952" cy="600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7"/>
          <p:cNvSpPr txBox="1">
            <a:spLocks/>
          </p:cNvSpPr>
          <p:nvPr userDrawn="1"/>
        </p:nvSpPr>
        <p:spPr>
          <a:xfrm>
            <a:off x="4009749" y="6348101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AI@BGU</a:t>
            </a:r>
            <a:endParaRPr lang="en-US" sz="2000" b="1" dirty="0">
              <a:ln w="1905"/>
              <a:gradFill>
                <a:gsLst>
                  <a:gs pos="0">
                    <a:srgbClr val="F79646">
                      <a:shade val="20000"/>
                      <a:satMod val="200000"/>
                    </a:srgbClr>
                  </a:gs>
                  <a:gs pos="78000">
                    <a:srgbClr val="F79646">
                      <a:tint val="90000"/>
                      <a:shade val="89000"/>
                      <a:satMod val="220000"/>
                    </a:srgbClr>
                  </a:gs>
                  <a:gs pos="100000">
                    <a:srgbClr val="F79646">
                      <a:tint val="12000"/>
                      <a:satMod val="255000"/>
                    </a:srgb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941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smtClean="0"/>
              <a:t>SAT-based </a:t>
            </a:r>
            <a:r>
              <a:rPr lang="en-US" dirty="0"/>
              <a:t>approach to Model Based Diagnosis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838200" y="4114800"/>
            <a:ext cx="77724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Credits:</a:t>
            </a:r>
          </a:p>
          <a:p>
            <a:pPr algn="l"/>
            <a:r>
              <a:rPr lang="en-US" sz="2800" dirty="0" smtClean="0"/>
              <a:t>Most of the slides are taken from </a:t>
            </a:r>
            <a:r>
              <a:rPr lang="en-US" sz="2800" smtClean="0"/>
              <a:t>Roni</a:t>
            </a:r>
            <a:r>
              <a:rPr lang="en-US" sz="2800" dirty="0" smtClean="0"/>
              <a:t> Stern</a:t>
            </a:r>
          </a:p>
          <a:p>
            <a:pPr algn="l"/>
            <a:r>
              <a:rPr lang="en-US" sz="2800" dirty="0" smtClean="0"/>
              <a:t>Some of the slides are taken from Hila Shalom and Eran Peer</a:t>
            </a:r>
          </a:p>
          <a:p>
            <a:pPr algn="l"/>
            <a:r>
              <a:rPr lang="en-US" sz="2800" dirty="0" smtClean="0"/>
              <a:t>The presented research is joint work with:</a:t>
            </a:r>
          </a:p>
          <a:p>
            <a:pPr algn="l"/>
            <a:r>
              <a:rPr lang="en-US" sz="2800" dirty="0" smtClean="0"/>
              <a:t>    Amit Metodi, </a:t>
            </a:r>
            <a:r>
              <a:rPr lang="en-US" sz="2800" dirty="0" err="1" smtClean="0"/>
              <a:t>Roni</a:t>
            </a:r>
            <a:r>
              <a:rPr lang="en-US" sz="2800" dirty="0" smtClean="0"/>
              <a:t> Stern and Mike Codish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F2F1-202B-473D-B439-951174CB78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8612" name="Picture 4" descr="http://t2.gstatic.com/images?q=tbn:ANd9GcRwJGJoa4-Fnn-fPVRInSw6zbg9d3N9buj9Gf0mVX5zdz8UZG3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04800"/>
            <a:ext cx="962025" cy="1362075"/>
          </a:xfrm>
          <a:prstGeom prst="rect">
            <a:avLst/>
          </a:prstGeom>
          <a:noFill/>
        </p:spPr>
      </p:pic>
      <p:sp>
        <p:nvSpPr>
          <p:cNvPr id="3076" name="AutoShape 4" descr="data:image/jpg;base64,/9j/4AAQSkZJRgABAQAAAQABAAD/2wCEAAkGBhQSERUUExQWFRUVGCAaGBcYGCIfHxwiHCIhGx0fIhsiISciGyEjHRweIjAgIygpLC0sHh4xNTAqNSYrLCoBCQoKDgwOGg8PGCwfHCQpNSwsKSkpLCkpLCksKS8pLCwsLCksKSwpKSwsLCwsKSwsKSksKSk1LCksKSksKSkpKf/AABEIAMIBAwMBIgACEQEDEQH/xAAbAAACAwEBAQAAAAAAAAAAAAAEBQADBgIBB//EADgQAAICAQMDAwMDAgUEAgMBAAECAxESAAQhBRMxBiJBFDJRFSNhQnEkM1KBkQclYqFDsXKC0TT/xAAYAQEBAQEBAAAAAAAAAAAAAAAAAQIDBP/EACoRAQEAAQIDCAICAwAAAAAAAAABESExAkFRYXGBkbHB0fASoULhIjLx/9oADAMBAAIRAxEAPwBF6kmZvp1eNkEsiu9FSVbEDAD44+GI4r8aZbWa9/u1Ebm2R35VSHTxGCTRy+K5vwONAepGcttlkRQjTXJg4/zaUFciKUD/APbyedMtk8h3m7AjGIkW83Nd0faoOPKn8f8AvnXTn5sF8fX3Oy3Ehhpo3kjNfaDuD8i8rXkAfwpvjXvq/dsYIs43iWV0eVhixjKqAqqAbBI591cUP50DC5Ox3jSRkyPOudOAc7NDCiQAfN+eK0d61aZ4YlZEHckBmIa8ZcQApusOGuhfn+K1nl5Lzgjp3XY9xv5BEsrDcIt8KGUxURXuIIIHPP41RsX+og6jOyyKNxftQKawOZIBZS1VTEA1qn0n0F9t1B+4A301AsHxTJxSgsQbu+APkfjRGw6lJDtN0oixO0Z0XuMMlExwIYAe8jmiKGpmya/dU7BUvqNht9pKm3ZmmkiAXjEmChSAc+6xyQKGrd9L/wBy2UWMgETF1YYs7lmyIsNjQoqfd5uxzoHcKdps9m4jbPbyhzbqce4FNOtWoYC15NXzo58m6lAhjKx7RBLXcU1mQ/ukqsftXga1zxOvsuXXp3fYnd9uN3EU7TA4qC7ENcTe7nEA1jkay450Luepsek59lgGj7Pj2AZ5d3zfwQDVWT7ua0w6M8sR3KrA37U7yRB2VS0pUkrVe8V7gFrg/wA6VbjrUj9LDGL3SVtCwIPCkvaoKIY1XJrkmtYuxzyM+oWObpfEsriEoqmOmIbIdxTkfsJoXXi9GQdTB3z7YxyqwhRRIEtz2z3CSL8EcA3/AErf40L1BvpZenntyMUQ7cgsn9XDCwfZKM/B4GrdiWfq3uRguyj7QAZK5BWmYlVsljQX8AVq3p3rE6V6gWSHdTjbsFSSRmRVtZBIMQGI4GPzYahyK0ijdV6VAXbMJuu4EMbBWFe6MMVxJqzd1yfOmXROqdna7kLDIfojJRcKv+b7P3F8gg/C+RVmtCmEQ9LgcrISk4nCsqkc+0AjIsqHFiCV50tQV613YeTbJ7ldpDKskiMMEasY6ok0f6RxyKGiJerwQ9T3rPKI3lIKy4sO3RGaH22GYD4/tfnVPqafvTbSFUkQyv8AUhiBkM/AUBvAokknnzxWlPq7oku66nONujuz/uEMAuINVzkQwPwwPJ8amei6UR03cRTDqjRmOJJkPbVhRUZBsjSnFf8A+6u6jv4D0haX2lFSNMTaTA++SyK5BJuzeQHxoH0jDjtuoo7yJcQVgIywQhgcmojm/aAOdMeqdSB6QpETgPGkKgqe2rRsS0oa6N0fiyS3PGk4uqY6OWl2yz9PaSTbsI4O2RGVIWXkoxFcqDjyfn4OrIZIG6sjftELFU7MwCF8SCVBqzyvgAXfjWN2HS5Vn24YGLulXjLKeRfkABieRxx86Z+vNm0nU5hHcjSNkECNkvtFgqQvIAvixzqXNmCY3OegbfbJspVm7VhpBuDaseB+12zfIy/0GibvgaVb3Yt+kQGgG7zFqYElWoJa5eMiaUcf/emvpLfwp0+XJTUef1C4n9zMVELrjE/kiqJ0p30S/o8FNFaTu1Ai6ZQApoDJgfi+BWpWjTqnTXXf9PKxsMo4g4Vz5HEoL5ZChyTY130/p8rdS3yssxBhlC0zV4PbH5YH451kegbRhvIA6qPep/doAgHI/dV8A8fNa69WRYb3cBCKaRmHbaxiSa+0/A+PjUTLV7XbBOkMO5IoMbM5yNLJnXZKVj7hx/q5J8DXMfTmlbpRdpgCjEmQ37lJKqAy0CwFC1P+/Gk3Tthl0ncNihPdUqxYZFRefF2P7fOke13M0rxplJJTClzbyK/ng/HGnaZb9C/6qgMkgM23zZQBanEsAxKgnkWGIyH8aA6H01v02T3jOYSSMWRTXa5pj92RskGxRI/Om212Cx9S3bCwxC9tA5AZDQdsg1tiePPFk/Ggv06E7LdATvJEzys8pY0Ch/aBF02f8izYrxraWgCkm6TpqmQMJc2cMtAmLjnEgyEKtWT+PHOmBmf9R9pjC7mEyj9snIoCVJAJAYFTRvGvg6UdWnnGz6e1zCy12PlWATHihxfA8/zp3Ds2HU905aQlBGqhgCxEgAJsg8KOPaK5rRCfZ7Nz02ZyFaSUme/df7Z++7xBFmlo38nxq3dyybiXZZBCrBty+JIFqfcxYgn+nwvHkDzehZS42m9j7uQjnVBiqhakYhqI5ClluhQ4063PSnDbYI6BYc43OCiwqZuq0aKsCeD8kEkedBl/UHTnO5lYQsQ7Z2H4Ofuse0UOfFcamiOt9J3DzMyze1gpUXVKVGIoGhS0Ne6Br19ZO9tcxGUMxyAyAMvtDEmyfx4486P6YZTut5iI1Xv4gHIgzAnEjkEA/IPAFaCmSSXdbdmZGRNuNy/soWR7mxyGTE4+SNXRzypvN4oaNf2juFpDWQXJXon2tR55Iu610sst8fv6oVbckdP3GSK0h3KqxyYMZOSpoHHgk8aaerVlrbibBk7oE6gsv7uNcnkgeeU4vL86Gg2Lr0p/8syOo3JsEtWWIbLIe4WeKr881ojcrJuZdiGZHV4juJBgVBK2GYgNbtin8DSb47vT/pnmZbWSRuo7z2xhMkWQkuVaUD9oqByPHI8VkTpFBIw2nUjOitJ3FWYlyCWLmqAFABuTzzpuk0o6lIuUarPD3gO2xDFVLIxUsQGBUjzXHjzoPpGzdumzswjaTcq0xyDEsIyTkWDAKwORArmufOs3WXuvqVZ6tO4G0j7wU++MboAsCWC/tgkihxYOAq/PjTBy36jIuCLGNvGNw3cZlK0vbIIXIEGhY8kfzpZuu/uounxlkb6liXBUrkYhXvYGyQv4rm/nTKSR/wBUhC9sR7uLGyrU4TgBlslSrLQoi/N6W44rfuwo2/W90j7/ALgjEm3ymX3ViWAQYircY4kBvwNCx9PkTpaYx/u9xNwKkOQLHBHK4VieBiD/AFA6H6H1EuvU5JAkjGMmTLP3LljQxICgGvixwBY0qf1xP2EiAVWXEd0E5FYzki8/AIH4JAFnWMyTXot17Gl9YM5k2qyKvaaclwkn/wAxIDKXZfaB54B+eTej9tI56hvh2wIy6GUtJwJVJwCtjdN4ojxfIrQXUEl3O62aN22jMX1bquQAv72Pkt9oFKAPitFRzSjqc0eMYXcxiemL0zKC6MB9ynggoTXnnWrOfeak+zkJh6q+4Ru4a72Mirj7xQVaJPu4JJ8aK67vJz0wFogrOkSz03Kxg/tt269uQA5JPx+deen9rJLs93K8Ykk3mR5cqXEfvNUMUpuBZ5qtD77qc0/TYKxZtzIu3bE+5xF9gr7YyeOQDdDWeXgZMGmKbrYCKKQk7XAgupHaYNbkrwrAG+eKH99Xw9SkfettDCTG0UfbKstkRHuK+RGBDW18ccV41T1yU7abZNHGuIU7Vj3TiQPayElBRGV9wcVWrNiHbq8jyKuOyAiU5kKpPtUFirM7Nkfgf3rT5X4AdGJ3MfUp3SQDcgrimJHBzOOTAyMoHNfGqeo9aL9KDdkjvKm1JIGP7futRyxYivPHn86adCG4igmRYaaF5Rt1eT3Fiv7o4WpcfPxzxpJt5MOlwskbl/qwUOam5ABwUAsLVDE83/GmCG3UZ/pZ+nllldlhO3NqL91jIEMT3FyHtNEfNa72EzN1gALKv0kXbb22z8Ee6moWWoAk+FHnVHrOVy+3V4isTTmSQo6sRL7ckvhUr8EkmzZ40dHJfUt7H22xZkaUlkGDqQVVWIxKsfaAeb5HjUNi3oHVUi2cyBHddqZciEIEnd9gzs0pU8G74ArzoNaj6Zs3lLOse57uDRsAytVoGIAJ4PPg/BOr9k5lTqskySRtJxIFC4p7hjwzqSb4ofFHV/X9656YpaIr3lije6pBHeDAA5DMLxdD7vN6v42nMbuutRnebZSrtI6SGOZkYFe7fapeWIQXyPFmvGgNpukfqe5IZY627ROXUhnfCmcDEkDiyT8cnzoqaUJvdqAszvJtBCcowGAINS/ea48gkEC+RqnZ7rPqe5LdyPDbNEy9ssWATHuNiaAFZck3xR0zSwBtt5tx0plpWCqUYKt5zFgVkBrxjRuxxxXu15HHAq9LacwsiK6uFIIyJ9hYDlgOMifHg6t2vVFXpDUjukavDWJ7bsz2JTzQIFXYJsAWBrqPcxxr0p3bu9sMoHbezkSFZbUBsGPIvk+L1LqjqNIn6rH/AJTFYiNwxZcS5Uj23QLeAaX+a40F0vbbYbGVZO3kBJ3TYLBxXZxIPI5r22OWvjTuPqkQ37xHJdwIkTvGNsmKku/FF/dGQt1ZC+Res9tzHLtepPH2445HXtq3lQGyokKcbAoDwTY1aUT6jEQ2237DMWzj7ARzlIMQHLUxIIbiyB5IGmP0AHUZy2ViNBChkNYNQlIawTif54u+a0q9TbvbS7WBYsOWQQg8BAq1IrkgAWxFglvnxxo/Dbr1GYkwZMkfbvHAAUJRXhWIuhVkeNWBPBA42e+WFpWiWZQjqWKMrMQ5rwfbRJ/FeNF+pdn2jtGWSW0kEaHKy6Up7i2KHNjwV8DnS5NtG2235iww7q9osyhscjkAC11j/Hu486M67t4B9L9PWYkUQhG9zR0LLEGw2V+SD5Ggznq/av8AWz/eaciyCTQ8c/215o/1V07cHeTdvIpl7fffFCqORsV41NMDSKzNu4CHpYdoJTiiKzKRzGBVY88A2AL1XCGi3m+uQOw27ShmRWJGIIQ39oAIsDz8aRdA65PuN9tu5I5pwgK4ggE0QPwKOtP6Y2JJ3Tdxx3Z3iJHlAAfexIJYHxR4oHW7fynmjEN6knO3+nLftckCh+bxv/SG/p8af+oetSRfQvGy2IA6kIgxtipWh5T+Dd8/nSp+mRjYfUcmX6rAsTakYluB4+6udcjq0m7kgi3DF0VwoChQQCQtWPGues/x56ei7anPo7q0k29kd2XMwuRaKQMF4VQRSLiKP8f30ki9Tz9kwKwWNyeAoGIcjJVI5VTxajzWtr6W6MId1u+0zBVn+nUAKSA1nMkq1gC+AOfnxrLt0SNttupCxaWPcLGGHCUxIuh/a/40vLHT3SbZaX1Nt32sG3KMinaSqjFYgCCwzJUg2VPIYHzQ0VHtyOqTSF1KbSOPH9tTj3KrBLCrySSfPx50H6x2ZiigbvOfp5ViOVMGtVOYFANxxzfGPOmYVz1PdP3WIgRFoBAz9zGr9tHE8+CfFfnWtrifdAo20ZgPVlKwlo1sjtWrKzKK+7hebx/PzpZ1H0P2tp3syZY1jkkQgY4y/aFI5J5F3xya8aG3/Vp9lPuturo4aRg7sisX+eWYHx/96YoHn6dso+8ffujDTBaAWit0MmAy4B8X41jOZpFvCdMXfd7PtmNVTZiRmWMj9rE5R4ljkAPAJHJJvU2Mbr1c5GNi23zhJQ0iYEhQqsApoFTyRob1vvZYG208TgdvOIAxoD7PaQcQAUIP2HxyNL/RHVpJ+oM8jgO8TkN21PCqTit/5a48cfHHzpnXDVmIZ+nY526e2BSMuJW26BCe2qi5Qrk/t5AEUb5/F3rjqeyk2/S48BGJICk7H32pkFqwYtizVjYx4v8A3110LZSydOapQh3CSyRKqpigQXIAfKBwKpPxz51PUuxmTpwDTZGFYmlFKM1YXGuX3OFyqm4548atzjbkmHXVI5Nzutmh7bRmH6t1UMEGXudm5yY+0UBVkADxotJZP1Zo8YcN2gl92dPiCytjlkre0qVBA8+dVv3H3mxEbRqE2glZlir9ujlHgTTCuACfkn40Rsunum+fdO6GNYo+0SoJQSAqgChwopQwJs/NcnUt9VjIbb/qHOiSBwskjO7rIbtGk4chRQbjwDwDzo3bykdKh7cYLnd+wq5Ld0AUcSK5AAx/nS6f0tb9QLssbbTkRxram2x4JJoeOCSedaDcdOeHpSqAmceG5NBgy5mg6vlRcDGxjVEfOpM7pY99dTOpgMyK0QkZpRG5BM1AOMmFivigV815vXfQPUQ3W/kwhCjc+51aX+qMWCGCg+ARjXz5GqOu7ObeybOLOJVmiO5copAB/wDkciyWbFaAFCz4+dcemuhnadUiS0kzjMkMj5LwVbyg8MaYUfHnXSXGpRXR433EG9mkQu27yACyY5Ye84Libx/JIvx5HI/VutO/TEcoqiZlhchhyIRYpK4JFXZPgccnVfQuvONpvGjCINupeMHJmTunFq5GXny3gnjQ0q59LgSOJSZNyyJTktmQOWBFDIUKHjzrU4oQTt/UkT7nb9qOQ3CNq2bJyp9oIbwG+fd7dGdOZ5Oobp2Rl7MR2wClKPHbALMyhnIFhR5P4Gs11LoZ6fNDLIRuI8j9jFPfGQSlkEjmjdUQeNOvTXqUzbrcmOIKsl7nF5TxJGMiQwUFh59g/wDXnXO3JVMHWCnTJaiY9hW21tiBUrE2wstmOeAKujdgaF2vqiBPoMTLK+2yRlZKyEh8q2R5W6ArkgeNX7LaNJ0zcu8bM+4bvGnAJEZNuqYfYCSDzZo1rPbX0vITtDwy7o2ojYZUDRu+F4s8k18+K1lcRtNqSerImMi/SQlG9vue1P3UxC/fXLE8V50v6Z1VYtjOoR2G37iNaMqv3Tipcn7SpH2mzQFVydMm3P8A3KRBEzLu0V7DpRMXIZHPBW15vm7rSLab0T7fqc0iuO6yl8McV93sq2yYseDxwNarOBC7hINt0ySYs6xu5oxtyHPBBIr2cH8mhWrNx1eOPqcTSuI+1EVlklVgZMgSOCpYcMBbV4/21z6p3rvtIi0TJ32jMhFMUwUBaUG1yFEB64oDS71d0mTc9QdYUcvghkV8VxpQBbZNy3nn5NamVi/pvUIE2EycPhmHCqf3Gf8AynyxoV4skfxqrbz7ZR08yPC/aVgwWvazcozALyFNX55+DobpEJXp++SQyLyoYYMQhVj9xscnxxpKOjzRtA8itEkjAo7C/wCQaHP9h58HS6q0XWt/sBMwmjZ5RWbIKUtiMiBa/PziL86ml/rHbRPvp2afAs9lWicsDQu+POpr0Ti0Gn2PRFh31xxyR1tUkSP3DuNiMxYpjXJIHPGuDsiZuqKhmlCwmnVmb3ce0195BJH+3jV0+0VupbMYW4szIpOKqCaY0SFtfPPir1PT3T40j3Il9hEriayVMSYkoV54Jvg0TwPzrHFr+2FfUdmE6SFEj44RupyanZmIaIC8SF/jn2m9dbHoKR7vasiSRf4Puge4F5ObXKgbPHC81x/Oks/Tm/SYnETX9Q3u55UgYmvAtrHHkjVvrmKWN9q1SxjsIfub76OVE+Gqrrmv7anFxya/djGTxYCeo7tQ8r3tCxAdji3byEbEcnE8AGjzzeuNns8ejsBI6gxNIxyIUPmB2cfFkXf9Vnihqn/p1ArpM7MxdnCykOQVjIJaS8gLuxkbr8c6XfppPSp3COQN0CrnKitNbV9p5q2/OscVmPBTaDYNK/Sc2mW4mJJY2GQtSLYpCwUAeeDoH1r1SaHdxyxzuHkgBILEslkgrZF1wGAYWLGs3teoTzSRIzyy064pkx+f6RZINfjX0BvTUb9S3nciMhXAxROWOasQrvZILY+LuhZJ4Gs2/nBjeidKjm2m9ldXaSFEaM3xbPTf/kedav1DtDH0oKJmxiWJweMZO7bYr7eCvBtWJ9pvQnTdqybbqg2zTvHGQIXRnojMBuF9pOINnngDxrESb6R0WIuzIhOCE2Bf4F8X/GpxXExCzmYx9SfebqBd1JJICyoeQGC5fHFDk2T55Ott6U6OsG73hjLhUn7CqKLUxID2VJIA4FeSeTqvaenki6hAUWSH/CCUIC+UkmNsuXm/kgc0KHJ1dBC36vMokna9qS1ObjOBbBj5IBsBTzZ1djcmidl2nVIzMx7Uij24qjZPixFciwBwtD++s1uPUc8kKQu9xobCkD48WfJA5oGwL1ztOvbmCNoUlkjQ/el1z4Niv/R0x3fSETpu23CIyytM6u5uqUDEgHgD+/8AzrK9zXsXm3uyKy0qbQbgkIisRicoxQAquMDYHJ51NqsidYUd963UOYBVTjS5IpBGAxKcEDweBzrHbX1PuZtztu7NI+DrjVBgLA44/vrb9J2ZXqW/kDysUlWMKD72VzWWRVj7RxwK+CQNXWxdAfo/ZO20lYupfdmUAuiv/lDI9wnkgsLxXx51X1rYS/pQRp7aKKOV1IFMjscEy+9sCw+7jz+NZnrXVZ9vNu4FnLI8jByoAD0auh9tjg41+NMo85ulbZO84vedqmIKqPuBqrIBYmiaBsDV7A6bOTcdO7bIg+l7pZYgtIMs4wt+5SLAVj82Tr3aRuOsREuhE0OcJaO+2oVhgFUhQfaRdmxzqj17JJt128schUwyPCoKqG/br3AhV9hvlOVF+b0p9D9Xl3HU1aST3yKwywQkYoaC2KjWhXA8cafklNfS3TS+03DBIQd33FRMGIIiFkMcxiMhYq+RzxpTPvynSNu6CMMNy2JAbNHUA5lsqZiAPivGnHpvaSS7KQibA7oylFQIFTBfd8ApmBRw+PPzrET+pZDtRtSsQiByH7Sgg/Jyq7I+fJGhDdd5L1aZY2wiSMPI2Cmh8u9XbOxoVdeAKGmnpzoZ2m/ljPbk/wAO7ozZjJGQk+1T5ZeCCeK+dV9I9PLBvIDBM2J2n1MpYLZUg5piTjRHFNx83xqnr3W5djv5HuOUyxqVaRbxR1GKgBgq+328cV41eHbUMdnFuD0psSgJjcxAZEiDL3C/tvzRNmg3517t866UIEjz/cwJcmls90NYHnk8HjwNLNh1WR+l7kh1UJIsSqqCwspsoHJJVSR9vOm3qXu7SDbFTEp2sgjZgp9rOuTAe85Kebujxx51dFRA/wCrbawhQRE7b3soC02RJKliby9rAG/7aV9B6Xlst2VhYifIIDL7mWI5HH9ujiastWQsACtOY4n/AFSVmKdvaIipcZxXuAY4xhx5LGySRyT5rSlZ5oYOoRXGh2zUoVWZkErBXwYngEf6sj/bzoE/VvWf1MKRPGRkyGZgw9+C4riKpDVk3fn8CtaSTef9zeAR/wCdGisDKPKKrJT4geByKJPxrNdU9GNtoVmdleigmjoqF7gyUZeWFeSPHOtOIC3VmlxjHYiQtIGci3UKnt+7gGvFcEnWOYVbfOfa76d0YtuGLUhWiIjkSqn3MASAT+L8nVnqjdSNDB3IzH3ZUaUqVJVwoCrjxgSvu95+f41ym7mh229jAjT6ZmVRkWKiY0wH9LD8M11Z0u/X5d+0O27Y9zq0lORmVBF8ghAFs0Abq9aoq9YJCd7MZGnRy3uUKrUaHGQbnU02636dbcTvMNqziSmDLNQPA5AZch/vqa6zYM+xEvUGP7IdtvH2QCmGaqBJxyqkCwMjzoHb7SJz1MwKhjZKiLFQbyUnGzYvn/b50Z9RGeq7a2jzjUGd2oBuSVAusiFoeL/41V0CaCLbbhXKHF5O8Acu4GFRBTRv3fgijyfGmczwvr/bCrra7YdMQIV8R9kisy9nu5f1f8ivFaznpWIybzbhgHUSAkP4xsXeRAoDnWk61vNs3TY1Qpz2xEDVq4vuliRxd8ksRyKqtMH7Sb6JnMIb6RUipkKpKo5JHIHBIBIIJ/Opvx57fYddD6dAs28Eixi5jmGK0u3IY2tHi+Pts+ONIU6ef0iZkQV9QGViQGMdMD83QPwB5/5002scUm76gYhCEMDICxUDuFQCUyNgFgeQANfPWSjz8Gr8j/nxrnbb5GBXSYmM8aoCzFxwDV888+Qa/t86+mw9OjXqO8JVcwUMKM3t7bEB2XkDiq88WTR0ANrCk3TTN2QFgKHFkIEtsyZ03jkWTx/71ZtIom6sCBCagP1BLKE7hQi1HC3eItePOrtFAdP6cDtup/TqzxqwEDgkmg/uC1/4Hni61kOhxxtuYVlfCMyKHYGsQTyb+P76HnjZGZTYKmmANgfHkXYvW0h6ZF9DsDOqKg3Dd4qVy7b44k4ktzR8D/jWJOfQtNfUW1Db3ZBVYy905RIzUEDUr8MSpK3ZBFhb0V0HpAj3m99rh++FCF2WomY/uD3KaHADWQPNazn/AFGMQaErgJ/dn2yKCZft/aSLI/3qr0P/ANOtqZdzIWQSKIZBbEUpKnD7iLsih51ea5EbXoaybXqUiRPMY5F7M5yJIzORBrzjRb++m/qjZRr0xQskhRRCIWzYiYsPeuJOJxPgKPbX86r6LstunTZBJS0JO+xYZpIoAiVeb/HC2DbWdXdT2Ox+k2+ZVIsoe06n3tl/n2by4N8sBVLWpjRY5g9NpFvtmVjaC9oHC2ymSZVJwLecj4IHP9rB0RDtS3WkXKZ8tv8AuDN/2iYycCxJYKCBwebIF6v6ltNs2724kx7o7pSIMMGx/wAgtTV7my5sFsRdXrnYbOD63cNFi05jiMkWVKC5uY/cASor+s45MRda0E3pv0jt5No7zKc2aXuOSwO3wBKWKrn/AMvPAGgNxLL+hx8zYmco1s2GGNihVKuXz+dGbHpQki6sIleZB/kyEsciHF1/rOPOXmtYg9RlK9vuSFK+zuGq/GOs0PfT2XUN3Em6leRUQ4gsbIQZCNfkZHjxfnV/qFm6duwdo5hMkSsUHJjyu0thkPzzRoi9PF9MRpuenFoGhDbfIj3DOZcmVC3nI8H4P/Os3/1E2qJu/bw7Rq0qWTg58ryT8UaJNXWpgGen93LLsupMzyk4K5xsKxLAGwBya81xXxq/rHo+GDYiVCe5GkUncy9kvd/pC+Bj8VZ9rXqn0dFMdhvygnOCKY2RnxvIZcLwTjZJ/GrY+ll+mbIv3kQ7sgylnIVOAHAPtUckWLv/AH1ZYPPWnWZopdnIkj5DbpIpYJYLg5A4qARXGB4GlPp+Ab/dSncu7MYZJMga9yLYv+OPA+Naz1p04Pudmj958pmUwdx2OAYL3AWthkPLVRxscG9ZHq+5m2G93Me3aTbr3GAClltQaHnyP5+dMDR9I6eV6OwDqDLE85OEZACNiEJKli3/AJZCiwoayO59UTymESsGWEjEMgN1Q9wP+YaAHuvxWnOy7knSd25MxrcIfuYoQ3LEgCjXyTdaL6Z6bjy6Y4V4TNk0jktZZGOIBK0paqA8/wB+NWB4Ff8AU90/c9kKxocUjDyZhQpYY4kKeb5IpQKvSCNGhg6qjOsjRuocmMN3Cz42XJJ4PIA8HTrFz1eC5JgZITkgYho/a3tLFQ1WAfdR5HjjQXpzYkdOm/ddTL3mdqFR9uuHBXktz95BGS1zqzokjO9N6luN9Lttq7rjmLLL91Crcjl8V4HjWpkZz1KCnQJuYq5iU5du8Qy3iSpXg+KGkPS/TkbL091MkTzSP3JL8YUVx/08cC/n4OnjRkdWgfuOGniNg0zx4hgBbJwpq7Cgiz+dRWJT1M6pOjLHIdwT3ZHss1HjkEAAHkCtMehdCdZNjLDLTzlySV4UJ9wr+oFb/v440VtPS8c+2knlciV+6+QOKp2qpWUCrP8At54vQvV+oyR7PYSIxU+8ghEGJRgKUqoNH5s883erjVK0G66Vv5Gz286pCyr21+zEYihjTVX9z+dTXz/eddmkcu0hs/gkDjgABSAAAAKA15rX5GH0iHcf9224yOe3jPdco+Ul5E0uJawp8muAdUdB6rDFttwhIcRtIZQoaphJ7UNla4bj3VXFaYQb3/Gna4SBhAq93H3GnMl1d4/F5HxpXtpe/D1SQ5xLMft7bEKQwPNCr4rjwf8AnWrizwvqyrgkSPYbBpmV0j3BdkojJTQKg4BWI5JF+B86Z77fJJ1LZUwMkZzaUq3uQtkqAFMiQl0AvHAB4vQPXesLLsIqRlE5jRMkOMZhFMVNU13/AEj5N2fLPeblY+oqrFi821WFW7Th0YCssayIeqtea0xi+Pt/Q49P9QgifeKzKSJnllxtu7FTez7fKsaKmvN3xpPtQn6T7mTD6sSYX7igFFASvLf+N+OdM9luRPuOqSKTGjRGNrjY80B3HwQhOUZjfPPzofedZiPScQrUVWALg2KyBsjJdY8j/wDbk2a1jThnhPUE+qt9DLJtBEY2Yy5xuRSrDxjGTQuiD7ea5550dtNzCnUd5+5EHkdXR/I7fHcT7WxYgcqBZAI4vQu53McO46c0rhiNt2wQjgqWDFJBai1BYcizfxq3p28V+rsVNGLbmKUlGykbAqWoKW4JHLUaH86laKNkkcm06mYjFHHI6mFWZVYAPdcm19tUCefjRPqbd7aTp8axFOTGNuvAMZAIly+RZNHJmskV4110Pq0EfTpUNMIlkWVVDFZTJSxPdUACPLURQoWTqlZI4th05p2jdIp2dko+5WrgWoViCDkAeNTMs0LDLc9lOoQsxgB+kWOMqylUmArkcgA8gMRV0edVbBYH6ruGQQ9sQMshcqqmRkpimVeXHmqH8a8691FG32x/dUyI2bTSA0yM2SKCVskAGh4s4gmtFdH6hDFvd6O4okefu5jI5Re5nj+28vkrXPyR51brQB0R9qnTXWQxe1ZFnFqWaT/4ihq2ANUVIHm9BrtYx0/YmftBF3DGfB0yMbY1dHI/P8gfHGuemvG+x6kI3iRJXRo0ZqKqrk0eDVqaUE8nxo71R1Lbv02MJ9r9sbdSP8ooP3STjXJ88myb4rWbsr31UkT7nZhBC03cLNiVEfasFAxBCjgGh5IoHnRuxghXqO+vsZu4MORQp2mapK5KZUB/IF1zqrcTwjfbJ3kha9oI42QghZaOLUBWNnhqIv8APOuNnvIW61kGjASHGZnIGchjIYrYBY5VZAB4JqtaoXdN2UbxdU+nVO23G3ZmUN7XBoBiCPZzdePnV3WYNp+lLhhykfZIx7hlJqXLnIge7huAMa0v9ObGtp1FGeC2RVVi68lWDGm/014bwT41ldhgJEaVSYg69yvxfIvwTV8XqD6NN06Ibnp5mRFX6eiocFTOLKq/uPPiyx5+TWqtt02B+roFjjdRDe5Bx7ayFD4o43ePFkA3rn1jLBJNtFQwNJ3SwPtVBBYKKxNKPB4PIAomzrLevoh+oz4FGV3yXtlSKPxS+PHg86Uan07tII9jKJqDAyjcnIZoa/aCU1gE8e27JIPA0DH00HpuzMylI/qf3nDc9o0FJFnjkgAAChoD0ttMthvx+yC6qIy5QOGVrYDL3AV4/JvTX1FNtG6bGsXa5EYgAxzVq/ez4BH92Y/FVRqSAv1FsE+t2QjQGUuRJHGxAMKn2klWNe27prKiyOdWbDosLbve99FdxPVSGwkBs9xciKrgBrND41zJBAm92xk+nB+jVY6aPtiYL/VRIAHNE2Ca86H2cO3fqO7MYhMY27KSxQL3SnJQNQAyvkcf21Qt2exJ6Zuygl7Y3A7cmTcxWczjdVXLcc3pl6y2idrbrFk7d1RAqyMTMmP3+Tzf9VLVkVxoaM7ReklW7eQRg44Mnfz4I/qwxHBvHEH8jXabKBf0zviBVVGWQKyH3kkxZ01keLY8fnT4DTb9NCdT3ZCuHpO0mTjJDj3GyyUtj/LcXfNVrPjp2e26oYxJMglXtyFmIYBzka8MQOSxs0NMYYoH6tHQgNQnvksgj7hU/aLC34vEVf8AzoPpibVOnSrJ28l7gmAKl+5wIsCLJUGjamvusnVm6UR6r2yjZwKjyMQ8YgAdiZgVBYhbNFW4BAFXVcaPh6Zh1TcGpcu3GY483BcHFZGyyDHD8XQJuqFaTbbYQiLpjTiIIGcS0yk2xuIuAS1XRP8AH4vRSxwt1SLiE4wt9R7lCBsSBXIQmitheLP8WJ9/alh2JfbdT7ZmmRZFwkLMVampjQ9rEAXfPH/OivVuyXsbdFaWQZosaZse8pUEsBZAIPHAAA4+NU9Ph2ydPlDlMwJBJ7gX7nAiCUSSv/48fnXm22MKr00zdpQFcSEOvLE3Fn7iQDxd8D5rnW78pSP1V6adN3KsEE3aDUlK1VQ1NPurS9O7rd52EtLmIj7MsRdYnHz5ri71NdJwSxNTqDet9Y217L4JAqk+zMU3dBbwlEsFof7aqg9Ss0W7kbbsrwNKSorH972U5JytT8gG/wCNWrMf1CeMRkI0UffJkUBcQmBDgVzwKI8k6WQzF06q+4jkV2oShSoCe4EUG5Y35P4+dTitxjsvqjuOQbbY7CZkkftTGUAoKIevbeRK8KSLHJA0xnmLdS2carKvYHesqMmDnuUQGpVriyfJv5rQXqLeStsIzJFXe7QmIKsVVL7ZC8FMxyCxrjir0wllrf8AbCSfubJUlzwGCBQVfKyvNe4NxzWpd8dvsOOidVWF92gjlf6eZ9wf26uwQyOL9oBbybvnjnSvb+3pCyNmR9UJgpX2cCimV8Wf6qr40bt9yZN11NpklQiBkZUxOKABQxLMMmoA0BRs8643nUHPScuyffEsBJxoRq9iTD7uSCv+kG+dY5An1Hv/AKibZoiyqZZfqVZkNgOaCqo5ItTfgf7aYbLcgdR3qKsxaRknLLE2ShDZjK2Cb4OQNE1wRoAzdvcdOCpM7ttjHiyqCY3z/cBDGmHJpqACjkaO23VSd7JtjA+KxxFCuJYiC3DEXhi1miDQIXk+NW7+f39NSEOy3Sy7Tqjlu0srq2HbcrH7yRZUVz9oHnjnRfqrq6v06M4Ogn7YXJCFh7QxYg+Gv8KBwTd6H6e/f2XUZmWRF3L5UqgqhR8+PeC95BSVFAc/xqz1L13udPjYxMg3LRqSQCqdkAHCjbeeOB8+dc7nGvYq/rEWXVNiVlOYjhHMUgJwF2BiCcxdV45ute9IAXq+8YSkBlmsCOS/eDwQFsdvgk+PFE6Kn3AXqEKhZWeXZLC1xgOq48SfebBrkErQJ551Tst7n1XcFklj7e3aIqI7ZgI8C780Bxl5P8Xq2a+YT9C2n/at8DL7GdKYRyY3GfuJCmshVf8AutMPU3XYpemoEDYymNY1ZWCwmIDM3VG7H2C/cb5130Tq2HS3ZYpHTbrLFYT2SCShm3yKuzwbITxoaRvpundPkkDv2ZzKA8RCvkR7AxJrwSCRzxV6mNA06hukh320aVyWO0EN4OGjcillFopxs0Mfdeuen7wP1lmVsDDB25ji+UjBMGYKFLDmhbUaHm9Ude3Hd3exhQSqwYzq7RnOpCGCgWTVKbawLJNDRe136r1LexBZsppBNksZyXAl2Qix7aN5ZY3XnVAPpnq0EOymQ+8QmTvKiuVn7ntQ+AKBr/MqvjQC4J0jamVldE3fd7eLjJPBQHDEtwb91Vojpcv1G26rNTxRznwsTMsfvL2aoHjigOPJoa9616gSTpa1GwEyxwBSpwQw/cVayGJHICqD7msnjQX+q+oJPPs0Rg0hl7qSMjYrG1YIoKkt4PCgjwP511tHUdfnkEyYkSMbVy3uUiscLDDy34HydW9R3a7febIy9x3O1+nsxMGBYFRIt1ZBaqBDefGvdhuu51liBIh2+3MT/tMXkIUqWIB9vJ4DEkiqs6AL071TbxbCVCVcRd0TqqkiYvQia6qgSKyoiuOdCRmOPpvTzOUdI9yZGjojNGIBUHGnI5scmvnQ/Qo1HT+pIZmKtgMhE+Ixbgn8ZH2hTz+aGnvUvUyR7PbTNt3McjwlY2T2IIfOJNg5/FBb+SdBX6g3qP1DYjJe6j5vI6EWhbJErCyQt0MaB4B1b0HfwR7nfcqxM/edlVmDwgkvHeF/cwsEAWfPGuepb3udS2Ma90NG3eMjxtmyu3cVcbJoKDySBZPAGuuidVSHcb1alYpMd05WNgWVbyjbkVRPlrXk0DxpzGd2siHpe490Sq26SQR85BRdqSFrIjwCeRemfrPewyLtkTEFpBJCzpisUVKAhtPF/AyFj/y0DAB+jys2QRt0soTBintv2ZViMgauiOPg8aYeqeoDcNs0RZVM8vejZozarwoRFFlhxXFLWP8AfTqDY+oQL1TeHNc5SpVwpNItdyMriSCauq8cXrO7eeKTZdQKNHGksqNGh8qquTiSF9tjhRfJ/HnTmM/98nkyl9yyMV7LZe5K/tQHuyuiPHOkvStvj0rdnORo2kUqwibE9o+Cb4ysfHF86oO9V7yGSDbJEMe46Nt8loRIFCsptebb4GV1d86PTeRL1TcnJe46oUYKxxVAO4mONqzAeAPAI411ufUy57IiCVu+4dFKcxjDtVECfdRINgKOBxfOho92T1QKVlUw7ZozUZLSAqbYrfCjLyWPA0+/sJVaN9lv2jwjjkmQxqVOQCsTjYUgEgilJ/41X1DbhounKHhLKKICt8vf+j3ChRPPOmG06gF6XJjE7ooeK8aR82B7ps+VBHFH+nkVrkb1Yj00t3HIhZVGBBIckB0F8lSePB4saXX9hH6w2wbezsJowGewDmKsA+MeP7ammHXvU/b3Dx/Sq5jpCzqMiVAUk8N8jxZrXmvVNhpY3b9QmUIip2Y++e4StUpiIZUDKfAoWDzfnSuCRivVTuIwZPMtSVQyWgi4Hwecrojjzpk8jHqUAHaEe6QR5FXAcR8C0yJBUgVVcHWST1WVO77sSyvubEjlmWgDfAU0KI/4415+K+/qw0fqGac9PQyInu7X1OLHIKP8o0RSZKBZ5+Lq60e8p+uCLGAjbNBMe6MRHjaMHCDFgQL4NmtL/UC7j9Oj7mHAiO4ADBin/wANtyvgi8Rfi71X6j9RHbbqNhErB9rGrgSPTowtQCeVK1eQ8nWrpxXv9qC4ZGbd9SaeIhht2BCOoAipQCuQJYlQDfjyT51zu93Mek32hZiEbW/uEAclHwrizQy8V8c6D9OdZO5l300iKWbbtahyv7YGOC0DZoD3Hkfzeitw+4PSPtSzELBJy+ny9pqsLvjL7q5rXP8Aj4RRS7jtz9OEUTknblKZ1IMTZZMWApGHJN2ABz8672UzHq6ho2qLbFYQrqQ0eJ95c8PYLcIPPHjnVSSOJumjbxrZ25AJlLKISWzDewUQbNr/AAK1btWc9YXJFIG3I29SEL28W5JKksxBbggG7J8avFfWtKegb+QdOdooiwhEywFioZkesyUq2wu7Q0b58aV7vbK3S9kgWa2mcIaQ5FsQ6gBsgB5W6s+a019P7uf9Odoo1GIl+mDOS2B/zTQXFyoJonH5oGtB7aZk2PTuxETKNwxhPdDW4xyDJgKUjgAtY+dSht1HddnfbdRHI/f242rcxtYX22r5FS4bhlbj++uelSNN1PcuY3AhjO2VQUo8GIAsxUM58hV8/wDvVXqFmO+2KMgMIkYoUlPMuYyBkZOMWAGOPiqJu9F9Gnc7zehYwIxuAx7ktDvi6UME5Vhftocf1Dzq3fzCzpXWzH06YrC5+jDwoz4jiYke8WWDCzwpr7Sft1f6m3ksmwj/AMOytujCklYkqEFR4oPeC4AIzNfA86WbGYnY9SeeNs2lTvU4Uh8yyhUwPhiQbIseNVbj/qY5jjwjCzBomkZqKsYftpaGN/PJuh41jOwf9S3P0+92v7cr9zb/AEp4jN+UJUh2XPLyjfjXvTJC/V5GMbqNpF9OFXD3cGP3sWVMiSaUXfA+ND9XDzb3ZwGPGNV+qNSg0G9zM0uNKqhVFAHj5N6K225cdS3MIh4n/wATzKo9yAsGVwvKFeMavz41QD0LrPZ2U4WBm+iMgVmVVBE3s/cUkkMPkJdjHnQzR/T9K2shWUtFONwAyLj7vCsM8kUhSQxXn8at6NE8+z380kbM28yalkVCwjIdjGhU3j4JPkeL1X1bq80/Toaitt2ybdirWW7NY4pXsZqUEsT48CzYG+oJjPutnAI5UVmO7ulL+/3eAwVVULZLkHmzojab2uo7yERSnvEbk0EBBjGfksVZCvhvN0QONVdWmO23ezwiyBiOzJ7ylSPtK5YjFwTySCPjXXTc5OqzyPH7dqp2y/uBV9wwVcilu5FngKL/AANAr6eDuNl1Gd0mA3TXUYUgBGyJAZ1ZwMgrEKa/9as6/wBabcbGGoHX6xkTij/k+39tQcjZPhqHwNedO6vLF0/chYgp2eUKl39yrOaIZAvvYe6m9o5PHjXW8D7LY7N1iPc2sokNyA4NIMsXUKKDLWIyNfOgP383b6jDHhK53G2XbWQl+322rdxkJyX3A8CiOdD9Mc7nd9QlMcoHbO3CpgbpcfLOoeSkJxXzybA13us36ltozGBFtYxuB+6CFzqS2kwsreK0F54onnXHTeoSwz76NYlH07Nu1Dy+Grk8L+4hsECl4rkavMAN10npPthbgDZZHECsi+QQEvlxR+ASTd6ZSRtBN08LHI7JC8DBsPBBMhLB2COgbw3wP9tK12zxdJMhjYyGRd0T3OQLKpJ28CMCfjIHwfB03n6zuW3O0CJGFmjk3ElSEipFxkYsFBQBRwoDEE/OnMDbacnqrB45F7O2KKF7ZyjCG5GbIK3BsY/wABWs/D61jj2XYWNi6xvEjELWDnIsw85/wDX+40/hmf8AVJe4g9m0PZHdIHZCEcHtszkgnkgUb41kB6OkbandLSriZFiJtu2DjllWPB+PJomtBp9tL2z0vtxSOwjfEMU5RiQ7EhjgV5om+PNaF6j15dtvw0ySCOKDtxCMoclZSMy3Cm7YjEDxWjNtIwbpggjUHsOQTKWAjJbuZUi8+SK8eP50p9Q9Fl3O+ZGdY1j2/ci+43GgyUCxkWPJOVckn+NJt5DvadZP6Y+ER/bvbK2S/bKcrKAZFqFWCBZ+a111rYYnp6lJP2yIye5H91h8WPhHsiwfA+SdAdO3ATpUzBVJ+oSzm2WQBKmsaAH+knnTHrHVJJZ9gJDGVlKzUC4BdziST5sEDhaHkfN6TbwGf9WSxne7jISK3cbIe1gDfNH5F6muPU8qneT5RAnuMCVkcAkGiQD4urr41NeiZwNvJkOp7KQSLhLaxZICYyrEGkUgXlzfxkfxpPs/SA3YklLLG7yyJEiL7C0fubKySAf4vzfxpvGhPURN3HYRbWOUZBMjkACF9pVCCbLAE8aM2nR3U7uP6gjvSlF7aqoQ4B8mUD22GxONEjInXOzl93jBCJZtxsNqgdWMu4EBBWicADGHe7YCz8AeNF+r+kibc7NSUWNz9OJFRgw7ZxoqWawARieCb50Fs2eTp23jRghbedoHBRgaBDhwMy3izfxWnHX1Yb3ZSmQFe8YqdEOLK3ucIAFJYkEE2QfN1rO/mKfRnQmjbdrSNbttULBvcxuwcXAjU0LY3Xx86D+unfpbqGjtZ12xAByxYlgmRNY2KFc1ySPGnfRYZW3G9IkEeW4MCYRr/me4LLXFGvleST/GkG3Zl6ZMgMZZd2sZ9lnIlhnnd2DwDXGpjTw958qddf7m1OydBEBC52zGpKF3nGbJzQ2feKPB+NKeteom2fVZGZElMCiKIWyKq41wAbNhjyT/ADpj6z28ifTvI6yrDN2pg0Yp5QBchANvY+WxbgH51V1f02N31DdmVgiQsil40AZ2esSVLV/c34AAB+ZxTp90aC9D65Ien7toxGi7cewEsWRZji4U3RH8tZ80NHdS2sm06dt2VEEm1dZmIZrQyUQbb2vlQBUfbfzoDpu1O22vVYWETGHFXBRjmC9D3ZDEA+4CvOnHVOjbmbaQwmRGcGHvAisg/wDlBnDW4QGiKH8XpfgKvWPWmi3W1LojxpGs6IjOqlpDn9xtrsD+ABWmno3qcu4l3MyJHHHJKrAOzsO+1sDY5quSD7QNBet+lCafZi40jdvpw6xkMMDhRGbAgWCObN86J9F9Kk2827jWRe1HOIVLplcq3g+OQoqByefxR050LNhIV2HUu9GrSdxBPchVixc4mgtAK9n/AMvHGsJGB8ix8i6v/wDn+2t3snePYdSWQRSOkqLLasS5LEXkHA9rAkcf30D1v0Idttu8XDvF2zNGVoASCwAQbb8HgeePzrGNqmGqllf6/aiJI1H0QMrZuymAg+37Q1j/AFLRJrXGzMg6w3cWMsNuex72CiLA1QoszFbFNyDZ11MJG3+2w7SqmyDyMqN7oSpHbxaQ5VwBypsk2NcbFZF6w5do3LbcvEWjaljKEhQoYY+0YkEmqsa3j1Vx6ak3B6cxiVF4l+lVmYsEP+byKVq92JcXd6W7dnHTtgII1Erbk9oiQkiQUCSCMabgUCQv50w9PQ7hunNg6RtKJm2yhCcEA/dUOWtMqYDhvnxegNsXfp+wSDsq8m6ZY2CurRupX3FixBLcX7a/jShl6rMh3eyDiIwGY0FZ1Xu5DIksC1XRFDHGgK0Z0p5Tvd+QsaxCdQ1l2BnBpCMfcoPNhvaBWgfUmf1exctG8LSsiqYyqiUMMnMatZJJBBuvHHFaM6UJm3m+bKNF+oEYqO7mtsZcWf2kfJBPkcHUGf2rsux6kZo1eTvIJrkayxdqICjFQrX5Jv8AjR/rNNyNjH3sDTxfV1kpJr9sFjYIqwSg886W7d2j6f1ESCJ5EnRJckYs7Fmpu5mBwbINVZ5vTD1ptpo9nH3ZUk7DxLuAUoOWX2EkG5Ao4/p8f76BhJn+otisYjXZp3yO4yshVRGAt52DVY1fk6XwNIm66odwInkG3YtZcAxUMVQKeBjjyeR4o6PmVz1KQ5R9uHaxmUrEP3VdUwQozFTiaok8AaWQ9yKfqwkeOSRYS7M8YbNWxpTz7Uphaj5HnVwPOoRbgdIGRQMIkLimy7BclFL2QSCRYAuqBPGiVEh3GxEQhVV2WbMokI7RvJCrN7+fxiSSOaAOherbKVekBWm90cccriloxyN7I8gMmxsGm9vn8aLtn3W0KuirHsu+xWNFJSiDEBVFf4axySfxp8CqEyL1Lc5mJiNqzxWrV2gntRVDjH28EljVEjzoVIpz0k06KTEZAuPI25flM8r5bkCjxxlzWnfT+isu73EhlDGUpEhMaMVEqFwGDCgoUYlEq/7DWViaR+mmPvH/AP2CGqAQK1t5AyxDe7EEKK8HTGA127SGTpwj7cYXbNIWCMKjGQkTFn94PPnGyfNVrmIOnUJyxja9m0kVxmhHhfbAVwEGJo8t/B+dXeoYmim2OMhASbsUEjDUCAWUBFGBy+xgQCdWdE2B+r3r917acwZEKWVf9bEr9gqqAUcHV4encFH6ey9JYARAuo3BXH+ktivuyyzA4HFVxydXmPuT7M+zCLaifiKiFHhVBaiAeQSR5s/jS6CFpenohlkxO9Ed8CMKecqrxfNEkX+NOuqQkb7YBZJgcyuKmnCKQoksIKDc8VXBr86lmgyfqrZMN3LZhJJDXVfcA3IHzzz/ADepoPqmxueXJyp7jcNZP3GrJPPGpr0S6Dfdl230TM0/s2glRGZsncqMly5b8kqBfHGgodj25+pxI8zD6dn4Y/cabF+DkwyK8kaLOxP1e2aRWBG1DRozMQ0wBJWy3LVyRYsjzrjYbArvN+m3EpA27MDGWpZcQ2IxPLBsgLuufOscU38WFe72JXo4CyuAsayk8YsWajGARwwHzllYPgazXTPUE8u827zSuxVlRTSkgE80CpX5u6JvnWi3HSYh0i7PC9zIseZi2LR4k1wCfi+CdW7D02se52DKjwFtsXI9yl5RlSZeQXrwKNcDWcY4shl0faO+735Msnun+npKBAbIdxqSmI5GVAknk6zkMrR9K3aB8u3uEjNImLWSMg2JYtxwb4+NPE2rN1SdQ07Z7Riyqz3GxQkIx+7gjhTzzXkaR9G736RuQO8uEyJxlgFaxIMarj5J8fxrPFPT3apHJ6mnmeDvvmsLAJaqw+ASQRTtQHJvwPOn3q71FPtupzmKUXSqSUS2FBrZQKY3yG+ONGepPTUO0WCWDNJEmVFIJYzAqG7i2CLs1wCOR+NMt90BNx1Lc/Ud2VYUj7UTMcmD42wYLk2Nn48kXxxqYu33YjO+mOpMdh1JswWCqzBkRss3olmYFjR5A4o83enHqTZSx9OT/EOX23Zdj7QpzHsAIpzhfGRPF1qjpsbbeHq0UMsjCCsClFGtgGvg5GuP4q6GrvVHSAvSkHedlgWNkZmtJDL5VR4BQXWJbgNdaXWKz2w9Tzbnf7Zp3Xh1Rf21KrZ8hD7WfI3kebo860fSt/Ieq72Lu4UJTxGnuaG2Vj8K4q8wCf7aWz9Lj2nUNj2BKiyxwsfl8nJDUSCBQ88cDn+dNekbmX9Y3q9yQEJMFIAB/bvHI42R/ai3Fk6Cv050xj0t/chbco89tGjCor4diMi1gkEfaSv50n651KRul7JzKzhpGVlZVo9kAKCRbSUDXJ+eANO+j9KMnSZM5pB31kmchqSMxn/LKgVbVzZH3LxoQRPudh02FpXRJ52jcsFxUKRiQKFfwSbJ83pyWh/TXW595vFeRo4xtoWJ7caKWjUV2+faRXFNwBZ4032MLR9YkBlDGXbmVGaNGZV7ZcJ4pAAMTiORVaD33p+LabzYvB3Ye7IUKAkuArYFgWUcMDzYI9rV+dN/TfT2G+38nclLfU9mgffixP7hYqSQKoA0Cbs6nLBh86h9W7gQPCrqsctkhUAxz5ZVr7FYeQvnWo2xebYdOijkRGl3LID20XtsmJzVgMix4sk88aXfoEb7fqUrZyy7eVVjlU0pDOQzADjmv7DWx6l0MNtNttzuWWNZduokNYSdwBiU4AGPkYk/F6qgfUYP1+wlMpZHlMQWRI2KsJArOFC4WxN2bIa/xrM9c9V7jb77d9uQAmQq1IvOJNPQAAf/AMwAf51q+vbcr1Lp8gfcB5WMbR5lnVVfDIMwsBgeTQ8Eg83qrY+mI93ud4+5DyMu47IUsQY05qUkDmq8t7fyedBnujb5h0feEMLEsYIMaHLuWbLEFiw5rkY+Rr31FvpDsunOZHe8yQwUr7GCDivf7RQL2a40XsY5F6TuxG8xRdwqKwLdso2QZsQACKFkkkf21qeqdHS9nE24mRFnVYyZD+8BHkHF8KbpQycU9edCFE24f9fhj7kgBVFLAICVaMNTEJRF+LBoUBpN6c3UgTqjZyZKjNeKtkS+PvLKSR/Hg+daVoXbrO1GUxLxHvxCRyYRzwWvJVNA4k+SNUenYD9NuXnmmRnkl77NK6tDgp7ZILC2YEcsDdADTDOGA2HU5pzBtHnKw91QL+1LPnnk1kTR45/nW+9QxMN90/8AcmBMpjwDAOqK2GYbBcVYcVWIo4mqOkG29MRHYbOSWIxB90RNNRvtmgrWfCk+CBXnTzqexT9T2WAPcJPejV2oRK1KSc+LU8jLkUa+NOo89P8ASAZt+zSSgvO0Un7jKUjpj3G/IPwWpf8AnSXZ7d26UozmWJt2Iy9t2+3XLY/bjl5N+eL+NOOj7KDPeHclcjMyzdxrKwkEoV91klq8BiOBx50k2uyQ9NhMtKh3Y7hzGZhIq8bsC/ihzyR86oc9b2GO+2OBl7mZTHuuW7KGhJneSg8kkUD5417sOnr3t807OCZGjkzdgY4aJV+WBYfAvIUAK51ZuY9n9XEP2VmEcgjCle15/ZyN4k45Hn/xvnSlIoHm6m0PZEfaKoXZRUhrLHI8LYajQvjThm3gBtps76dD3DIsR3VO2bV2vF45UFyJqhyQfxpjvNtEeo7QAKG/+ZRJ7RGDSEtn/p8+7nixzWgOrS7Q9NiSPAlu2sdgWsim5mdq+bH3MeKoUNM7hTqFZRiRtvGkRQGkZRT+3DgkAhTifP8AvqDHbyCASSd53D5teJsVkceQT/TXzqaD60yS7iWSE9uNnJVMiKF/jE1fnz8/HjXuuv5yaDd9eED7rZCMQs/cJoFQnZsYZWQL88HnjR/Rtpt03W9V+0CZ8iCy4jbm7KEH2kH8e7xxpf6n3sTybOitmQSI7qVVIuKQ5KARYNAWBwPnTDp+6gj3+9DPHlJIJPyDF5kjrE03yVof30xr5sM9tOnI/SpWCDBd0GD5DMxe5WNXl/686d+r9vEZNmIgHYzftxo/EkIAIZiD5J4yNE86S7OCJ+m7kqYlQ7lXjBKh8FJBFmzdEAKDzpl6ul20g2nZ7RJlBh+1VWEKPbIfaBTAAhrPB550/oOuldKjj6jvvaMmkBRS1L2WPukU5L4/N8cmtZ7Z7Et07f8Aa7rRicduXJjlHke4QLojHluOfnTzbJt06nvDcGUhVoyShQRcd0fIVjXirrx51ntntYn2XUez21jMqGAsyiTBWJNW1gYVxVn+dZ+PdTT1f0yJIdqduGLrIi7cIxyljZQWYUSQcqFjHyRXGnCdM/7tuWZXLCNPpoi7e5WCiWiWF4m+AfNk3VaQ+rhtW2u2G3ERYug2yriDhjbiQggi3/1EGzY01G1hXqk7HsZtCh2yl0MdgKJf6ioNX5IPyLOrtxfehkt6Z05li6um077xx32HR3IvL3AAUrtjd/xWrfUfSYk6VEY2b9vttt3DNcsj2ZFAs8rXFAV86F2OwhcdWG1VDFiRAxdbuwSEthxV8/IrnXXXYNn+lR9rD7Y+wwruNKT+8Ho35vk0B7a1jGi07m2Lnf7UudwoGyzjRpJPfLjbIWJsmuWC0TQ1VsYWPV90sb7hx9MWfGST9twlhCQbOLXiCfJ+dVTdOiG+2hmEa/4QYLmrL9QoPDAt5/liLNc6q2G1iPVdx2lRk7Ddz3gIsxS6S2AJz4HmueRq2aq56Z0aNukS953GaySTu0jftyoaWMqTVsQOGBJsm+NUnYPLsOmLO08cMkxWdmdqxDDtk37UHFLx/Op0vbbRekyCbCwsnfLMvcEymo1XmzZr7QQfcSdU/p0f0XTTuQqx95vqCsgLFGIEZYZE8+PBoDwNSBp13Yf9y2DIJRM7YyxI7lhEDiGysuoKk3zRAvgHRfROkg73ftL3Gk73awd2GMDXb2WBIHgMSQByQdLeu7eFupbHFYjNkTOqsBGIw3tJIevtyJW7IxseRonom026bzfGXs5ma6kdCo27ZXicqu64ByAqhphck/Sdi46Z1D6cztHHKFhcM2JjyIchRS1iPcR/vWi/WvRoF6dAsWTFTGu1IYlps1uSgWNUfFAVYHOuts3T16XKUKdqpbyI7vcy/ZCj7gKx4HH3WeNCLsYF2nSjuREqLK3fxkUtTEFCwVixuhdfaL8aYMnc3SAvVQzKyN9IphQuakkCgOuWQLY+SpYWRoLbdOSXqHUREGmT6dgGMhbGUqKQG/d7rAFn+NTqghfquwrsl0OW4NoI8cvZyCELY80LNkeedd+mhtY5N6JTDYnZpbxYGA2QEIBF+bC0bxHGmDIWPa7dOinJ6uI2wf3jcZ12guX24+VxrgknU/RIv+0/UxqiYMJLfzJdxI5uwGIF/gWNKdntoj0iQntAfVLIBmgk7YBtfJOVeF8nTX1xNtn+kWLtW0oaJiMUSGhSu2K/Ioj3ngmzlpgyKg2+3brMNLCahvde5RGr4nGvdixrH2gsBf8AwH0OHaJsJxP2y9y/Ugspe6/ZEfJJFkG1+fOj/wBU2sPVN6zyxRtJg0cnwqChIlY+12Auq5H4vSTYmKTZ9Wkj7cUMrr21KtaBXyokIQoYeBlVn486pl7t9ptxsenHcCEIu4LThXQsUNY2A2R/kDwLutM94du/VtjiIC6AtORj2yoJKUBQdgh+AT/er0D6u6vt5OnwJH7VkMYhyQhYO2Kk5xIa2PIS/m+dMdl1mGfqchgfvPLtkRJIo3JiMQUPxirDIWLUigRfk6mEDdC3m0hj3gkMbESytOopu5Gw/bVCAaokg0V5v8VpBvdqP0bbDKIMdwzDg2QwxHOFMQfPPA86awb5Jl6xIMoElUKU7TEJRHuYqKGRvjyCTfi9dD19AybZIoTI+cI7GPCdv/SeQxc/gDk83q4ylMJZYo+pqpYCV9pHFGyRvcbqBkccAQGXIAgfnxrnaeooGj30kcDhFkcyIIzUoZMFyoYpTWxB8Xeutxum/V9omEo7KsykAFpciWIJ7lBV8WWPg8c8AdG6ky7LcNFCXEbzdtjivc7gpyVvI4fIUkfk8auxkLsN0ke26YXuXHcsyx9pgHyoUpIAbA8/zemY3hPV4QRMGghbJsPfKCGNn3+1VHglvg/mtIugeoF/wEMCSySwOxOWKqQ4t+bJULVgngUTpqkrfqQDR2sO1PaqRQGTEksWx992aCr5H8XrP39qR9J9cQ7eIRfTJNgW/cYUWtibI5rzqaq6X6ElniWVIpSj2V/cUcWa47f4rXmufFvQ89Q9TE/0QRXUzS91GZD7BwmCAcsLHkCqCn86N2kJ/W9yys9NFIXXtOWp1x5FHwSDfg2Ks8azO19YQxDZlBKz7YMrZBaIkvIggk2CeNMdv/1Eh7pBRxCEjVGAGf7TFxY8Cya/ihr038c5z9w5yCOn9XhXpUsdF1hV4nARsHeRv25bYUpFf1e7gVoXr8P+E6WTKilFIyZXC0WzVhcdMB81Zv4PnQCep4JIN8JGdH3UokVAmSrg2YBN/NlbrgaL9Q+t4NzDEi5IzyI8jY2Ie2uHso290DxXgDUznXuVrIN4i9W3dN+7MqMjiN8kVK7iFcbXIfhSKqyL1ndpLDLteq9to4kkdWRCDa4vYulbGwaAJ88avX1xtBvdxKJHw3CR/uiMhkMRHFZZMHrkgiuPIGlyepdvLH1LOQw/WNccQjLAUwa7FC2HGs3WefqOus7cN0zp/wC5ECrueTXEhFclabGjkea1qfqIh1WRg0fdm26CJwDSMqrnYx9uSggEA8c8cazXqL1pt9xskiW1dzECpQ4wCMUSp5By/Cgfzd6ZSesdoN+8onJ722WLvBHVo2QAX8MQ9VweBq2a2NZV7R4ZW6v2WhjjljKxhwFNggk+CUUmz+ASB5111vf7VukRhAtFY0hWuVlB/dctVUR5OTXYFCtBQ+p9tLL1N2l7CbuMpGhRjZ4OZxHF1ZH5Y696r6020nSxAt5tGkfaxOMRjYky3yCSCT7QG9xs6zyMnWcC73Ys7QMTsxGmGJCzUcWoDlbumoi/7ar2c0D9X3BUxKo27RyFwBlKUIZkUi6y8mvHOhW9XbVd1tJTuBKU2v07OEcGNqNSiwOPdj7fcOdc7T1jtW6nJuDN24vpjCWKMTMxUrnQBI5APJ5AGl3yZXdG3e1j6TIrBGCK6TKovOVv8t1fGiBQrkUAeOdDRrAmy6W05hdIp2MqJVsrFfgD3sPLD/b51x0v1ltYOnNBkWZEkj7YUhZ2c+2Uk0oqrJYFvaANDw+otrHtenBphO20lMjxBG5ViDQJAW0onm7Ohk79QbuJupbAFo+6j5SSutKULZRqAVGTBfAA8mufOifTu728e734LIXM5ldkBfKH3F4qCmmHytCzwTpN1X1ltpN9snWchdsxd9wyPbAtl2wvJ4FizxbH441f0f1zs4J92e4xWTcCdZFRgZByeyRYNAkcm18kjUwpd08xv0vqGLRxq86NGhJtVUk4kheCRwoJFn8a0fV/UGzSPZvJEWgMsbwp2yBFGq0wsjm3o4gm6J+dZDbdf256fu4mlKPPMJUhEbMq4nLHIUKbx/Hzo71b652+626RIWUyOjuSvG3wXGk599nn24gAD51Q93e9WTrGxAJMsIzllKOe4D71CrgSxCHhiABZojXnpnq8ED71eXZJ3mlwR/3Y6I7bWARiTRz45J5oaXT+utn9fLMHkZJ4FjaTtU8ZSuQMrbOuaI/nQG39bbZ5uoSymSNd3H2kRI8qHAzY5CzxZ/k6mBZtQq9Fzf8Ay23ayqnbfGhwY88cSx8WSRVi/jTf1b1IbmXYxxh1aWXvxu0bWqcBY1X7iLU/aAo4+LOs/vPX0TdPG3VCJTEu3bgYBFbLMfJc/jwCSdWD11to5No6CaTsbdtvJmqglXBBdTk1tyRRoaoq9adBm3fVdyNsjysakYY4lbHi2NG/gi7vi9MehdfEXSJf2Xvbq8TjH2M0xoMxvhl8VR8DxqqD/qpGJXLQsYgsQjoqHuCwuZIxpr5xHHxpHF6uiO23aSJIZt1IJSVKhFKMWUURdWef41NM5ymTX1bsGXpnT0/eLrkAWQAHuUwU+8lDXjICxzxq70P06fbbrc7WWIgsiF2DoClEMgyb2+4kD8+PxpX6h/6gLu0SNoiqGRZJ6cXIVGIC+2kHk0wJ586uP/UlRuppl2/snVM4zJzlH9hDACh+V+eeR8NOpkwXfdyHq8s0ciM7qJEUpUZy9qgMbY2vJAr/AJ0j2fRN1059vvGVDTraZcqWBIDg/YWU8edDp62uPdLLFnJvGykfuEAUSygKF+DXzr3q3r6TcRxxyRpipVpRbDulBiLo+3j4WvN6adVbeJXPVRcaiPYxgL7+AZbIyftnIkufCgCjzXJUw9Smi2W7jVArbaQxIGcs6idqYUAFbkcMaqzQ+dI2/wCoso3Ek6wxL3QoeM5MhMdYNybtRQ/Hm70tT1dKIZosY277ZySMGLlvIN5UCCeCBq29qHcXp2bpsu3mEiEmQRSCjSMw5UnksCp8p/trQ7HbSPvdy7GM9v8AwkVh6BIPtAzBAI8sxJs6wm89bbmV4ncqxiIZRgKZgKzYV7m4HJ/Gq5PWe5LyusmJm+/FVAP8gAUrckZCjyedTMI0HS/Vm4hiESzRoIyyhTGzY0xFXfNf/WvdZfa+qNxGgRHUKPH7aH+fJUk/76msWKXLr3U1NdOTCa6GpqaTYe6mpqazdvMTU1NTXT+VE1NTU1i/6iampqa1dvETU1NTUE1NTU0bTU1NTWaJqamprSV4dc6mpoRNTU1NYZeNrzU1NBNTU1NGqmvDqamhHOpqampFTU1NTV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jpg;base64,/9j/4AAQSkZJRgABAQAAAQABAAD/2wCEAAkGBhQSERUUExQWFRUVGCAaGBcYGCIfHxwiHCIhGx0fIhsiISciGyEjHRweIjAgIygpLC0sHh4xNTAqNSYrLCoBCQoKDgwOGg8PGCwfHCQpNSwsKSkpLCkpLCksKS8pLCwsLCksKSwpKSwsLCwsKSwsKSksKSk1LCksKSksKSkpKf/AABEIAMIBAwMBIgACEQEDEQH/xAAbAAACAwEBAQAAAAAAAAAAAAAEBQADBgIBB//EADgQAAICAQMDAwMDAgUEAgMBAAECAxESAAQhBRMxBiJBFDJRFSNhQnEkM1KBkQclYqFDsXKC0TT/xAAYAQEBAQEBAAAAAAAAAAAAAAAAAQIDBP/EACoRAQEAAQIDCAICAwAAAAAAAAABESExAkFRYXGBkbHB0fASoULhIjLx/9oADAMBAAIRAxEAPwBF6kmZvp1eNkEsiu9FSVbEDAD44+GI4r8aZbWa9/u1Ebm2R35VSHTxGCTRy+K5vwONAepGcttlkRQjTXJg4/zaUFciKUD/APbyedMtk8h3m7AjGIkW83Nd0faoOPKn8f8AvnXTn5sF8fX3Oy3Ehhpo3kjNfaDuD8i8rXkAfwpvjXvq/dsYIs43iWV0eVhixjKqAqqAbBI591cUP50DC5Ox3jSRkyPOudOAc7NDCiQAfN+eK0d61aZ4YlZEHckBmIa8ZcQApusOGuhfn+K1nl5Lzgjp3XY9xv5BEsrDcIt8KGUxURXuIIIHPP41RsX+og6jOyyKNxftQKawOZIBZS1VTEA1qn0n0F9t1B+4A301AsHxTJxSgsQbu+APkfjRGw6lJDtN0oixO0Z0XuMMlExwIYAe8jmiKGpmya/dU7BUvqNht9pKm3ZmmkiAXjEmChSAc+6xyQKGrd9L/wBy2UWMgETF1YYs7lmyIsNjQoqfd5uxzoHcKdps9m4jbPbyhzbqce4FNOtWoYC15NXzo58m6lAhjKx7RBLXcU1mQ/ukqsftXga1zxOvsuXXp3fYnd9uN3EU7TA4qC7ENcTe7nEA1jkay450Luepsek59lgGj7Pj2AZ5d3zfwQDVWT7ua0w6M8sR3KrA37U7yRB2VS0pUkrVe8V7gFrg/wA6VbjrUj9LDGL3SVtCwIPCkvaoKIY1XJrkmtYuxzyM+oWObpfEsriEoqmOmIbIdxTkfsJoXXi9GQdTB3z7YxyqwhRRIEtz2z3CSL8EcA3/AErf40L1BvpZenntyMUQ7cgsn9XDCwfZKM/B4GrdiWfq3uRguyj7QAZK5BWmYlVsljQX8AVq3p3rE6V6gWSHdTjbsFSSRmRVtZBIMQGI4GPzYahyK0ijdV6VAXbMJuu4EMbBWFe6MMVxJqzd1yfOmXROqdna7kLDIfojJRcKv+b7P3F8gg/C+RVmtCmEQ9LgcrISk4nCsqkc+0AjIsqHFiCV50tQV613YeTbJ7ldpDKskiMMEasY6ok0f6RxyKGiJerwQ9T3rPKI3lIKy4sO3RGaH22GYD4/tfnVPqafvTbSFUkQyv8AUhiBkM/AUBvAokknnzxWlPq7oku66nONujuz/uEMAuINVzkQwPwwPJ8amei6UR03cRTDqjRmOJJkPbVhRUZBsjSnFf8A+6u6jv4D0haX2lFSNMTaTA++SyK5BJuzeQHxoH0jDjtuoo7yJcQVgIywQhgcmojm/aAOdMeqdSB6QpETgPGkKgqe2rRsS0oa6N0fiyS3PGk4uqY6OWl2yz9PaSTbsI4O2RGVIWXkoxFcqDjyfn4OrIZIG6sjftELFU7MwCF8SCVBqzyvgAXfjWN2HS5Vn24YGLulXjLKeRfkABieRxx86Z+vNm0nU5hHcjSNkECNkvtFgqQvIAvixzqXNmCY3OegbfbJspVm7VhpBuDaseB+12zfIy/0GibvgaVb3Yt+kQGgG7zFqYElWoJa5eMiaUcf/emvpLfwp0+XJTUef1C4n9zMVELrjE/kiqJ0p30S/o8FNFaTu1Ai6ZQApoDJgfi+BWpWjTqnTXXf9PKxsMo4g4Vz5HEoL5ZChyTY130/p8rdS3yssxBhlC0zV4PbH5YH451kegbRhvIA6qPep/doAgHI/dV8A8fNa69WRYb3cBCKaRmHbaxiSa+0/A+PjUTLV7XbBOkMO5IoMbM5yNLJnXZKVj7hx/q5J8DXMfTmlbpRdpgCjEmQ37lJKqAy0CwFC1P+/Gk3Tthl0ncNihPdUqxYZFRefF2P7fOke13M0rxplJJTClzbyK/ng/HGnaZb9C/6qgMkgM23zZQBanEsAxKgnkWGIyH8aA6H01v02T3jOYSSMWRTXa5pj92RskGxRI/Om212Cx9S3bCwxC9tA5AZDQdsg1tiePPFk/Ggv06E7LdATvJEzys8pY0Ch/aBF02f8izYrxraWgCkm6TpqmQMJc2cMtAmLjnEgyEKtWT+PHOmBmf9R9pjC7mEyj9snIoCVJAJAYFTRvGvg6UdWnnGz6e1zCy12PlWATHihxfA8/zp3Ds2HU905aQlBGqhgCxEgAJsg8KOPaK5rRCfZ7Nz02ZyFaSUme/df7Z++7xBFmlo38nxq3dyybiXZZBCrBty+JIFqfcxYgn+nwvHkDzehZS42m9j7uQjnVBiqhakYhqI5ClluhQ4063PSnDbYI6BYc43OCiwqZuq0aKsCeD8kEkedBl/UHTnO5lYQsQ7Z2H4Ofuse0UOfFcamiOt9J3DzMyze1gpUXVKVGIoGhS0Ne6Br19ZO9tcxGUMxyAyAMvtDEmyfx4486P6YZTut5iI1Xv4gHIgzAnEjkEA/IPAFaCmSSXdbdmZGRNuNy/soWR7mxyGTE4+SNXRzypvN4oaNf2juFpDWQXJXon2tR55Iu610sst8fv6oVbckdP3GSK0h3KqxyYMZOSpoHHgk8aaerVlrbibBk7oE6gsv7uNcnkgeeU4vL86Gg2Lr0p/8syOo3JsEtWWIbLIe4WeKr881ojcrJuZdiGZHV4juJBgVBK2GYgNbtin8DSb47vT/pnmZbWSRuo7z2xhMkWQkuVaUD9oqByPHI8VkTpFBIw2nUjOitJ3FWYlyCWLmqAFABuTzzpuk0o6lIuUarPD3gO2xDFVLIxUsQGBUjzXHjzoPpGzdumzswjaTcq0xyDEsIyTkWDAKwORArmufOs3WXuvqVZ6tO4G0j7wU++MboAsCWC/tgkihxYOAq/PjTBy36jIuCLGNvGNw3cZlK0vbIIXIEGhY8kfzpZuu/uounxlkb6liXBUrkYhXvYGyQv4rm/nTKSR/wBUhC9sR7uLGyrU4TgBlslSrLQoi/N6W44rfuwo2/W90j7/ALgjEm3ymX3ViWAQYircY4kBvwNCx9PkTpaYx/u9xNwKkOQLHBHK4VieBiD/AFA6H6H1EuvU5JAkjGMmTLP3LljQxICgGvixwBY0qf1xP2EiAVWXEd0E5FYzki8/AIH4JAFnWMyTXot17Gl9YM5k2qyKvaaclwkn/wAxIDKXZfaB54B+eTej9tI56hvh2wIy6GUtJwJVJwCtjdN4ojxfIrQXUEl3O62aN22jMX1bquQAv72Pkt9oFKAPitFRzSjqc0eMYXcxiemL0zKC6MB9ynggoTXnnWrOfeak+zkJh6q+4Ru4a72Mirj7xQVaJPu4JJ8aK67vJz0wFogrOkSz03Kxg/tt269uQA5JPx+deen9rJLs93K8Ykk3mR5cqXEfvNUMUpuBZ5qtD77qc0/TYKxZtzIu3bE+5xF9gr7YyeOQDdDWeXgZMGmKbrYCKKQk7XAgupHaYNbkrwrAG+eKH99Xw9SkfettDCTG0UfbKstkRHuK+RGBDW18ccV41T1yU7abZNHGuIU7Vj3TiQPayElBRGV9wcVWrNiHbq8jyKuOyAiU5kKpPtUFirM7Nkfgf3rT5X4AdGJ3MfUp3SQDcgrimJHBzOOTAyMoHNfGqeo9aL9KDdkjvKm1JIGP7futRyxYivPHn86adCG4igmRYaaF5Rt1eT3Fiv7o4WpcfPxzxpJt5MOlwskbl/qwUOam5ABwUAsLVDE83/GmCG3UZ/pZ+nllldlhO3NqL91jIEMT3FyHtNEfNa72EzN1gALKv0kXbb22z8Ee6moWWoAk+FHnVHrOVy+3V4isTTmSQo6sRL7ckvhUr8EkmzZ40dHJfUt7H22xZkaUlkGDqQVVWIxKsfaAeb5HjUNi3oHVUi2cyBHddqZciEIEnd9gzs0pU8G74ArzoNaj6Zs3lLOse57uDRsAytVoGIAJ4PPg/BOr9k5lTqskySRtJxIFC4p7hjwzqSb4ofFHV/X9656YpaIr3lije6pBHeDAA5DMLxdD7vN6v42nMbuutRnebZSrtI6SGOZkYFe7fapeWIQXyPFmvGgNpukfqe5IZY627ROXUhnfCmcDEkDiyT8cnzoqaUJvdqAszvJtBCcowGAINS/ea48gkEC+RqnZ7rPqe5LdyPDbNEy9ssWATHuNiaAFZck3xR0zSwBtt5tx0plpWCqUYKt5zFgVkBrxjRuxxxXu15HHAq9LacwsiK6uFIIyJ9hYDlgOMifHg6t2vVFXpDUjukavDWJ7bsz2JTzQIFXYJsAWBrqPcxxr0p3bu9sMoHbezkSFZbUBsGPIvk+L1LqjqNIn6rH/AJTFYiNwxZcS5Uj23QLeAaX+a40F0vbbYbGVZO3kBJ3TYLBxXZxIPI5r22OWvjTuPqkQ37xHJdwIkTvGNsmKku/FF/dGQt1ZC+Res9tzHLtepPH2445HXtq3lQGyokKcbAoDwTY1aUT6jEQ2237DMWzj7ARzlIMQHLUxIIbiyB5IGmP0AHUZy2ViNBChkNYNQlIawTif54u+a0q9TbvbS7WBYsOWQQg8BAq1IrkgAWxFglvnxxo/Dbr1GYkwZMkfbvHAAUJRXhWIuhVkeNWBPBA42e+WFpWiWZQjqWKMrMQ5rwfbRJ/FeNF+pdn2jtGWSW0kEaHKy6Up7i2KHNjwV8DnS5NtG2235iww7q9osyhscjkAC11j/Hu486M67t4B9L9PWYkUQhG9zR0LLEGw2V+SD5Ggznq/av8AWz/eaciyCTQ8c/215o/1V07cHeTdvIpl7fffFCqORsV41NMDSKzNu4CHpYdoJTiiKzKRzGBVY88A2AL1XCGi3m+uQOw27ShmRWJGIIQ39oAIsDz8aRdA65PuN9tu5I5pwgK4ggE0QPwKOtP6Y2JJ3Tdxx3Z3iJHlAAfexIJYHxR4oHW7fynmjEN6knO3+nLftckCh+bxv/SG/p8af+oetSRfQvGy2IA6kIgxtipWh5T+Dd8/nSp+mRjYfUcmX6rAsTakYluB4+6udcjq0m7kgi3DF0VwoChQQCQtWPGues/x56ei7anPo7q0k29kd2XMwuRaKQMF4VQRSLiKP8f30ki9Tz9kwKwWNyeAoGIcjJVI5VTxajzWtr6W6MId1u+0zBVn+nUAKSA1nMkq1gC+AOfnxrLt0SNttupCxaWPcLGGHCUxIuh/a/40vLHT3SbZaX1Nt32sG3KMinaSqjFYgCCwzJUg2VPIYHzQ0VHtyOqTSF1KbSOPH9tTj3KrBLCrySSfPx50H6x2ZiigbvOfp5ViOVMGtVOYFANxxzfGPOmYVz1PdP3WIgRFoBAz9zGr9tHE8+CfFfnWtrifdAo20ZgPVlKwlo1sjtWrKzKK+7hebx/PzpZ1H0P2tp3syZY1jkkQgY4y/aFI5J5F3xya8aG3/Vp9lPuturo4aRg7sisX+eWYHx/96YoHn6dso+8ffujDTBaAWit0MmAy4B8X41jOZpFvCdMXfd7PtmNVTZiRmWMj9rE5R4ljkAPAJHJJvU2Mbr1c5GNi23zhJQ0iYEhQqsApoFTyRob1vvZYG208TgdvOIAxoD7PaQcQAUIP2HxyNL/RHVpJ+oM8jgO8TkN21PCqTit/5a48cfHHzpnXDVmIZ+nY526e2BSMuJW26BCe2qi5Qrk/t5AEUb5/F3rjqeyk2/S48BGJICk7H32pkFqwYtizVjYx4v8A3110LZSydOapQh3CSyRKqpigQXIAfKBwKpPxz51PUuxmTpwDTZGFYmlFKM1YXGuX3OFyqm4548atzjbkmHXVI5Nzutmh7bRmH6t1UMEGXudm5yY+0UBVkADxotJZP1Zo8YcN2gl92dPiCytjlkre0qVBA8+dVv3H3mxEbRqE2glZlir9ujlHgTTCuACfkn40Rsunum+fdO6GNYo+0SoJQSAqgChwopQwJs/NcnUt9VjIbb/qHOiSBwskjO7rIbtGk4chRQbjwDwDzo3bykdKh7cYLnd+wq5Ld0AUcSK5AAx/nS6f0tb9QLssbbTkRxram2x4JJoeOCSedaDcdOeHpSqAmceG5NBgy5mg6vlRcDGxjVEfOpM7pY99dTOpgMyK0QkZpRG5BM1AOMmFivigV815vXfQPUQ3W/kwhCjc+51aX+qMWCGCg+ARjXz5GqOu7ObeybOLOJVmiO5copAB/wDkciyWbFaAFCz4+dcemuhnadUiS0kzjMkMj5LwVbyg8MaYUfHnXSXGpRXR433EG9mkQu27yACyY5Ye84Libx/JIvx5HI/VutO/TEcoqiZlhchhyIRYpK4JFXZPgccnVfQuvONpvGjCINupeMHJmTunFq5GXny3gnjQ0q59LgSOJSZNyyJTktmQOWBFDIUKHjzrU4oQTt/UkT7nb9qOQ3CNq2bJyp9oIbwG+fd7dGdOZ5Oobp2Rl7MR2wClKPHbALMyhnIFhR5P4Gs11LoZ6fNDLIRuI8j9jFPfGQSlkEjmjdUQeNOvTXqUzbrcmOIKsl7nF5TxJGMiQwUFh59g/wDXnXO3JVMHWCnTJaiY9hW21tiBUrE2wstmOeAKujdgaF2vqiBPoMTLK+2yRlZKyEh8q2R5W6ArkgeNX7LaNJ0zcu8bM+4bvGnAJEZNuqYfYCSDzZo1rPbX0vITtDwy7o2ojYZUDRu+F4s8k18+K1lcRtNqSerImMi/SQlG9vue1P3UxC/fXLE8V50v6Z1VYtjOoR2G37iNaMqv3Tipcn7SpH2mzQFVydMm3P8A3KRBEzLu0V7DpRMXIZHPBW15vm7rSLab0T7fqc0iuO6yl8McV93sq2yYseDxwNarOBC7hINt0ySYs6xu5oxtyHPBBIr2cH8mhWrNx1eOPqcTSuI+1EVlklVgZMgSOCpYcMBbV4/21z6p3rvtIi0TJ32jMhFMUwUBaUG1yFEB64oDS71d0mTc9QdYUcvghkV8VxpQBbZNy3nn5NamVi/pvUIE2EycPhmHCqf3Gf8AynyxoV4skfxqrbz7ZR08yPC/aVgwWvazcozALyFNX55+DobpEJXp++SQyLyoYYMQhVj9xscnxxpKOjzRtA8itEkjAo7C/wCQaHP9h58HS6q0XWt/sBMwmjZ5RWbIKUtiMiBa/PziL86ml/rHbRPvp2afAs9lWicsDQu+POpr0Ti0Gn2PRFh31xxyR1tUkSP3DuNiMxYpjXJIHPGuDsiZuqKhmlCwmnVmb3ce0195BJH+3jV0+0VupbMYW4szIpOKqCaY0SFtfPPir1PT3T40j3Il9hEriayVMSYkoV54Jvg0TwPzrHFr+2FfUdmE6SFEj44RupyanZmIaIC8SF/jn2m9dbHoKR7vasiSRf4Puge4F5ObXKgbPHC81x/Oks/Tm/SYnETX9Q3u55UgYmvAtrHHkjVvrmKWN9q1SxjsIfub76OVE+Gqrrmv7anFxya/djGTxYCeo7tQ8r3tCxAdji3byEbEcnE8AGjzzeuNns8ejsBI6gxNIxyIUPmB2cfFkXf9Vnihqn/p1ArpM7MxdnCykOQVjIJaS8gLuxkbr8c6XfppPSp3COQN0CrnKitNbV9p5q2/OscVmPBTaDYNK/Sc2mW4mJJY2GQtSLYpCwUAeeDoH1r1SaHdxyxzuHkgBILEslkgrZF1wGAYWLGs3teoTzSRIzyy064pkx+f6RZINfjX0BvTUb9S3nciMhXAxROWOasQrvZILY+LuhZJ4Gs2/nBjeidKjm2m9ldXaSFEaM3xbPTf/kedav1DtDH0oKJmxiWJweMZO7bYr7eCvBtWJ9pvQnTdqybbqg2zTvHGQIXRnojMBuF9pOINnngDxrESb6R0WIuzIhOCE2Bf4F8X/GpxXExCzmYx9SfebqBd1JJICyoeQGC5fHFDk2T55Ott6U6OsG73hjLhUn7CqKLUxID2VJIA4FeSeTqvaenki6hAUWSH/CCUIC+UkmNsuXm/kgc0KHJ1dBC36vMokna9qS1ObjOBbBj5IBsBTzZ1djcmidl2nVIzMx7Uij24qjZPixFciwBwtD++s1uPUc8kKQu9xobCkD48WfJA5oGwL1ztOvbmCNoUlkjQ/el1z4Niv/R0x3fSETpu23CIyytM6u5uqUDEgHgD+/8AzrK9zXsXm3uyKy0qbQbgkIisRicoxQAquMDYHJ51NqsidYUd963UOYBVTjS5IpBGAxKcEDweBzrHbX1PuZtztu7NI+DrjVBgLA44/vrb9J2ZXqW/kDysUlWMKD72VzWWRVj7RxwK+CQNXWxdAfo/ZO20lYupfdmUAuiv/lDI9wnkgsLxXx51X1rYS/pQRp7aKKOV1IFMjscEy+9sCw+7jz+NZnrXVZ9vNu4FnLI8jByoAD0auh9tjg41+NMo85ulbZO84vedqmIKqPuBqrIBYmiaBsDV7A6bOTcdO7bIg+l7pZYgtIMs4wt+5SLAVj82Tr3aRuOsREuhE0OcJaO+2oVhgFUhQfaRdmxzqj17JJt128schUwyPCoKqG/br3AhV9hvlOVF+b0p9D9Xl3HU1aST3yKwywQkYoaC2KjWhXA8cafklNfS3TS+03DBIQd33FRMGIIiFkMcxiMhYq+RzxpTPvynSNu6CMMNy2JAbNHUA5lsqZiAPivGnHpvaSS7KQibA7oylFQIFTBfd8ApmBRw+PPzrET+pZDtRtSsQiByH7Sgg/Jyq7I+fJGhDdd5L1aZY2wiSMPI2Cmh8u9XbOxoVdeAKGmnpzoZ2m/ljPbk/wAO7ozZjJGQk+1T5ZeCCeK+dV9I9PLBvIDBM2J2n1MpYLZUg5piTjRHFNx83xqnr3W5djv5HuOUyxqVaRbxR1GKgBgq+328cV41eHbUMdnFuD0psSgJjcxAZEiDL3C/tvzRNmg3517t866UIEjz/cwJcmls90NYHnk8HjwNLNh1WR+l7kh1UJIsSqqCwspsoHJJVSR9vOm3qXu7SDbFTEp2sgjZgp9rOuTAe85Kebujxx51dFRA/wCrbawhQRE7b3soC02RJKliby9rAG/7aV9B6Xlst2VhYifIIDL7mWI5HH9ujiastWQsACtOY4n/AFSVmKdvaIipcZxXuAY4xhx5LGySRyT5rSlZ5oYOoRXGh2zUoVWZkErBXwYngEf6sj/bzoE/VvWf1MKRPGRkyGZgw9+C4riKpDVk3fn8CtaSTef9zeAR/wCdGisDKPKKrJT4geByKJPxrNdU9GNtoVmdleigmjoqF7gyUZeWFeSPHOtOIC3VmlxjHYiQtIGci3UKnt+7gGvFcEnWOYVbfOfa76d0YtuGLUhWiIjkSqn3MASAT+L8nVnqjdSNDB3IzH3ZUaUqVJVwoCrjxgSvu95+f41ym7mh229jAjT6ZmVRkWKiY0wH9LD8M11Z0u/X5d+0O27Y9zq0lORmVBF8ghAFs0Abq9aoq9YJCd7MZGnRy3uUKrUaHGQbnU02636dbcTvMNqziSmDLNQPA5AZch/vqa6zYM+xEvUGP7IdtvH2QCmGaqBJxyqkCwMjzoHb7SJz1MwKhjZKiLFQbyUnGzYvn/b50Z9RGeq7a2jzjUGd2oBuSVAusiFoeL/41V0CaCLbbhXKHF5O8Acu4GFRBTRv3fgijyfGmczwvr/bCrra7YdMQIV8R9kisy9nu5f1f8ivFaznpWIybzbhgHUSAkP4xsXeRAoDnWk61vNs3TY1Qpz2xEDVq4vuliRxd8ksRyKqtMH7Sb6JnMIb6RUipkKpKo5JHIHBIBIIJ/Opvx57fYddD6dAs28Eixi5jmGK0u3IY2tHi+Pts+ONIU6ef0iZkQV9QGViQGMdMD83QPwB5/5002scUm76gYhCEMDICxUDuFQCUyNgFgeQANfPWSjz8Gr8j/nxrnbb5GBXSYmM8aoCzFxwDV888+Qa/t86+mw9OjXqO8JVcwUMKM3t7bEB2XkDiq88WTR0ANrCk3TTN2QFgKHFkIEtsyZ03jkWTx/71ZtIom6sCBCagP1BLKE7hQi1HC3eItePOrtFAdP6cDtup/TqzxqwEDgkmg/uC1/4Hni61kOhxxtuYVlfCMyKHYGsQTyb+P76HnjZGZTYKmmANgfHkXYvW0h6ZF9DsDOqKg3Dd4qVy7b44k4ktzR8D/jWJOfQtNfUW1Db3ZBVYy905RIzUEDUr8MSpK3ZBFhb0V0HpAj3m99rh++FCF2WomY/uD3KaHADWQPNazn/AFGMQaErgJ/dn2yKCZft/aSLI/3qr0P/ANOtqZdzIWQSKIZBbEUpKnD7iLsih51ea5EbXoaybXqUiRPMY5F7M5yJIzORBrzjRb++m/qjZRr0xQskhRRCIWzYiYsPeuJOJxPgKPbX86r6LstunTZBJS0JO+xYZpIoAiVeb/HC2DbWdXdT2Ox+k2+ZVIsoe06n3tl/n2by4N8sBVLWpjRY5g9NpFvtmVjaC9oHC2ymSZVJwLecj4IHP9rB0RDtS3WkXKZ8tv8AuDN/2iYycCxJYKCBwebIF6v6ltNs2724kx7o7pSIMMGx/wAgtTV7my5sFsRdXrnYbOD63cNFi05jiMkWVKC5uY/cASor+s45MRda0E3pv0jt5No7zKc2aXuOSwO3wBKWKrn/AMvPAGgNxLL+hx8zYmco1s2GGNihVKuXz+dGbHpQki6sIleZB/kyEsciHF1/rOPOXmtYg9RlK9vuSFK+zuGq/GOs0PfT2XUN3Em6leRUQ4gsbIQZCNfkZHjxfnV/qFm6duwdo5hMkSsUHJjyu0thkPzzRoi9PF9MRpuenFoGhDbfIj3DOZcmVC3nI8H4P/Os3/1E2qJu/bw7Rq0qWTg58ryT8UaJNXWpgGen93LLsupMzyk4K5xsKxLAGwBya81xXxq/rHo+GDYiVCe5GkUncy9kvd/pC+Bj8VZ9rXqn0dFMdhvygnOCKY2RnxvIZcLwTjZJ/GrY+ll+mbIv3kQ7sgylnIVOAHAPtUckWLv/AH1ZYPPWnWZopdnIkj5DbpIpYJYLg5A4qARXGB4GlPp+Ab/dSncu7MYZJMga9yLYv+OPA+Naz1p04Pudmj958pmUwdx2OAYL3AWthkPLVRxscG9ZHq+5m2G93Me3aTbr3GAClltQaHnyP5+dMDR9I6eV6OwDqDLE85OEZACNiEJKli3/AJZCiwoayO59UTymESsGWEjEMgN1Q9wP+YaAHuvxWnOy7knSd25MxrcIfuYoQ3LEgCjXyTdaL6Z6bjy6Y4V4TNk0jktZZGOIBK0paqA8/wB+NWB4Ff8AU90/c9kKxocUjDyZhQpYY4kKeb5IpQKvSCNGhg6qjOsjRuocmMN3Cz42XJJ4PIA8HTrFz1eC5JgZITkgYho/a3tLFQ1WAfdR5HjjQXpzYkdOm/ddTL3mdqFR9uuHBXktz95BGS1zqzokjO9N6luN9Lttq7rjmLLL91Crcjl8V4HjWpkZz1KCnQJuYq5iU5du8Qy3iSpXg+KGkPS/TkbL091MkTzSP3JL8YUVx/08cC/n4OnjRkdWgfuOGniNg0zx4hgBbJwpq7Cgiz+dRWJT1M6pOjLHIdwT3ZHss1HjkEAAHkCtMehdCdZNjLDLTzlySV4UJ9wr+oFb/v440VtPS8c+2knlciV+6+QOKp2qpWUCrP8At54vQvV+oyR7PYSIxU+8ghEGJRgKUqoNH5s883erjVK0G66Vv5Gz286pCyr21+zEYihjTVX9z+dTXz/eddmkcu0hs/gkDjgABSAAAAKA15rX5GH0iHcf9224yOe3jPdco+Ul5E0uJawp8muAdUdB6rDFttwhIcRtIZQoaphJ7UNla4bj3VXFaYQb3/Gna4SBhAq93H3GnMl1d4/F5HxpXtpe/D1SQ5xLMft7bEKQwPNCr4rjwf8AnWrizwvqyrgkSPYbBpmV0j3BdkojJTQKg4BWI5JF+B86Z77fJJ1LZUwMkZzaUq3uQtkqAFMiQl0AvHAB4vQPXesLLsIqRlE5jRMkOMZhFMVNU13/AEj5N2fLPeblY+oqrFi821WFW7Th0YCssayIeqtea0xi+Pt/Q49P9QgifeKzKSJnllxtu7FTez7fKsaKmvN3xpPtQn6T7mTD6sSYX7igFFASvLf+N+OdM9luRPuOqSKTGjRGNrjY80B3HwQhOUZjfPPzofedZiPScQrUVWALg2KyBsjJdY8j/wDbk2a1jThnhPUE+qt9DLJtBEY2Yy5xuRSrDxjGTQuiD7ea5550dtNzCnUd5+5EHkdXR/I7fHcT7WxYgcqBZAI4vQu53McO46c0rhiNt2wQjgqWDFJBai1BYcizfxq3p28V+rsVNGLbmKUlGykbAqWoKW4JHLUaH86laKNkkcm06mYjFHHI6mFWZVYAPdcm19tUCefjRPqbd7aTp8axFOTGNuvAMZAIly+RZNHJmskV4110Pq0EfTpUNMIlkWVVDFZTJSxPdUACPLURQoWTqlZI4th05p2jdIp2dko+5WrgWoViCDkAeNTMs0LDLc9lOoQsxgB+kWOMqylUmArkcgA8gMRV0edVbBYH6ruGQQ9sQMshcqqmRkpimVeXHmqH8a8691FG32x/dUyI2bTSA0yM2SKCVskAGh4s4gmtFdH6hDFvd6O4okefu5jI5Re5nj+28vkrXPyR51brQB0R9qnTXWQxe1ZFnFqWaT/4ihq2ANUVIHm9BrtYx0/YmftBF3DGfB0yMbY1dHI/P8gfHGuemvG+x6kI3iRJXRo0ZqKqrk0eDVqaUE8nxo71R1Lbv02MJ9r9sbdSP8ooP3STjXJ88myb4rWbsr31UkT7nZhBC03cLNiVEfasFAxBCjgGh5IoHnRuxghXqO+vsZu4MORQp2mapK5KZUB/IF1zqrcTwjfbJ3kha9oI42QghZaOLUBWNnhqIv8APOuNnvIW61kGjASHGZnIGchjIYrYBY5VZAB4JqtaoXdN2UbxdU+nVO23G3ZmUN7XBoBiCPZzdePnV3WYNp+lLhhykfZIx7hlJqXLnIge7huAMa0v9ObGtp1FGeC2RVVi68lWDGm/014bwT41ldhgJEaVSYg69yvxfIvwTV8XqD6NN06Ibnp5mRFX6eiocFTOLKq/uPPiyx5+TWqtt02B+roFjjdRDe5Bx7ayFD4o43ePFkA3rn1jLBJNtFQwNJ3SwPtVBBYKKxNKPB4PIAomzrLevoh+oz4FGV3yXtlSKPxS+PHg86Uan07tII9jKJqDAyjcnIZoa/aCU1gE8e27JIPA0DH00HpuzMylI/qf3nDc9o0FJFnjkgAAChoD0ttMthvx+yC6qIy5QOGVrYDL3AV4/JvTX1FNtG6bGsXa5EYgAxzVq/ez4BH92Y/FVRqSAv1FsE+t2QjQGUuRJHGxAMKn2klWNe27prKiyOdWbDosLbve99FdxPVSGwkBs9xciKrgBrND41zJBAm92xk+nB+jVY6aPtiYL/VRIAHNE2Ca86H2cO3fqO7MYhMY27KSxQL3SnJQNQAyvkcf21Qt2exJ6Zuygl7Y3A7cmTcxWczjdVXLcc3pl6y2idrbrFk7d1RAqyMTMmP3+Tzf9VLVkVxoaM7ReklW7eQRg44Mnfz4I/qwxHBvHEH8jXabKBf0zviBVVGWQKyH3kkxZ01keLY8fnT4DTb9NCdT3ZCuHpO0mTjJDj3GyyUtj/LcXfNVrPjp2e26oYxJMglXtyFmIYBzka8MQOSxs0NMYYoH6tHQgNQnvksgj7hU/aLC34vEVf8AzoPpibVOnSrJ28l7gmAKl+5wIsCLJUGjamvusnVm6UR6r2yjZwKjyMQ8YgAdiZgVBYhbNFW4BAFXVcaPh6Zh1TcGpcu3GY483BcHFZGyyDHD8XQJuqFaTbbYQiLpjTiIIGcS0yk2xuIuAS1XRP8AH4vRSxwt1SLiE4wt9R7lCBsSBXIQmitheLP8WJ9/alh2JfbdT7ZmmRZFwkLMVampjQ9rEAXfPH/OivVuyXsbdFaWQZosaZse8pUEsBZAIPHAAA4+NU9Ph2ydPlDlMwJBJ7gX7nAiCUSSv/48fnXm22MKr00zdpQFcSEOvLE3Fn7iQDxd8D5rnW78pSP1V6adN3KsEE3aDUlK1VQ1NPurS9O7rd52EtLmIj7MsRdYnHz5ri71NdJwSxNTqDet9Y217L4JAqk+zMU3dBbwlEsFof7aqg9Ss0W7kbbsrwNKSorH972U5JytT8gG/wCNWrMf1CeMRkI0UffJkUBcQmBDgVzwKI8k6WQzF06q+4jkV2oShSoCe4EUG5Y35P4+dTitxjsvqjuOQbbY7CZkkftTGUAoKIevbeRK8KSLHJA0xnmLdS2carKvYHesqMmDnuUQGpVriyfJv5rQXqLeStsIzJFXe7QmIKsVVL7ZC8FMxyCxrjir0wllrf8AbCSfubJUlzwGCBQVfKyvNe4NxzWpd8dvsOOidVWF92gjlf6eZ9wf26uwQyOL9oBbybvnjnSvb+3pCyNmR9UJgpX2cCimV8Wf6qr40bt9yZN11NpklQiBkZUxOKABQxLMMmoA0BRs8643nUHPScuyffEsBJxoRq9iTD7uSCv+kG+dY5An1Hv/AKibZoiyqZZfqVZkNgOaCqo5ItTfgf7aYbLcgdR3qKsxaRknLLE2ShDZjK2Cb4OQNE1wRoAzdvcdOCpM7ttjHiyqCY3z/cBDGmHJpqACjkaO23VSd7JtjA+KxxFCuJYiC3DEXhi1miDQIXk+NW7+f39NSEOy3Sy7Tqjlu0srq2HbcrH7yRZUVz9oHnjnRfqrq6v06M4Ogn7YXJCFh7QxYg+Gv8KBwTd6H6e/f2XUZmWRF3L5UqgqhR8+PeC95BSVFAc/xqz1L13udPjYxMg3LRqSQCqdkAHCjbeeOB8+dc7nGvYq/rEWXVNiVlOYjhHMUgJwF2BiCcxdV45ute9IAXq+8YSkBlmsCOS/eDwQFsdvgk+PFE6Kn3AXqEKhZWeXZLC1xgOq48SfebBrkErQJ551Tst7n1XcFklj7e3aIqI7ZgI8C780Bxl5P8Xq2a+YT9C2n/at8DL7GdKYRyY3GfuJCmshVf8AutMPU3XYpemoEDYymNY1ZWCwmIDM3VG7H2C/cb5130Tq2HS3ZYpHTbrLFYT2SCShm3yKuzwbITxoaRvpundPkkDv2ZzKA8RCvkR7AxJrwSCRzxV6mNA06hukh320aVyWO0EN4OGjcillFopxs0Mfdeuen7wP1lmVsDDB25ji+UjBMGYKFLDmhbUaHm9Ude3Hd3exhQSqwYzq7RnOpCGCgWTVKbawLJNDRe136r1LexBZsppBNksZyXAl2Qix7aN5ZY3XnVAPpnq0EOymQ+8QmTvKiuVn7ntQ+AKBr/MqvjQC4J0jamVldE3fd7eLjJPBQHDEtwb91Vojpcv1G26rNTxRznwsTMsfvL2aoHjigOPJoa9616gSTpa1GwEyxwBSpwQw/cVayGJHICqD7msnjQX+q+oJPPs0Rg0hl7qSMjYrG1YIoKkt4PCgjwP511tHUdfnkEyYkSMbVy3uUiscLDDy34HydW9R3a7febIy9x3O1+nsxMGBYFRIt1ZBaqBDefGvdhuu51liBIh2+3MT/tMXkIUqWIB9vJ4DEkiqs6AL071TbxbCVCVcRd0TqqkiYvQia6qgSKyoiuOdCRmOPpvTzOUdI9yZGjojNGIBUHGnI5scmvnQ/Qo1HT+pIZmKtgMhE+Ixbgn8ZH2hTz+aGnvUvUyR7PbTNt3McjwlY2T2IIfOJNg5/FBb+SdBX6g3qP1DYjJe6j5vI6EWhbJErCyQt0MaB4B1b0HfwR7nfcqxM/edlVmDwgkvHeF/cwsEAWfPGuepb3udS2Ma90NG3eMjxtmyu3cVcbJoKDySBZPAGuuidVSHcb1alYpMd05WNgWVbyjbkVRPlrXk0DxpzGd2siHpe490Sq26SQR85BRdqSFrIjwCeRemfrPewyLtkTEFpBJCzpisUVKAhtPF/AyFj/y0DAB+jys2QRt0soTBintv2ZViMgauiOPg8aYeqeoDcNs0RZVM8vejZozarwoRFFlhxXFLWP8AfTqDY+oQL1TeHNc5SpVwpNItdyMriSCauq8cXrO7eeKTZdQKNHGksqNGh8qquTiSF9tjhRfJ/HnTmM/98nkyl9yyMV7LZe5K/tQHuyuiPHOkvStvj0rdnORo2kUqwibE9o+Cb4ysfHF86oO9V7yGSDbJEMe46Nt8loRIFCsptebb4GV1d86PTeRL1TcnJe46oUYKxxVAO4mONqzAeAPAI411ufUy57IiCVu+4dFKcxjDtVECfdRINgKOBxfOho92T1QKVlUw7ZozUZLSAqbYrfCjLyWPA0+/sJVaN9lv2jwjjkmQxqVOQCsTjYUgEgilJ/41X1DbhounKHhLKKICt8vf+j3ChRPPOmG06gF6XJjE7ooeK8aR82B7ps+VBHFH+nkVrkb1Yj00t3HIhZVGBBIckB0F8lSePB4saXX9hH6w2wbezsJowGewDmKsA+MeP7ammHXvU/b3Dx/Sq5jpCzqMiVAUk8N8jxZrXmvVNhpY3b9QmUIip2Y++e4StUpiIZUDKfAoWDzfnSuCRivVTuIwZPMtSVQyWgi4Hwecrojjzpk8jHqUAHaEe6QR5FXAcR8C0yJBUgVVcHWST1WVO77sSyvubEjlmWgDfAU0KI/4415+K+/qw0fqGac9PQyInu7X1OLHIKP8o0RSZKBZ5+Lq60e8p+uCLGAjbNBMe6MRHjaMHCDFgQL4NmtL/UC7j9Oj7mHAiO4ADBin/wANtyvgi8Rfi71X6j9RHbbqNhErB9rGrgSPTowtQCeVK1eQ8nWrpxXv9qC4ZGbd9SaeIhht2BCOoAipQCuQJYlQDfjyT51zu93Mek32hZiEbW/uEAclHwrizQy8V8c6D9OdZO5l300iKWbbtahyv7YGOC0DZoD3Hkfzeitw+4PSPtSzELBJy+ny9pqsLvjL7q5rXP8Aj4RRS7jtz9OEUTknblKZ1IMTZZMWApGHJN2ABz8672UzHq6ho2qLbFYQrqQ0eJ95c8PYLcIPPHjnVSSOJumjbxrZ25AJlLKISWzDewUQbNr/AAK1btWc9YXJFIG3I29SEL28W5JKksxBbggG7J8avFfWtKegb+QdOdooiwhEywFioZkesyUq2wu7Q0b58aV7vbK3S9kgWa2mcIaQ5FsQ6gBsgB5W6s+a019P7uf9Odoo1GIl+mDOS2B/zTQXFyoJonH5oGtB7aZk2PTuxETKNwxhPdDW4xyDJgKUjgAtY+dSht1HddnfbdRHI/f242rcxtYX22r5FS4bhlbj++uelSNN1PcuY3AhjO2VQUo8GIAsxUM58hV8/wDvVXqFmO+2KMgMIkYoUlPMuYyBkZOMWAGOPiqJu9F9Gnc7zehYwIxuAx7ktDvi6UME5Vhftocf1Dzq3fzCzpXWzH06YrC5+jDwoz4jiYke8WWDCzwpr7Sft1f6m3ksmwj/AMOytujCklYkqEFR4oPeC4AIzNfA86WbGYnY9SeeNs2lTvU4Uh8yyhUwPhiQbIseNVbj/qY5jjwjCzBomkZqKsYftpaGN/PJuh41jOwf9S3P0+92v7cr9zb/AEp4jN+UJUh2XPLyjfjXvTJC/V5GMbqNpF9OFXD3cGP3sWVMiSaUXfA+ND9XDzb3ZwGPGNV+qNSg0G9zM0uNKqhVFAHj5N6K225cdS3MIh4n/wATzKo9yAsGVwvKFeMavz41QD0LrPZ2U4WBm+iMgVmVVBE3s/cUkkMPkJdjHnQzR/T9K2shWUtFONwAyLj7vCsM8kUhSQxXn8at6NE8+z380kbM28yalkVCwjIdjGhU3j4JPkeL1X1bq80/Toaitt2ybdirWW7NY4pXsZqUEsT48CzYG+oJjPutnAI5UVmO7ulL+/3eAwVVULZLkHmzojab2uo7yERSnvEbk0EBBjGfksVZCvhvN0QONVdWmO23ezwiyBiOzJ7ylSPtK5YjFwTySCPjXXTc5OqzyPH7dqp2y/uBV9wwVcilu5FngKL/AANAr6eDuNl1Gd0mA3TXUYUgBGyJAZ1ZwMgrEKa/9as6/wBabcbGGoHX6xkTij/k+39tQcjZPhqHwNedO6vLF0/chYgp2eUKl39yrOaIZAvvYe6m9o5PHjXW8D7LY7N1iPc2sokNyA4NIMsXUKKDLWIyNfOgP383b6jDHhK53G2XbWQl+322rdxkJyX3A8CiOdD9Mc7nd9QlMcoHbO3CpgbpcfLOoeSkJxXzybA13us36ltozGBFtYxuB+6CFzqS2kwsreK0F54onnXHTeoSwz76NYlH07Nu1Dy+Grk8L+4hsECl4rkavMAN10npPthbgDZZHECsi+QQEvlxR+ASTd6ZSRtBN08LHI7JC8DBsPBBMhLB2COgbw3wP9tK12zxdJMhjYyGRd0T3OQLKpJ28CMCfjIHwfB03n6zuW3O0CJGFmjk3ElSEipFxkYsFBQBRwoDEE/OnMDbacnqrB45F7O2KKF7ZyjCG5GbIK3BsY/wABWs/D61jj2XYWNi6xvEjELWDnIsw85/wDX+40/hmf8AVJe4g9m0PZHdIHZCEcHtszkgnkgUb41kB6OkbandLSriZFiJtu2DjllWPB+PJomtBp9tL2z0vtxSOwjfEMU5RiQ7EhjgV5om+PNaF6j15dtvw0ySCOKDtxCMoclZSMy3Cm7YjEDxWjNtIwbpggjUHsOQTKWAjJbuZUi8+SK8eP50p9Q9Fl3O+ZGdY1j2/ci+43GgyUCxkWPJOVckn+NJt5DvadZP6Y+ER/bvbK2S/bKcrKAZFqFWCBZ+a111rYYnp6lJP2yIye5H91h8WPhHsiwfA+SdAdO3ATpUzBVJ+oSzm2WQBKmsaAH+knnTHrHVJJZ9gJDGVlKzUC4BdziST5sEDhaHkfN6TbwGf9WSxne7jISK3cbIe1gDfNH5F6muPU8qneT5RAnuMCVkcAkGiQD4urr41NeiZwNvJkOp7KQSLhLaxZICYyrEGkUgXlzfxkfxpPs/SA3YklLLG7yyJEiL7C0fubKySAf4vzfxpvGhPURN3HYRbWOUZBMjkACF9pVCCbLAE8aM2nR3U7uP6gjvSlF7aqoQ4B8mUD22GxONEjInXOzl93jBCJZtxsNqgdWMu4EBBWicADGHe7YCz8AeNF+r+kibc7NSUWNz9OJFRgw7ZxoqWawARieCb50Fs2eTp23jRghbedoHBRgaBDhwMy3izfxWnHX1Yb3ZSmQFe8YqdEOLK3ucIAFJYkEE2QfN1rO/mKfRnQmjbdrSNbttULBvcxuwcXAjU0LY3Xx86D+unfpbqGjtZ12xAByxYlgmRNY2KFc1ySPGnfRYZW3G9IkEeW4MCYRr/me4LLXFGvleST/GkG3Zl6ZMgMZZd2sZ9lnIlhnnd2DwDXGpjTw958qddf7m1OydBEBC52zGpKF3nGbJzQ2feKPB+NKeteom2fVZGZElMCiKIWyKq41wAbNhjyT/ADpj6z28ifTvI6yrDN2pg0Yp5QBchANvY+WxbgH51V1f02N31DdmVgiQsil40AZ2esSVLV/c34AAB+ZxTp90aC9D65Ien7toxGi7cewEsWRZji4U3RH8tZ80NHdS2sm06dt2VEEm1dZmIZrQyUQbb2vlQBUfbfzoDpu1O22vVYWETGHFXBRjmC9D3ZDEA+4CvOnHVOjbmbaQwmRGcGHvAisg/wDlBnDW4QGiKH8XpfgKvWPWmi3W1LojxpGs6IjOqlpDn9xtrsD+ABWmno3qcu4l3MyJHHHJKrAOzsO+1sDY5quSD7QNBet+lCafZi40jdvpw6xkMMDhRGbAgWCObN86J9F9Kk2827jWRe1HOIVLplcq3g+OQoqByefxR050LNhIV2HUu9GrSdxBPchVixc4mgtAK9n/AMvHGsJGB8ix8i6v/wDn+2t3snePYdSWQRSOkqLLasS5LEXkHA9rAkcf30D1v0Idttu8XDvF2zNGVoASCwAQbb8HgeePzrGNqmGqllf6/aiJI1H0QMrZuymAg+37Q1j/AFLRJrXGzMg6w3cWMsNuex72CiLA1QoszFbFNyDZ11MJG3+2w7SqmyDyMqN7oSpHbxaQ5VwBypsk2NcbFZF6w5do3LbcvEWjaljKEhQoYY+0YkEmqsa3j1Vx6ak3B6cxiVF4l+lVmYsEP+byKVq92JcXd6W7dnHTtgII1Erbk9oiQkiQUCSCMabgUCQv50w9PQ7hunNg6RtKJm2yhCcEA/dUOWtMqYDhvnxegNsXfp+wSDsq8m6ZY2CurRupX3FixBLcX7a/jShl6rMh3eyDiIwGY0FZ1Xu5DIksC1XRFDHGgK0Z0p5Tvd+QsaxCdQ1l2BnBpCMfcoPNhvaBWgfUmf1exctG8LSsiqYyqiUMMnMatZJJBBuvHHFaM6UJm3m+bKNF+oEYqO7mtsZcWf2kfJBPkcHUGf2rsux6kZo1eTvIJrkayxdqICjFQrX5Jv8AjR/rNNyNjH3sDTxfV1kpJr9sFjYIqwSg886W7d2j6f1ESCJ5EnRJckYs7Fmpu5mBwbINVZ5vTD1ptpo9nH3ZUk7DxLuAUoOWX2EkG5Ao4/p8f76BhJn+otisYjXZp3yO4yshVRGAt52DVY1fk6XwNIm66odwInkG3YtZcAxUMVQKeBjjyeR4o6PmVz1KQ5R9uHaxmUrEP3VdUwQozFTiaok8AaWQ9yKfqwkeOSRYS7M8YbNWxpTz7Uphaj5HnVwPOoRbgdIGRQMIkLimy7BclFL2QSCRYAuqBPGiVEh3GxEQhVV2WbMokI7RvJCrN7+fxiSSOaAOherbKVekBWm90cccriloxyN7I8gMmxsGm9vn8aLtn3W0KuirHsu+xWNFJSiDEBVFf4axySfxp8CqEyL1Lc5mJiNqzxWrV2gntRVDjH28EljVEjzoVIpz0k06KTEZAuPI25flM8r5bkCjxxlzWnfT+isu73EhlDGUpEhMaMVEqFwGDCgoUYlEq/7DWViaR+mmPvH/AP2CGqAQK1t5AyxDe7EEKK8HTGA127SGTpwj7cYXbNIWCMKjGQkTFn94PPnGyfNVrmIOnUJyxja9m0kVxmhHhfbAVwEGJo8t/B+dXeoYmim2OMhASbsUEjDUCAWUBFGBy+xgQCdWdE2B+r3r917acwZEKWVf9bEr9gqqAUcHV4encFH6ey9JYARAuo3BXH+ktivuyyzA4HFVxydXmPuT7M+zCLaifiKiFHhVBaiAeQSR5s/jS6CFpenohlkxO9Ed8CMKecqrxfNEkX+NOuqQkb7YBZJgcyuKmnCKQoksIKDc8VXBr86lmgyfqrZMN3LZhJJDXVfcA3IHzzz/ADepoPqmxueXJyp7jcNZP3GrJPPGpr0S6Dfdl230TM0/s2glRGZsncqMly5b8kqBfHGgodj25+pxI8zD6dn4Y/cabF+DkwyK8kaLOxP1e2aRWBG1DRozMQ0wBJWy3LVyRYsjzrjYbArvN+m3EpA27MDGWpZcQ2IxPLBsgLuufOscU38WFe72JXo4CyuAsayk8YsWajGARwwHzllYPgazXTPUE8u827zSuxVlRTSkgE80CpX5u6JvnWi3HSYh0i7PC9zIseZi2LR4k1wCfi+CdW7D02se52DKjwFtsXI9yl5RlSZeQXrwKNcDWcY4shl0faO+735Msnun+npKBAbIdxqSmI5GVAknk6zkMrR9K3aB8u3uEjNImLWSMg2JYtxwb4+NPE2rN1SdQ07Z7Riyqz3GxQkIx+7gjhTzzXkaR9G736RuQO8uEyJxlgFaxIMarj5J8fxrPFPT3apHJ6mnmeDvvmsLAJaqw+ASQRTtQHJvwPOn3q71FPtupzmKUXSqSUS2FBrZQKY3yG+ONGepPTUO0WCWDNJEmVFIJYzAqG7i2CLs1wCOR+NMt90BNx1Lc/Ud2VYUj7UTMcmD42wYLk2Nn48kXxxqYu33YjO+mOpMdh1JswWCqzBkRss3olmYFjR5A4o83enHqTZSx9OT/EOX23Zdj7QpzHsAIpzhfGRPF1qjpsbbeHq0UMsjCCsClFGtgGvg5GuP4q6GrvVHSAvSkHedlgWNkZmtJDL5VR4BQXWJbgNdaXWKz2w9Tzbnf7Zp3Xh1Rf21KrZ8hD7WfI3kebo860fSt/Ieq72Lu4UJTxGnuaG2Vj8K4q8wCf7aWz9Lj2nUNj2BKiyxwsfl8nJDUSCBQ88cDn+dNekbmX9Y3q9yQEJMFIAB/bvHI42R/ai3Fk6Cv050xj0t/chbco89tGjCor4diMi1gkEfaSv50n651KRul7JzKzhpGVlZVo9kAKCRbSUDXJ+eANO+j9KMnSZM5pB31kmchqSMxn/LKgVbVzZH3LxoQRPudh02FpXRJ52jcsFxUKRiQKFfwSbJ83pyWh/TXW595vFeRo4xtoWJ7caKWjUV2+faRXFNwBZ4032MLR9YkBlDGXbmVGaNGZV7ZcJ4pAAMTiORVaD33p+LabzYvB3Ye7IUKAkuArYFgWUcMDzYI9rV+dN/TfT2G+38nclLfU9mgffixP7hYqSQKoA0Cbs6nLBh86h9W7gQPCrqsctkhUAxz5ZVr7FYeQvnWo2xebYdOijkRGl3LID20XtsmJzVgMix4sk88aXfoEb7fqUrZyy7eVVjlU0pDOQzADjmv7DWx6l0MNtNttzuWWNZduokNYSdwBiU4AGPkYk/F6qgfUYP1+wlMpZHlMQWRI2KsJArOFC4WxN2bIa/xrM9c9V7jb77d9uQAmQq1IvOJNPQAAf/AMwAf51q+vbcr1Lp8gfcB5WMbR5lnVVfDIMwsBgeTQ8Eg83qrY+mI93ud4+5DyMu47IUsQY05qUkDmq8t7fyedBnujb5h0feEMLEsYIMaHLuWbLEFiw5rkY+Rr31FvpDsunOZHe8yQwUr7GCDivf7RQL2a40XsY5F6TuxG8xRdwqKwLdso2QZsQACKFkkkf21qeqdHS9nE24mRFnVYyZD+8BHkHF8KbpQycU9edCFE24f9fhj7kgBVFLAICVaMNTEJRF+LBoUBpN6c3UgTqjZyZKjNeKtkS+PvLKSR/Hg+daVoXbrO1GUxLxHvxCRyYRzwWvJVNA4k+SNUenYD9NuXnmmRnkl77NK6tDgp7ZILC2YEcsDdADTDOGA2HU5pzBtHnKw91QL+1LPnnk1kTR45/nW+9QxMN90/8AcmBMpjwDAOqK2GYbBcVYcVWIo4mqOkG29MRHYbOSWIxB90RNNRvtmgrWfCk+CBXnTzqexT9T2WAPcJPejV2oRK1KSc+LU8jLkUa+NOo89P8ASAZt+zSSgvO0Un7jKUjpj3G/IPwWpf8AnSXZ7d26UozmWJt2Iy9t2+3XLY/bjl5N+eL+NOOj7KDPeHclcjMyzdxrKwkEoV91klq8BiOBx50k2uyQ9NhMtKh3Y7hzGZhIq8bsC/ihzyR86oc9b2GO+2OBl7mZTHuuW7KGhJneSg8kkUD5417sOnr3t807OCZGjkzdgY4aJV+WBYfAvIUAK51ZuY9n9XEP2VmEcgjCle15/ZyN4k45Hn/xvnSlIoHm6m0PZEfaKoXZRUhrLHI8LYajQvjThm3gBtps76dD3DIsR3VO2bV2vF45UFyJqhyQfxpjvNtEeo7QAKG/+ZRJ7RGDSEtn/p8+7nixzWgOrS7Q9NiSPAlu2sdgWsim5mdq+bH3MeKoUNM7hTqFZRiRtvGkRQGkZRT+3DgkAhTifP8AvqDHbyCASSd53D5teJsVkceQT/TXzqaD60yS7iWSE9uNnJVMiKF/jE1fnz8/HjXuuv5yaDd9eED7rZCMQs/cJoFQnZsYZWQL88HnjR/Rtpt03W9V+0CZ8iCy4jbm7KEH2kH8e7xxpf6n3sTybOitmQSI7qVVIuKQ5KARYNAWBwPnTDp+6gj3+9DPHlJIJPyDF5kjrE03yVof30xr5sM9tOnI/SpWCDBd0GD5DMxe5WNXl/686d+r9vEZNmIgHYzftxo/EkIAIZiD5J4yNE86S7OCJ+m7kqYlQ7lXjBKh8FJBFmzdEAKDzpl6ul20g2nZ7RJlBh+1VWEKPbIfaBTAAhrPB550/oOuldKjj6jvvaMmkBRS1L2WPukU5L4/N8cmtZ7Z7Et07f8Aa7rRicduXJjlHke4QLojHluOfnTzbJt06nvDcGUhVoyShQRcd0fIVjXirrx51ntntYn2XUez21jMqGAsyiTBWJNW1gYVxVn+dZ+PdTT1f0yJIdqduGLrIi7cIxyljZQWYUSQcqFjHyRXGnCdM/7tuWZXLCNPpoi7e5WCiWiWF4m+AfNk3VaQ+rhtW2u2G3ERYug2yriDhjbiQggi3/1EGzY01G1hXqk7HsZtCh2yl0MdgKJf6ioNX5IPyLOrtxfehkt6Z05li6um077xx32HR3IvL3AAUrtjd/xWrfUfSYk6VEY2b9vttt3DNcsj2ZFAs8rXFAV86F2OwhcdWG1VDFiRAxdbuwSEthxV8/IrnXXXYNn+lR9rD7Y+wwruNKT+8Ho35vk0B7a1jGi07m2Lnf7UudwoGyzjRpJPfLjbIWJsmuWC0TQ1VsYWPV90sb7hx9MWfGST9twlhCQbOLXiCfJ+dVTdOiG+2hmEa/4QYLmrL9QoPDAt5/liLNc6q2G1iPVdx2lRk7Ddz3gIsxS6S2AJz4HmueRq2aq56Z0aNukS953GaySTu0jftyoaWMqTVsQOGBJsm+NUnYPLsOmLO08cMkxWdmdqxDDtk37UHFLx/Op0vbbRekyCbCwsnfLMvcEymo1XmzZr7QQfcSdU/p0f0XTTuQqx95vqCsgLFGIEZYZE8+PBoDwNSBp13Yf9y2DIJRM7YyxI7lhEDiGysuoKk3zRAvgHRfROkg73ftL3Gk73awd2GMDXb2WBIHgMSQByQdLeu7eFupbHFYjNkTOqsBGIw3tJIevtyJW7IxseRonom026bzfGXs5ma6kdCo27ZXicqu64ByAqhphck/Sdi46Z1D6cztHHKFhcM2JjyIchRS1iPcR/vWi/WvRoF6dAsWTFTGu1IYlps1uSgWNUfFAVYHOuts3T16XKUKdqpbyI7vcy/ZCj7gKx4HH3WeNCLsYF2nSjuREqLK3fxkUtTEFCwVixuhdfaL8aYMnc3SAvVQzKyN9IphQuakkCgOuWQLY+SpYWRoLbdOSXqHUREGmT6dgGMhbGUqKQG/d7rAFn+NTqghfquwrsl0OW4NoI8cvZyCELY80LNkeedd+mhtY5N6JTDYnZpbxYGA2QEIBF+bC0bxHGmDIWPa7dOinJ6uI2wf3jcZ12guX24+VxrgknU/RIv+0/UxqiYMJLfzJdxI5uwGIF/gWNKdntoj0iQntAfVLIBmgk7YBtfJOVeF8nTX1xNtn+kWLtW0oaJiMUSGhSu2K/Ioj3ngmzlpgyKg2+3brMNLCahvde5RGr4nGvdixrH2gsBf8AwH0OHaJsJxP2y9y/Ugspe6/ZEfJJFkG1+fOj/wBU2sPVN6zyxRtJg0cnwqChIlY+12Auq5H4vSTYmKTZ9Wkj7cUMrr21KtaBXyokIQoYeBlVn486pl7t9ptxsenHcCEIu4LThXQsUNY2A2R/kDwLutM94du/VtjiIC6AtORj2yoJKUBQdgh+AT/er0D6u6vt5OnwJH7VkMYhyQhYO2Kk5xIa2PIS/m+dMdl1mGfqchgfvPLtkRJIo3JiMQUPxirDIWLUigRfk6mEDdC3m0hj3gkMbESytOopu5Gw/bVCAaokg0V5v8VpBvdqP0bbDKIMdwzDg2QwxHOFMQfPPA86awb5Jl6xIMoElUKU7TEJRHuYqKGRvjyCTfi9dD19AybZIoTI+cI7GPCdv/SeQxc/gDk83q4ylMJZYo+pqpYCV9pHFGyRvcbqBkccAQGXIAgfnxrnaeooGj30kcDhFkcyIIzUoZMFyoYpTWxB8Xeutxum/V9omEo7KsykAFpciWIJ7lBV8WWPg8c8AdG6ky7LcNFCXEbzdtjivc7gpyVvI4fIUkfk8auxkLsN0ke26YXuXHcsyx9pgHyoUpIAbA8/zemY3hPV4QRMGghbJsPfKCGNn3+1VHglvg/mtIugeoF/wEMCSySwOxOWKqQ4t+bJULVgngUTpqkrfqQDR2sO1PaqRQGTEksWx992aCr5H8XrP39qR9J9cQ7eIRfTJNgW/cYUWtibI5rzqaq6X6ElniWVIpSj2V/cUcWa47f4rXmufFvQ89Q9TE/0QRXUzS91GZD7BwmCAcsLHkCqCn86N2kJ/W9yys9NFIXXtOWp1x5FHwSDfg2Ks8azO19YQxDZlBKz7YMrZBaIkvIggk2CeNMdv/1Eh7pBRxCEjVGAGf7TFxY8Cya/ihr038c5z9w5yCOn9XhXpUsdF1hV4nARsHeRv25bYUpFf1e7gVoXr8P+E6WTKilFIyZXC0WzVhcdMB81Zv4PnQCep4JIN8JGdH3UokVAmSrg2YBN/NlbrgaL9Q+t4NzDEi5IzyI8jY2Ie2uHso290DxXgDUznXuVrIN4i9W3dN+7MqMjiN8kVK7iFcbXIfhSKqyL1ndpLDLteq9to4kkdWRCDa4vYulbGwaAJ88avX1xtBvdxKJHw3CR/uiMhkMRHFZZMHrkgiuPIGlyepdvLH1LOQw/WNccQjLAUwa7FC2HGs3WefqOus7cN0zp/wC5ECrueTXEhFclabGjkea1qfqIh1WRg0fdm26CJwDSMqrnYx9uSggEA8c8cazXqL1pt9xskiW1dzECpQ4wCMUSp5By/Cgfzd6ZSesdoN+8onJ722WLvBHVo2QAX8MQ9VweBq2a2NZV7R4ZW6v2WhjjljKxhwFNggk+CUUmz+ASB5111vf7VukRhAtFY0hWuVlB/dctVUR5OTXYFCtBQ+p9tLL1N2l7CbuMpGhRjZ4OZxHF1ZH5Y696r6020nSxAt5tGkfaxOMRjYky3yCSCT7QG9xs6zyMnWcC73Ys7QMTsxGmGJCzUcWoDlbumoi/7ar2c0D9X3BUxKo27RyFwBlKUIZkUi6y8mvHOhW9XbVd1tJTuBKU2v07OEcGNqNSiwOPdj7fcOdc7T1jtW6nJuDN24vpjCWKMTMxUrnQBI5APJ5AGl3yZXdG3e1j6TIrBGCK6TKovOVv8t1fGiBQrkUAeOdDRrAmy6W05hdIp2MqJVsrFfgD3sPLD/b51x0v1ltYOnNBkWZEkj7YUhZ2c+2Uk0oqrJYFvaANDw+otrHtenBphO20lMjxBG5ViDQJAW0onm7Ohk79QbuJupbAFo+6j5SSutKULZRqAVGTBfAA8mufOifTu728e734LIXM5ldkBfKH3F4qCmmHytCzwTpN1X1ltpN9snWchdsxd9wyPbAtl2wvJ4FizxbH441f0f1zs4J92e4xWTcCdZFRgZByeyRYNAkcm18kjUwpd08xv0vqGLRxq86NGhJtVUk4kheCRwoJFn8a0fV/UGzSPZvJEWgMsbwp2yBFGq0wsjm3o4gm6J+dZDbdf256fu4mlKPPMJUhEbMq4nLHIUKbx/Hzo71b652+626RIWUyOjuSvG3wXGk599nn24gAD51Q93e9WTrGxAJMsIzllKOe4D71CrgSxCHhiABZojXnpnq8ED71eXZJ3mlwR/3Y6I7bWARiTRz45J5oaXT+utn9fLMHkZJ4FjaTtU8ZSuQMrbOuaI/nQG39bbZ5uoSymSNd3H2kRI8qHAzY5CzxZ/k6mBZtQq9Fzf8Ay23ayqnbfGhwY88cSx8WSRVi/jTf1b1IbmXYxxh1aWXvxu0bWqcBY1X7iLU/aAo4+LOs/vPX0TdPG3VCJTEu3bgYBFbLMfJc/jwCSdWD11to5No6CaTsbdtvJmqglXBBdTk1tyRRoaoq9adBm3fVdyNsjysakYY4lbHi2NG/gi7vi9MehdfEXSJf2Xvbq8TjH2M0xoMxvhl8VR8DxqqD/qpGJXLQsYgsQjoqHuCwuZIxpr5xHHxpHF6uiO23aSJIZt1IJSVKhFKMWUURdWef41NM5ymTX1bsGXpnT0/eLrkAWQAHuUwU+8lDXjICxzxq70P06fbbrc7WWIgsiF2DoClEMgyb2+4kD8+PxpX6h/6gLu0SNoiqGRZJ6cXIVGIC+2kHk0wJ586uP/UlRuppl2/snVM4zJzlH9hDACh+V+eeR8NOpkwXfdyHq8s0ciM7qJEUpUZy9qgMbY2vJAr/AJ0j2fRN1059vvGVDTraZcqWBIDg/YWU8edDp62uPdLLFnJvGykfuEAUSygKF+DXzr3q3r6TcRxxyRpipVpRbDulBiLo+3j4WvN6adVbeJXPVRcaiPYxgL7+AZbIyftnIkufCgCjzXJUw9Smi2W7jVArbaQxIGcs6idqYUAFbkcMaqzQ+dI2/wCoso3Ek6wxL3QoeM5MhMdYNybtRQ/Hm70tT1dKIZosY277ZySMGLlvIN5UCCeCBq29qHcXp2bpsu3mEiEmQRSCjSMw5UnksCp8p/trQ7HbSPvdy7GM9v8AwkVh6BIPtAzBAI8sxJs6wm89bbmV4ncqxiIZRgKZgKzYV7m4HJ/Gq5PWe5LyusmJm+/FVAP8gAUrckZCjyedTMI0HS/Vm4hiESzRoIyyhTGzY0xFXfNf/WvdZfa+qNxGgRHUKPH7aH+fJUk/76msWKXLr3U1NdOTCa6GpqaTYe6mpqazdvMTU1NTXT+VE1NTU1i/6iampqa1dvETU1NTUE1NTU0bTU1NTWaJqamprSV4dc6mpoRNTU1NYZeNrzU1NBNTU1NGqmvDqamhHOpqampFTU1NTV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2" name="Picture 2" descr="http://t1.gstatic.com/images?q=tbn:ANd9GcR75yIZAnpae7fcOQtvStxdn9ouZTcTQsCIO3p07JFhqwDTO7A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228600"/>
            <a:ext cx="3009900" cy="1514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and CNF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56370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SAT solvers usually start by converting to CNF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 (C</a:t>
            </a:r>
            <a:r>
              <a:rPr lang="en-US" baseline="-25000" dirty="0" smtClean="0"/>
              <a:t>1</a:t>
            </a:r>
            <a:r>
              <a:rPr lang="en-US" dirty="0" smtClean="0"/>
              <a:t> And C</a:t>
            </a:r>
            <a:r>
              <a:rPr lang="en-US" baseline="-25000" dirty="0" smtClean="0"/>
              <a:t>2</a:t>
            </a:r>
            <a:r>
              <a:rPr lang="en-US" dirty="0" smtClean="0"/>
              <a:t> And C</a:t>
            </a:r>
            <a:r>
              <a:rPr lang="en-US" baseline="-25000" dirty="0" smtClean="0"/>
              <a:t>3</a:t>
            </a:r>
            <a:r>
              <a:rPr lang="en-US" dirty="0" smtClean="0"/>
              <a:t> And C</a:t>
            </a:r>
            <a:r>
              <a:rPr lang="en-US" baseline="-25000" dirty="0" smtClean="0"/>
              <a:t>4</a:t>
            </a:r>
            <a:r>
              <a:rPr lang="en-US" dirty="0" smtClean="0"/>
              <a:t>) is True</a:t>
            </a:r>
          </a:p>
          <a:p>
            <a:pPr>
              <a:buNone/>
            </a:pPr>
            <a:r>
              <a:rPr lang="en-US" baseline="-25000" dirty="0" smtClean="0"/>
              <a:t> 		           </a:t>
            </a:r>
            <a:r>
              <a:rPr lang="en-US" dirty="0" err="1" smtClean="0"/>
              <a:t>iff</a:t>
            </a:r>
            <a:r>
              <a:rPr lang="en-US" dirty="0" smtClean="0"/>
              <a:t> C</a:t>
            </a:r>
            <a:r>
              <a:rPr lang="en-US" baseline="-25000" dirty="0" smtClean="0"/>
              <a:t>1 </a:t>
            </a:r>
            <a:r>
              <a:rPr lang="en-US" dirty="0" smtClean="0"/>
              <a:t>is True, and C</a:t>
            </a:r>
            <a:r>
              <a:rPr lang="en-US" baseline="-25000" dirty="0" smtClean="0"/>
              <a:t>2</a:t>
            </a:r>
            <a:r>
              <a:rPr lang="en-US" dirty="0" smtClean="0"/>
              <a:t> is True …</a:t>
            </a:r>
          </a:p>
          <a:p>
            <a:endParaRPr lang="en-US" dirty="0" smtClean="0"/>
          </a:p>
          <a:p>
            <a:r>
              <a:rPr lang="en-US" dirty="0" smtClean="0"/>
              <a:t>Why is this observation helpful?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533400" y="2244970"/>
            <a:ext cx="8229600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u="sng" dirty="0" smtClean="0"/>
              <a:t>Observation: </a:t>
            </a:r>
          </a:p>
          <a:p>
            <a:pPr>
              <a:buNone/>
            </a:pPr>
            <a:r>
              <a:rPr lang="en-US" sz="3200" dirty="0" smtClean="0"/>
              <a:t>A CNF is </a:t>
            </a:r>
            <a:r>
              <a:rPr lang="en-US" sz="3200" dirty="0" err="1" smtClean="0"/>
              <a:t>satisfiable</a:t>
            </a:r>
            <a:r>
              <a:rPr lang="en-US" sz="3200" dirty="0" smtClean="0"/>
              <a:t> </a:t>
            </a:r>
            <a:r>
              <a:rPr lang="en-US" sz="3200" dirty="0" err="1" smtClean="0"/>
              <a:t>iff</a:t>
            </a:r>
            <a:r>
              <a:rPr lang="en-US" sz="3200" dirty="0" smtClean="0"/>
              <a:t> all its clauses are satisfied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CSP as a SAT Problem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SAT solvers are often used to solve CSP</a:t>
            </a:r>
          </a:p>
          <a:p>
            <a:pPr lvl="1"/>
            <a:r>
              <a:rPr lang="en-US" dirty="0" smtClean="0"/>
              <a:t>Compile every constraint to a logical formula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Every constraint is at least one clause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דיאגרמה 4"/>
          <p:cNvGraphicFramePr/>
          <p:nvPr/>
        </p:nvGraphicFramePr>
        <p:xfrm>
          <a:off x="457200" y="2387600"/>
          <a:ext cx="82296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MAX-SAT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What if not all constraints can be met?</a:t>
            </a:r>
          </a:p>
          <a:p>
            <a:r>
              <a:rPr lang="en-US" dirty="0" smtClean="0"/>
              <a:t>In CNF: </a:t>
            </a:r>
            <a:r>
              <a:rPr lang="en-US" b="1" dirty="0" smtClean="0">
                <a:solidFill>
                  <a:srgbClr val="FF0000"/>
                </a:solidFill>
              </a:rPr>
              <a:t>what if all the clauses can’t be satisfied?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 </a:t>
            </a:r>
            <a:r>
              <a:rPr lang="en-US" dirty="0" smtClean="0"/>
              <a:t>SAT will return False</a:t>
            </a:r>
          </a:p>
          <a:p>
            <a:r>
              <a:rPr lang="en-US" dirty="0" smtClean="0"/>
              <a:t>Common practice: </a:t>
            </a:r>
          </a:p>
          <a:p>
            <a:pPr>
              <a:buNone/>
            </a:pPr>
            <a:r>
              <a:rPr lang="en-US" dirty="0" smtClean="0"/>
              <a:t>	Prefer to </a:t>
            </a:r>
            <a:r>
              <a:rPr lang="en-US" b="1" dirty="0" smtClean="0"/>
              <a:t>violate the least amount of constraints</a:t>
            </a:r>
          </a:p>
          <a:p>
            <a:r>
              <a:rPr lang="en-US" dirty="0" smtClean="0"/>
              <a:t>In CNF: </a:t>
            </a:r>
            <a:r>
              <a:rPr lang="en-US" b="1" dirty="0" smtClean="0">
                <a:solidFill>
                  <a:srgbClr val="0005C0"/>
                </a:solidFill>
              </a:rPr>
              <a:t>satisfy the maximal num. of clauses</a:t>
            </a:r>
            <a:endParaRPr lang="en-US" b="1" dirty="0">
              <a:solidFill>
                <a:srgbClr val="0005C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685800" y="2667000"/>
            <a:ext cx="7772400" cy="1752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u="sng" dirty="0" smtClean="0"/>
              <a:t>The MAX-SAT problem</a:t>
            </a:r>
            <a:r>
              <a:rPr lang="en-US" sz="3200" dirty="0" smtClean="0"/>
              <a:t>: </a:t>
            </a:r>
          </a:p>
          <a:p>
            <a:pPr>
              <a:buNone/>
            </a:pPr>
            <a:r>
              <a:rPr lang="en-US" sz="3200" dirty="0" smtClean="0"/>
              <a:t>Given a CNF formula </a:t>
            </a:r>
            <a:r>
              <a:rPr lang="en-US" sz="3200" b="1" dirty="0" smtClean="0"/>
              <a:t>f</a:t>
            </a:r>
            <a:r>
              <a:rPr lang="en-US" sz="3200" dirty="0" smtClean="0"/>
              <a:t>, return the maximal number of clauses that can be satisfied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MAX-SAT Variants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 and hard constraints</a:t>
            </a:r>
          </a:p>
          <a:p>
            <a:pPr lvl="1"/>
            <a:r>
              <a:rPr lang="en-US" dirty="0" smtClean="0"/>
              <a:t>Some clauses must be satisfied (hard constraints)</a:t>
            </a:r>
          </a:p>
          <a:p>
            <a:pPr lvl="1"/>
            <a:r>
              <a:rPr lang="en-US" dirty="0" smtClean="0"/>
              <a:t>Other clauses may  not be (soft constraints)</a:t>
            </a:r>
          </a:p>
          <a:p>
            <a:pPr lvl="1"/>
            <a:r>
              <a:rPr lang="en-US" dirty="0" smtClean="0"/>
              <a:t>Try to satisfy maximal number of soft constraints</a:t>
            </a:r>
          </a:p>
          <a:p>
            <a:r>
              <a:rPr lang="en-US" dirty="0" smtClean="0"/>
              <a:t>Weighted MAX-SAT </a:t>
            </a:r>
          </a:p>
          <a:p>
            <a:r>
              <a:rPr lang="en-US" dirty="0" smtClean="0"/>
              <a:t>….</a:t>
            </a:r>
          </a:p>
          <a:p>
            <a:r>
              <a:rPr lang="en-US" dirty="0" smtClean="0"/>
              <a:t>Approaches for solving MAX-SAT</a:t>
            </a:r>
          </a:p>
          <a:p>
            <a:pPr lvl="1"/>
            <a:r>
              <a:rPr lang="en-US" dirty="0" smtClean="0"/>
              <a:t>Search (A*/IDA*)</a:t>
            </a:r>
          </a:p>
          <a:p>
            <a:pPr lvl="1"/>
            <a:r>
              <a:rPr lang="en-US" dirty="0" smtClean="0"/>
              <a:t>Iterative calls to a SAT solver</a:t>
            </a:r>
          </a:p>
          <a:p>
            <a:pPr lvl="1"/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is the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SATisfiability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problem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Max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SATisfiability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(MAX-SAT)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Diagnosis and SAT</a:t>
            </a:r>
          </a:p>
          <a:p>
            <a:r>
              <a:rPr lang="en-US" dirty="0" smtClean="0"/>
              <a:t>Minimal diagnosis with MAX SAT</a:t>
            </a:r>
          </a:p>
          <a:p>
            <a:r>
              <a:rPr lang="en-US" dirty="0" smtClean="0"/>
              <a:t>Efficient SAT compilation of the MBD problem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Diagnosis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9154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800" dirty="0" smtClean="0"/>
              <a:t>Find the </a:t>
            </a:r>
            <a:r>
              <a:rPr lang="en-US" sz="2800" b="1" dirty="0" smtClean="0">
                <a:solidFill>
                  <a:srgbClr val="0005C0"/>
                </a:solidFill>
              </a:rPr>
              <a:t>reason</a:t>
            </a:r>
            <a:r>
              <a:rPr lang="en-US" sz="2800" dirty="0" smtClean="0"/>
              <a:t> of a problem </a:t>
            </a:r>
          </a:p>
          <a:p>
            <a:pPr algn="ctr">
              <a:buNone/>
            </a:pPr>
            <a:r>
              <a:rPr lang="en-US" sz="2800" dirty="0" smtClean="0"/>
              <a:t>given observed </a:t>
            </a:r>
            <a:r>
              <a:rPr lang="en-US" sz="2800" b="1" dirty="0" smtClean="0">
                <a:solidFill>
                  <a:srgbClr val="0005C0"/>
                </a:solidFill>
              </a:rPr>
              <a:t>symptoms</a:t>
            </a:r>
          </a:p>
          <a:p>
            <a:pPr algn="ctr">
              <a:buNone/>
            </a:pPr>
            <a:r>
              <a:rPr lang="en-US" sz="2800" dirty="0"/>
              <a:t>and </a:t>
            </a:r>
            <a:r>
              <a:rPr lang="en-US" sz="2800" dirty="0" smtClean="0"/>
              <a:t>a model of </a:t>
            </a:r>
            <a:r>
              <a:rPr lang="en-US" sz="2800" b="1" dirty="0" smtClean="0">
                <a:solidFill>
                  <a:srgbClr val="0005C0"/>
                </a:solidFill>
              </a:rPr>
              <a:t>how the system behaves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7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Fault Model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9154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800" dirty="0"/>
              <a:t>Find the </a:t>
            </a:r>
            <a:r>
              <a:rPr lang="en-US" sz="2800" b="1" dirty="0">
                <a:solidFill>
                  <a:srgbClr val="0005C0"/>
                </a:solidFill>
              </a:rPr>
              <a:t>reason</a:t>
            </a:r>
            <a:r>
              <a:rPr lang="en-US" sz="2800" dirty="0"/>
              <a:t> of a problem </a:t>
            </a:r>
          </a:p>
          <a:p>
            <a:pPr algn="ctr">
              <a:buNone/>
            </a:pPr>
            <a:r>
              <a:rPr lang="en-US" sz="2800" dirty="0"/>
              <a:t>given observed </a:t>
            </a:r>
            <a:r>
              <a:rPr lang="en-US" sz="2800" b="1" dirty="0">
                <a:solidFill>
                  <a:srgbClr val="0005C0"/>
                </a:solidFill>
              </a:rPr>
              <a:t>symptoms</a:t>
            </a:r>
          </a:p>
          <a:p>
            <a:pPr algn="ctr">
              <a:buNone/>
            </a:pPr>
            <a:r>
              <a:rPr lang="en-US" sz="2800" dirty="0"/>
              <a:t>and a model of </a:t>
            </a:r>
            <a:r>
              <a:rPr lang="en-US" sz="2800" b="1" dirty="0">
                <a:solidFill>
                  <a:srgbClr val="0005C0"/>
                </a:solidFill>
              </a:rPr>
              <a:t>how the system behaves</a:t>
            </a:r>
          </a:p>
          <a:p>
            <a:pPr algn="ctr">
              <a:buNone/>
            </a:pPr>
            <a:r>
              <a:rPr lang="en-US" sz="2800" dirty="0"/>
              <a:t>when all the components are healthy</a:t>
            </a:r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r>
              <a:rPr lang="en-US" sz="2800" b="1" dirty="0">
                <a:solidFill>
                  <a:srgbClr val="0005C0"/>
                </a:solidFill>
              </a:rPr>
              <a:t>No knowledge of how faulty components </a:t>
            </a:r>
            <a:r>
              <a:rPr lang="en-US" sz="2800" dirty="0" smtClean="0"/>
              <a:t>behave</a:t>
            </a:r>
            <a:endParaRPr lang="en-US" sz="2400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6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Diagnosis Engine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מלבן 9"/>
          <p:cNvSpPr/>
          <p:nvPr/>
        </p:nvSpPr>
        <p:spPr>
          <a:xfrm>
            <a:off x="990600" y="2362200"/>
            <a:ext cx="6629400" cy="2514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3200" dirty="0" smtClean="0"/>
              <a:t>Diagnosis Engine</a:t>
            </a:r>
            <a:endParaRPr lang="en-US" sz="3200" dirty="0"/>
          </a:p>
        </p:txBody>
      </p:sp>
      <p:sp>
        <p:nvSpPr>
          <p:cNvPr id="11" name="מלבן 10"/>
          <p:cNvSpPr/>
          <p:nvPr/>
        </p:nvSpPr>
        <p:spPr>
          <a:xfrm>
            <a:off x="5105400" y="1295400"/>
            <a:ext cx="2546553" cy="6661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System Model</a:t>
            </a:r>
            <a:endParaRPr lang="en-US" sz="3200" dirty="0"/>
          </a:p>
        </p:txBody>
      </p:sp>
      <p:sp>
        <p:nvSpPr>
          <p:cNvPr id="12" name="מלבן 11"/>
          <p:cNvSpPr/>
          <p:nvPr/>
        </p:nvSpPr>
        <p:spPr>
          <a:xfrm>
            <a:off x="990600" y="1295400"/>
            <a:ext cx="2546553" cy="6661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Observations</a:t>
            </a:r>
            <a:endParaRPr lang="en-US" sz="3200" dirty="0"/>
          </a:p>
        </p:txBody>
      </p:sp>
      <p:sp>
        <p:nvSpPr>
          <p:cNvPr id="16" name="חץ למטה 15"/>
          <p:cNvSpPr/>
          <p:nvPr/>
        </p:nvSpPr>
        <p:spPr>
          <a:xfrm>
            <a:off x="5756030" y="2080845"/>
            <a:ext cx="9144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חץ למטה 16"/>
          <p:cNvSpPr/>
          <p:nvPr/>
        </p:nvSpPr>
        <p:spPr>
          <a:xfrm>
            <a:off x="1828800" y="2074985"/>
            <a:ext cx="9144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/>
          <p:cNvSpPr/>
          <p:nvPr/>
        </p:nvSpPr>
        <p:spPr>
          <a:xfrm>
            <a:off x="2895600" y="5562600"/>
            <a:ext cx="24384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Diagnoses</a:t>
            </a:r>
            <a:endParaRPr lang="en-US" sz="3200" dirty="0"/>
          </a:p>
        </p:txBody>
      </p:sp>
      <p:sp>
        <p:nvSpPr>
          <p:cNvPr id="20" name="מלבן 19"/>
          <p:cNvSpPr/>
          <p:nvPr/>
        </p:nvSpPr>
        <p:spPr>
          <a:xfrm>
            <a:off x="3124200" y="5715000"/>
            <a:ext cx="24384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Diagnoses</a:t>
            </a:r>
            <a:endParaRPr lang="en-US" sz="3200" dirty="0"/>
          </a:p>
        </p:txBody>
      </p:sp>
      <p:sp>
        <p:nvSpPr>
          <p:cNvPr id="21" name="מלבן 20"/>
          <p:cNvSpPr/>
          <p:nvPr/>
        </p:nvSpPr>
        <p:spPr>
          <a:xfrm>
            <a:off x="3352800" y="5943600"/>
            <a:ext cx="24384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Diagnoses</a:t>
            </a:r>
            <a:endParaRPr lang="en-US" sz="3200" dirty="0"/>
          </a:p>
        </p:txBody>
      </p:sp>
      <p:sp>
        <p:nvSpPr>
          <p:cNvPr id="22" name="חץ למטה 21"/>
          <p:cNvSpPr/>
          <p:nvPr/>
        </p:nvSpPr>
        <p:spPr>
          <a:xfrm>
            <a:off x="3886200" y="5029200"/>
            <a:ext cx="9144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מלבן 20"/>
          <p:cNvSpPr/>
          <p:nvPr/>
        </p:nvSpPr>
        <p:spPr>
          <a:xfrm>
            <a:off x="990600" y="2362200"/>
            <a:ext cx="6629400" cy="2514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3200" dirty="0" smtClean="0"/>
              <a:t>Diagnosis Engine</a:t>
            </a:r>
            <a:endParaRPr lang="en-US" sz="32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Concept: Diagnose with SAT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מלבן 10"/>
          <p:cNvSpPr/>
          <p:nvPr/>
        </p:nvSpPr>
        <p:spPr>
          <a:xfrm>
            <a:off x="5105400" y="1295400"/>
            <a:ext cx="2546553" cy="6661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System Model</a:t>
            </a:r>
            <a:endParaRPr lang="en-US" sz="3200" dirty="0"/>
          </a:p>
        </p:txBody>
      </p:sp>
      <p:sp>
        <p:nvSpPr>
          <p:cNvPr id="12" name="מלבן 11"/>
          <p:cNvSpPr/>
          <p:nvPr/>
        </p:nvSpPr>
        <p:spPr>
          <a:xfrm>
            <a:off x="990600" y="1295400"/>
            <a:ext cx="2546553" cy="6661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Observations</a:t>
            </a:r>
            <a:endParaRPr lang="en-US" sz="3200" dirty="0"/>
          </a:p>
        </p:txBody>
      </p:sp>
      <p:sp>
        <p:nvSpPr>
          <p:cNvPr id="13" name="מלבן 12"/>
          <p:cNvSpPr/>
          <p:nvPr/>
        </p:nvSpPr>
        <p:spPr>
          <a:xfrm>
            <a:off x="2895600" y="5562600"/>
            <a:ext cx="24384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Diagnoses</a:t>
            </a:r>
            <a:endParaRPr lang="en-US" sz="3200" dirty="0"/>
          </a:p>
        </p:txBody>
      </p:sp>
      <p:sp>
        <p:nvSpPr>
          <p:cNvPr id="14" name="מלבן 13"/>
          <p:cNvSpPr/>
          <p:nvPr/>
        </p:nvSpPr>
        <p:spPr>
          <a:xfrm>
            <a:off x="3124200" y="5715000"/>
            <a:ext cx="24384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Diagnoses</a:t>
            </a:r>
            <a:endParaRPr lang="en-US" sz="3200" dirty="0"/>
          </a:p>
        </p:txBody>
      </p:sp>
      <p:sp>
        <p:nvSpPr>
          <p:cNvPr id="15" name="מלבן 14"/>
          <p:cNvSpPr/>
          <p:nvPr/>
        </p:nvSpPr>
        <p:spPr>
          <a:xfrm>
            <a:off x="3352800" y="5943600"/>
            <a:ext cx="24384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Diagnoses</a:t>
            </a:r>
            <a:endParaRPr lang="en-US" sz="3200" dirty="0"/>
          </a:p>
        </p:txBody>
      </p:sp>
      <p:sp>
        <p:nvSpPr>
          <p:cNvPr id="16" name="חץ למטה 15"/>
          <p:cNvSpPr/>
          <p:nvPr/>
        </p:nvSpPr>
        <p:spPr>
          <a:xfrm>
            <a:off x="5756030" y="2080845"/>
            <a:ext cx="9144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חץ למטה 16"/>
          <p:cNvSpPr/>
          <p:nvPr/>
        </p:nvSpPr>
        <p:spPr>
          <a:xfrm>
            <a:off x="1828800" y="2074985"/>
            <a:ext cx="9144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חץ למטה 17"/>
          <p:cNvSpPr/>
          <p:nvPr/>
        </p:nvSpPr>
        <p:spPr>
          <a:xfrm>
            <a:off x="3886200" y="5029200"/>
            <a:ext cx="9144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/>
          <p:cNvSpPr/>
          <p:nvPr/>
        </p:nvSpPr>
        <p:spPr>
          <a:xfrm>
            <a:off x="2895600" y="3124200"/>
            <a:ext cx="2971800" cy="609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3200" dirty="0" smtClean="0"/>
              <a:t>Compile to CNF</a:t>
            </a:r>
            <a:endParaRPr lang="en-US" sz="3200" dirty="0"/>
          </a:p>
        </p:txBody>
      </p:sp>
      <p:sp>
        <p:nvSpPr>
          <p:cNvPr id="20" name="מלבן 19"/>
          <p:cNvSpPr/>
          <p:nvPr/>
        </p:nvSpPr>
        <p:spPr>
          <a:xfrm>
            <a:off x="2895600" y="4038600"/>
            <a:ext cx="2971800" cy="609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3200" dirty="0" smtClean="0"/>
              <a:t>SAT Solver</a:t>
            </a:r>
            <a:endParaRPr lang="en-US" sz="3200" dirty="0"/>
          </a:p>
        </p:txBody>
      </p:sp>
      <p:sp>
        <p:nvSpPr>
          <p:cNvPr id="22" name="חץ למטה 21"/>
          <p:cNvSpPr/>
          <p:nvPr/>
        </p:nvSpPr>
        <p:spPr>
          <a:xfrm>
            <a:off x="3886200" y="3810000"/>
            <a:ext cx="914400" cy="20515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to CNF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CNF is composed of </a:t>
            </a:r>
            <a:r>
              <a:rPr lang="en-US" b="1" dirty="0" smtClean="0"/>
              <a:t>literals</a:t>
            </a:r>
            <a:r>
              <a:rPr lang="en-US" dirty="0" smtClean="0"/>
              <a:t> and </a:t>
            </a:r>
            <a:r>
              <a:rPr lang="en-US" b="1" dirty="0" smtClean="0"/>
              <a:t>clauses</a:t>
            </a:r>
          </a:p>
          <a:p>
            <a:r>
              <a:rPr lang="en-US" dirty="0" smtClean="0"/>
              <a:t>What are the CNF literals? </a:t>
            </a:r>
          </a:p>
          <a:p>
            <a:pPr lvl="1"/>
            <a:r>
              <a:rPr lang="en-US" dirty="0" smtClean="0"/>
              <a:t>What can be true (1) or false (0)?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5152" y="3276600"/>
            <a:ext cx="5584848" cy="2898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SATisfiability</a:t>
            </a:r>
            <a:r>
              <a:rPr lang="en-US" dirty="0" smtClean="0"/>
              <a:t> problem</a:t>
            </a:r>
          </a:p>
          <a:p>
            <a:r>
              <a:rPr lang="en-US" dirty="0" smtClean="0"/>
              <a:t>Max </a:t>
            </a:r>
            <a:r>
              <a:rPr lang="en-US" dirty="0" err="1" smtClean="0"/>
              <a:t>SATisfiability</a:t>
            </a:r>
            <a:r>
              <a:rPr lang="en-US" dirty="0" smtClean="0"/>
              <a:t> (MAX-SAT)</a:t>
            </a:r>
          </a:p>
          <a:p>
            <a:r>
              <a:rPr lang="en-US" dirty="0" smtClean="0"/>
              <a:t>Diagnosis and SAT</a:t>
            </a:r>
          </a:p>
          <a:p>
            <a:r>
              <a:rPr lang="en-US" dirty="0" smtClean="0"/>
              <a:t>Minimal diagnosis with MAX SAT</a:t>
            </a:r>
          </a:p>
          <a:p>
            <a:r>
              <a:rPr lang="en-US" dirty="0" smtClean="0"/>
              <a:t>Efficient SAT compilation of the MBD problem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Description</a:t>
            </a:r>
            <a:r>
              <a:rPr lang="en-US" dirty="0" smtClean="0">
                <a:sym typeface="Wingdings" pitchFamily="2" charset="2"/>
              </a:rPr>
              <a:t> CNF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Two options: 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And1</a:t>
            </a:r>
            <a:r>
              <a:rPr lang="en-US" dirty="0" smtClean="0"/>
              <a:t> is healthy, then </a:t>
            </a:r>
            <a:r>
              <a:rPr lang="en-US" b="1" dirty="0" smtClean="0"/>
              <a:t>Z=X And Y</a:t>
            </a:r>
          </a:p>
          <a:p>
            <a:pPr lvl="1"/>
            <a:r>
              <a:rPr lang="en-US" dirty="0" smtClean="0"/>
              <a:t>Else, no knowledge on </a:t>
            </a:r>
            <a:r>
              <a:rPr lang="en-US" b="1" dirty="0" smtClean="0"/>
              <a:t>Z</a:t>
            </a:r>
            <a:r>
              <a:rPr lang="en-US" dirty="0" smtClean="0"/>
              <a:t> (weak-fault model)</a:t>
            </a:r>
          </a:p>
          <a:p>
            <a:endParaRPr lang="en-US" dirty="0" smtClean="0"/>
          </a:p>
          <a:p>
            <a:pPr>
              <a:buNone/>
            </a:pPr>
            <a:r>
              <a:rPr lang="en-US" sz="4000" dirty="0" smtClean="0"/>
              <a:t>   		We need health variables!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9" name="Group 13"/>
          <p:cNvGrpSpPr/>
          <p:nvPr/>
        </p:nvGrpSpPr>
        <p:grpSpPr>
          <a:xfrm>
            <a:off x="2286000" y="1219200"/>
            <a:ext cx="4896954" cy="1772575"/>
            <a:chOff x="4571999" y="3819236"/>
            <a:chExt cx="1944217" cy="756510"/>
          </a:xfrm>
        </p:grpSpPr>
        <p:sp>
          <p:nvSpPr>
            <p:cNvPr id="20" name="Rectangle 3"/>
            <p:cNvSpPr/>
            <p:nvPr/>
          </p:nvSpPr>
          <p:spPr>
            <a:xfrm>
              <a:off x="5148064" y="3933056"/>
              <a:ext cx="792088" cy="5760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4000" dirty="0" smtClean="0">
                  <a:solidFill>
                    <a:schemeClr val="tx1"/>
                  </a:solidFill>
                </a:rPr>
                <a:t>C1</a:t>
              </a:r>
            </a:p>
            <a:p>
              <a:pPr algn="ctr" rtl="1"/>
              <a:r>
                <a:rPr lang="en-US" sz="4000" dirty="0" smtClean="0">
                  <a:solidFill>
                    <a:schemeClr val="tx1"/>
                  </a:solidFill>
                </a:rPr>
                <a:t>And</a:t>
              </a:r>
              <a:endParaRPr lang="he-IL" sz="40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5"/>
            <p:cNvCxnSpPr>
              <a:stCxn id="20" idx="3"/>
            </p:cNvCxnSpPr>
            <p:nvPr/>
          </p:nvCxnSpPr>
          <p:spPr>
            <a:xfrm>
              <a:off x="5940152" y="4221088"/>
              <a:ext cx="2880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7"/>
            <p:cNvCxnSpPr/>
            <p:nvPr/>
          </p:nvCxnSpPr>
          <p:spPr>
            <a:xfrm flipH="1">
              <a:off x="4860032" y="4005064"/>
              <a:ext cx="2880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9"/>
            <p:cNvCxnSpPr/>
            <p:nvPr/>
          </p:nvCxnSpPr>
          <p:spPr>
            <a:xfrm flipH="1">
              <a:off x="4860032" y="4437112"/>
              <a:ext cx="2880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28185" y="4005064"/>
              <a:ext cx="288031" cy="35465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4800" dirty="0"/>
                <a:t>Z</a:t>
              </a:r>
              <a:endParaRPr lang="he-IL" sz="4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1999" y="3819236"/>
              <a:ext cx="288031" cy="35465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4800" dirty="0" smtClean="0"/>
                <a:t>X</a:t>
              </a:r>
              <a:endParaRPr lang="he-IL" sz="4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71999" y="4221088"/>
              <a:ext cx="288031" cy="35465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4800" dirty="0" smtClean="0"/>
                <a:t>Y</a:t>
              </a:r>
              <a:endParaRPr lang="he-IL" sz="4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Variables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i="1" dirty="0" smtClean="0"/>
              <a:t>health variable </a:t>
            </a:r>
            <a:r>
              <a:rPr lang="en-US" b="1" dirty="0" smtClean="0">
                <a:solidFill>
                  <a:srgbClr val="C00000"/>
                </a:solidFill>
              </a:rPr>
              <a:t>h(C1)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True if </a:t>
            </a:r>
            <a:r>
              <a:rPr lang="en-US" b="1" dirty="0" smtClean="0"/>
              <a:t>C1</a:t>
            </a:r>
            <a:r>
              <a:rPr lang="en-US" dirty="0" smtClean="0"/>
              <a:t> is healthy</a:t>
            </a:r>
          </a:p>
          <a:p>
            <a:endParaRPr lang="en-US" sz="1200" dirty="0" smtClean="0"/>
          </a:p>
          <a:p>
            <a:r>
              <a:rPr lang="en-US" dirty="0" smtClean="0"/>
              <a:t>Two options: </a:t>
            </a:r>
          </a:p>
          <a:p>
            <a:pPr lvl="1"/>
            <a:r>
              <a:rPr lang="en-US" dirty="0" smtClean="0"/>
              <a:t>If </a:t>
            </a:r>
            <a:r>
              <a:rPr lang="en-US" b="1" dirty="0" smtClean="0"/>
              <a:t>And1</a:t>
            </a:r>
            <a:r>
              <a:rPr lang="en-US" dirty="0" smtClean="0"/>
              <a:t> is healthy, then </a:t>
            </a:r>
            <a:r>
              <a:rPr lang="en-US" b="1" dirty="0" smtClean="0"/>
              <a:t>Z=X And Y</a:t>
            </a:r>
          </a:p>
          <a:p>
            <a:pPr lvl="1"/>
            <a:r>
              <a:rPr lang="en-US" dirty="0" smtClean="0"/>
              <a:t>Else, no knowledge on </a:t>
            </a:r>
            <a:r>
              <a:rPr lang="en-US" b="1" dirty="0" smtClean="0"/>
              <a:t>Z</a:t>
            </a:r>
            <a:r>
              <a:rPr lang="en-US" dirty="0" smtClean="0"/>
              <a:t> (weak-fault model)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3800" b="1" dirty="0" smtClean="0"/>
              <a:t>h(C1)</a:t>
            </a:r>
            <a:r>
              <a:rPr lang="en-US" sz="3800" b="1" dirty="0" smtClean="0">
                <a:sym typeface="Wingdings" pitchFamily="2" charset="2"/>
              </a:rPr>
              <a:t>(Z=(X And Y))</a:t>
            </a:r>
            <a:endParaRPr lang="en-US" sz="4700" b="1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5" name="Group 13"/>
          <p:cNvGrpSpPr/>
          <p:nvPr/>
        </p:nvGrpSpPr>
        <p:grpSpPr>
          <a:xfrm>
            <a:off x="2286000" y="1219200"/>
            <a:ext cx="4896954" cy="1772575"/>
            <a:chOff x="4571999" y="3819236"/>
            <a:chExt cx="1944217" cy="756510"/>
          </a:xfrm>
        </p:grpSpPr>
        <p:sp>
          <p:nvSpPr>
            <p:cNvPr id="20" name="Rectangle 3"/>
            <p:cNvSpPr/>
            <p:nvPr/>
          </p:nvSpPr>
          <p:spPr>
            <a:xfrm>
              <a:off x="5148064" y="3933056"/>
              <a:ext cx="792088" cy="5760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4000" dirty="0" smtClean="0">
                  <a:solidFill>
                    <a:schemeClr val="tx1"/>
                  </a:solidFill>
                </a:rPr>
                <a:t>C1</a:t>
              </a:r>
            </a:p>
            <a:p>
              <a:pPr algn="ctr" rtl="1"/>
              <a:r>
                <a:rPr lang="en-US" sz="4000" dirty="0" smtClean="0">
                  <a:solidFill>
                    <a:schemeClr val="tx1"/>
                  </a:solidFill>
                </a:rPr>
                <a:t>And</a:t>
              </a:r>
              <a:endParaRPr lang="he-IL" sz="40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5"/>
            <p:cNvCxnSpPr>
              <a:stCxn id="20" idx="3"/>
            </p:cNvCxnSpPr>
            <p:nvPr/>
          </p:nvCxnSpPr>
          <p:spPr>
            <a:xfrm>
              <a:off x="5940152" y="4221088"/>
              <a:ext cx="2880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7"/>
            <p:cNvCxnSpPr/>
            <p:nvPr/>
          </p:nvCxnSpPr>
          <p:spPr>
            <a:xfrm flipH="1">
              <a:off x="4860032" y="4005064"/>
              <a:ext cx="2880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9"/>
            <p:cNvCxnSpPr/>
            <p:nvPr/>
          </p:nvCxnSpPr>
          <p:spPr>
            <a:xfrm flipH="1">
              <a:off x="4860032" y="4437112"/>
              <a:ext cx="2880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28185" y="4005064"/>
              <a:ext cx="288031" cy="35465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4800" dirty="0"/>
                <a:t>Z</a:t>
              </a:r>
              <a:endParaRPr lang="he-IL" sz="4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1999" y="3819236"/>
              <a:ext cx="288031" cy="35465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4800" dirty="0" smtClean="0"/>
                <a:t>X</a:t>
              </a:r>
              <a:endParaRPr lang="he-IL" sz="4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71999" y="4221088"/>
              <a:ext cx="288031" cy="35465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4800" dirty="0" smtClean="0"/>
                <a:t>Y</a:t>
              </a:r>
              <a:endParaRPr lang="he-IL" sz="4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Description</a:t>
            </a:r>
            <a:r>
              <a:rPr lang="en-US" dirty="0" smtClean="0">
                <a:sym typeface="Wingdings" pitchFamily="2" charset="2"/>
              </a:rPr>
              <a:t> CNF (cont.)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clause </a:t>
            </a:r>
            <a:r>
              <a:rPr lang="en-US" b="1" i="1" dirty="0" err="1" smtClean="0">
                <a:solidFill>
                  <a:srgbClr val="0005C0"/>
                </a:solidFill>
              </a:rPr>
              <a:t>Fi</a:t>
            </a:r>
            <a:r>
              <a:rPr lang="en-US" dirty="0" smtClean="0"/>
              <a:t> for every components </a:t>
            </a:r>
            <a:r>
              <a:rPr lang="en-US" b="1" i="1" dirty="0" err="1" smtClean="0"/>
              <a:t>Ci</a:t>
            </a:r>
            <a:endParaRPr lang="en-US" b="1" i="1" dirty="0" smtClean="0"/>
          </a:p>
          <a:p>
            <a:r>
              <a:rPr lang="en-US" b="1" i="1" dirty="0" err="1" smtClean="0">
                <a:solidFill>
                  <a:srgbClr val="0005C0"/>
                </a:solidFill>
              </a:rPr>
              <a:t>Fi</a:t>
            </a:r>
            <a:r>
              <a:rPr lang="en-US" dirty="0" smtClean="0"/>
              <a:t>=</a:t>
            </a:r>
            <a:r>
              <a:rPr lang="en-US" b="1" i="1" dirty="0" smtClean="0">
                <a:solidFill>
                  <a:srgbClr val="C00000"/>
                </a:solidFill>
              </a:rPr>
              <a:t>h(</a:t>
            </a:r>
            <a:r>
              <a:rPr lang="en-US" b="1" i="1" dirty="0" err="1" smtClean="0">
                <a:solidFill>
                  <a:srgbClr val="C00000"/>
                </a:solidFill>
              </a:rPr>
              <a:t>Ci</a:t>
            </a:r>
            <a:r>
              <a:rPr lang="en-US" b="1" i="1" dirty="0" smtClean="0">
                <a:solidFill>
                  <a:srgbClr val="C00000"/>
                </a:solidFill>
              </a:rPr>
              <a:t>)</a:t>
            </a:r>
            <a:r>
              <a:rPr lang="en-US" dirty="0" smtClean="0">
                <a:sym typeface="Wingdings" pitchFamily="2" charset="2"/>
              </a:rPr>
              <a:t>(normal behavior of </a:t>
            </a:r>
            <a:r>
              <a:rPr lang="en-US" b="1" i="1" dirty="0" err="1" smtClean="0">
                <a:sym typeface="Wingdings" pitchFamily="2" charset="2"/>
              </a:rPr>
              <a:t>Ci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 smtClean="0"/>
          </a:p>
          <a:p>
            <a:r>
              <a:rPr lang="en-US" dirty="0" smtClean="0"/>
              <a:t>The system description is: </a:t>
            </a:r>
            <a:r>
              <a:rPr lang="en-US" b="1" i="1" dirty="0" smtClean="0">
                <a:solidFill>
                  <a:srgbClr val="0005C0"/>
                </a:solidFill>
              </a:rPr>
              <a:t>F1</a:t>
            </a:r>
            <a:r>
              <a:rPr lang="en-US" dirty="0" smtClean="0"/>
              <a:t> And </a:t>
            </a:r>
            <a:r>
              <a:rPr lang="en-US" b="1" i="1" dirty="0" smtClean="0">
                <a:solidFill>
                  <a:srgbClr val="0005C0"/>
                </a:solidFill>
              </a:rPr>
              <a:t>F2</a:t>
            </a:r>
            <a:r>
              <a:rPr lang="en-US" dirty="0" smtClean="0"/>
              <a:t> And </a:t>
            </a:r>
            <a:r>
              <a:rPr lang="en-US" b="1" i="1" dirty="0" smtClean="0">
                <a:solidFill>
                  <a:srgbClr val="0005C0"/>
                </a:solidFill>
              </a:rPr>
              <a:t>…</a:t>
            </a:r>
          </a:p>
          <a:p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389207"/>
            <a:ext cx="4518048" cy="2344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הסבר מלבני מעוגל 13"/>
          <p:cNvSpPr/>
          <p:nvPr/>
        </p:nvSpPr>
        <p:spPr>
          <a:xfrm>
            <a:off x="7620000" y="4343400"/>
            <a:ext cx="1143000" cy="533400"/>
          </a:xfrm>
          <a:prstGeom prst="wedgeRoundRectCallout">
            <a:avLst>
              <a:gd name="adj1" fmla="val -103526"/>
              <a:gd name="adj2" fmla="val 13667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CNF!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</a:t>
            </a:r>
            <a:endParaRPr lang="he-IL" dirty="0"/>
          </a:p>
        </p:txBody>
      </p:sp>
      <p:sp>
        <p:nvSpPr>
          <p:cNvPr id="3" name="Right Arrow 2"/>
          <p:cNvSpPr/>
          <p:nvPr/>
        </p:nvSpPr>
        <p:spPr>
          <a:xfrm rot="1653561">
            <a:off x="1620908" y="1437465"/>
            <a:ext cx="1728192" cy="51334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>
              <a:solidFill>
                <a:schemeClr val="tx1"/>
              </a:solidFill>
            </a:endParaRPr>
          </a:p>
        </p:txBody>
      </p:sp>
      <p:grpSp>
        <p:nvGrpSpPr>
          <p:cNvPr id="4" name="Group 23"/>
          <p:cNvGrpSpPr/>
          <p:nvPr/>
        </p:nvGrpSpPr>
        <p:grpSpPr>
          <a:xfrm>
            <a:off x="1371600" y="2209800"/>
            <a:ext cx="6336704" cy="3873995"/>
            <a:chOff x="2123728" y="1916832"/>
            <a:chExt cx="5328592" cy="2713919"/>
          </a:xfrm>
        </p:grpSpPr>
        <p:sp>
          <p:nvSpPr>
            <p:cNvPr id="34" name="Rectangle 4"/>
            <p:cNvSpPr/>
            <p:nvPr/>
          </p:nvSpPr>
          <p:spPr>
            <a:xfrm>
              <a:off x="3707904" y="2060848"/>
              <a:ext cx="792088" cy="5760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3200" b="1" dirty="0" smtClean="0">
                  <a:solidFill>
                    <a:schemeClr val="tx1"/>
                  </a:solidFill>
                </a:rPr>
                <a:t>C1</a:t>
              </a:r>
            </a:p>
            <a:p>
              <a:pPr algn="ctr" rtl="1"/>
              <a:r>
                <a:rPr lang="en-US" sz="3200" b="1" dirty="0" smtClean="0">
                  <a:solidFill>
                    <a:schemeClr val="tx1"/>
                  </a:solidFill>
                </a:rPr>
                <a:t>And</a:t>
              </a:r>
              <a:endParaRPr lang="he-IL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5"/>
            <p:cNvSpPr/>
            <p:nvPr/>
          </p:nvSpPr>
          <p:spPr>
            <a:xfrm>
              <a:off x="3707904" y="4005064"/>
              <a:ext cx="792088" cy="5760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3200" b="1" dirty="0" smtClean="0">
                  <a:solidFill>
                    <a:schemeClr val="tx1"/>
                  </a:solidFill>
                </a:rPr>
                <a:t>C2</a:t>
              </a:r>
            </a:p>
            <a:p>
              <a:pPr algn="ctr" rtl="1"/>
              <a:r>
                <a:rPr lang="en-US" sz="3200" b="1" dirty="0" smtClean="0">
                  <a:solidFill>
                    <a:schemeClr val="tx1"/>
                  </a:solidFill>
                </a:rPr>
                <a:t>And</a:t>
              </a:r>
              <a:endParaRPr lang="he-IL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6"/>
            <p:cNvSpPr/>
            <p:nvPr/>
          </p:nvSpPr>
          <p:spPr>
            <a:xfrm>
              <a:off x="5724128" y="2924944"/>
              <a:ext cx="792088" cy="5760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3200" b="1" dirty="0" smtClean="0">
                  <a:solidFill>
                    <a:schemeClr val="tx1"/>
                  </a:solidFill>
                </a:rPr>
                <a:t>C3</a:t>
              </a:r>
            </a:p>
            <a:p>
              <a:pPr algn="ctr" rtl="1"/>
              <a:r>
                <a:rPr lang="en-US" sz="3200" b="1" dirty="0" smtClean="0">
                  <a:solidFill>
                    <a:schemeClr val="tx1"/>
                  </a:solidFill>
                </a:rPr>
                <a:t>Or</a:t>
              </a:r>
              <a:endParaRPr lang="he-IL" sz="3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8"/>
            <p:cNvCxnSpPr/>
            <p:nvPr/>
          </p:nvCxnSpPr>
          <p:spPr>
            <a:xfrm>
              <a:off x="2699792" y="2132856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9"/>
            <p:cNvCxnSpPr/>
            <p:nvPr/>
          </p:nvCxnSpPr>
          <p:spPr>
            <a:xfrm>
              <a:off x="3203848" y="2420888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10"/>
            <p:cNvCxnSpPr/>
            <p:nvPr/>
          </p:nvCxnSpPr>
          <p:spPr>
            <a:xfrm>
              <a:off x="3203848" y="4149080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11"/>
            <p:cNvCxnSpPr/>
            <p:nvPr/>
          </p:nvCxnSpPr>
          <p:spPr>
            <a:xfrm>
              <a:off x="2483768" y="4437112"/>
              <a:ext cx="12241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17"/>
            <p:cNvCxnSpPr/>
            <p:nvPr/>
          </p:nvCxnSpPr>
          <p:spPr>
            <a:xfrm rot="5400000">
              <a:off x="2339752" y="3284984"/>
              <a:ext cx="17281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19"/>
            <p:cNvCxnSpPr/>
            <p:nvPr/>
          </p:nvCxnSpPr>
          <p:spPr>
            <a:xfrm rot="10800000">
              <a:off x="2555776" y="3284984"/>
              <a:ext cx="648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Elbow Connector 33"/>
            <p:cNvCxnSpPr>
              <a:stCxn id="35" idx="3"/>
            </p:cNvCxnSpPr>
            <p:nvPr/>
          </p:nvCxnSpPr>
          <p:spPr>
            <a:xfrm flipV="1">
              <a:off x="4499992" y="3356992"/>
              <a:ext cx="1224136" cy="936104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Elbow Connector 35"/>
            <p:cNvCxnSpPr>
              <a:stCxn id="34" idx="3"/>
            </p:cNvCxnSpPr>
            <p:nvPr/>
          </p:nvCxnSpPr>
          <p:spPr>
            <a:xfrm>
              <a:off x="4499992" y="2348880"/>
              <a:ext cx="1224136" cy="72008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267744" y="1916832"/>
              <a:ext cx="360040" cy="409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X</a:t>
              </a:r>
              <a:endParaRPr lang="he-IL" sz="3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95736" y="3131676"/>
              <a:ext cx="360040" cy="409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Y</a:t>
              </a:r>
              <a:endParaRPr lang="he-IL" sz="3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23728" y="4221088"/>
              <a:ext cx="360040" cy="409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Z</a:t>
              </a:r>
              <a:endParaRPr lang="he-IL" sz="3200" dirty="0"/>
            </a:p>
          </p:txBody>
        </p:sp>
        <p:cxnSp>
          <p:nvCxnSpPr>
            <p:cNvPr id="59" name="Straight Connector 46"/>
            <p:cNvCxnSpPr>
              <a:stCxn id="36" idx="3"/>
            </p:cNvCxnSpPr>
            <p:nvPr/>
          </p:nvCxnSpPr>
          <p:spPr>
            <a:xfrm>
              <a:off x="6516216" y="3212976"/>
              <a:ext cx="57606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092280" y="2996952"/>
              <a:ext cx="360040" cy="409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W</a:t>
              </a:r>
              <a:endParaRPr lang="he-IL" sz="3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35360" y="2411596"/>
              <a:ext cx="360040" cy="409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A</a:t>
              </a:r>
              <a:endParaRPr lang="he-IL" sz="3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135360" y="3789040"/>
              <a:ext cx="360040" cy="409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B</a:t>
              </a:r>
              <a:endParaRPr lang="he-IL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0010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 (cont.)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6553944" y="944880"/>
            <a:ext cx="26662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sz="3600" b="1" dirty="0" smtClean="0">
                <a:sym typeface="Symbol"/>
              </a:rPr>
              <a:t>(A</a:t>
            </a:r>
            <a:r>
              <a:rPr lang="en-US" sz="3600" b="1" dirty="0">
                <a:sym typeface="Symbol"/>
              </a:rPr>
              <a:t>(XY))</a:t>
            </a:r>
            <a:endParaRPr lang="en-US" sz="3600" b="1" dirty="0" smtClean="0">
              <a:sym typeface="Symbol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41346"/>
              </p:ext>
            </p:extLst>
          </p:nvPr>
        </p:nvGraphicFramePr>
        <p:xfrm>
          <a:off x="6858744" y="1554480"/>
          <a:ext cx="2088971" cy="1950720"/>
        </p:xfrm>
        <a:graphic>
          <a:graphicData uri="http://schemas.openxmlformats.org/drawingml/2006/table">
            <a:tbl>
              <a:tblPr rtl="1" firstRow="1" bandRow="1">
                <a:effectLst>
                  <a:outerShdw sx="1000" sy="1000" algn="ctr" rotWithShape="0">
                    <a:srgbClr val="000000"/>
                  </a:outerShdw>
                </a:effectLst>
                <a:tableStyleId>{073A0DAA-6AF3-43AB-8588-CEC1D06C72B9}</a:tableStyleId>
              </a:tblPr>
              <a:tblGrid>
                <a:gridCol w="839573"/>
                <a:gridCol w="625673"/>
                <a:gridCol w="623725"/>
              </a:tblGrid>
              <a:tr h="100453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 smtClean="0"/>
                        <a:t>A</a:t>
                      </a:r>
                      <a:endParaRPr lang="he-IL" sz="3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 smtClean="0"/>
                        <a:t>Y</a:t>
                      </a:r>
                      <a:endParaRPr lang="he-IL" sz="3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 smtClean="0"/>
                        <a:t>X</a:t>
                      </a:r>
                      <a:endParaRPr lang="he-IL" sz="3200" dirty="0"/>
                    </a:p>
                  </a:txBody>
                  <a:tcPr marT="0" marB="0"/>
                </a:tc>
              </a:tr>
              <a:tr h="80362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 marT="0" marB="0"/>
                </a:tc>
              </a:tr>
              <a:tr h="80362"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0</a:t>
                      </a:r>
                      <a:endParaRPr lang="he-IL" sz="24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</a:t>
                      </a:r>
                      <a:endParaRPr lang="he-IL" sz="24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 marT="0" marB="0"/>
                </a:tc>
              </a:tr>
              <a:tr h="80362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0</a:t>
                      </a:r>
                      <a:endParaRPr lang="he-IL" sz="24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2400" dirty="0" smtClean="0"/>
                        <a:t>0</a:t>
                      </a:r>
                      <a:endParaRPr lang="he-IL" sz="24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</a:t>
                      </a:r>
                      <a:endParaRPr lang="he-IL" sz="2400" dirty="0"/>
                    </a:p>
                  </a:txBody>
                  <a:tcPr marT="0" marB="0"/>
                </a:tc>
              </a:tr>
              <a:tr h="80362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</a:t>
                      </a:r>
                      <a:endParaRPr lang="he-IL" sz="24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</a:t>
                      </a:r>
                      <a:endParaRPr lang="he-IL" sz="24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/>
                        <a:t>1</a:t>
                      </a:r>
                      <a:endParaRPr lang="he-IL" sz="2400" dirty="0"/>
                    </a:p>
                  </a:txBody>
                  <a:tcPr marT="0" marB="0"/>
                </a:tc>
              </a:tr>
            </a:tbl>
          </a:graphicData>
        </a:graphic>
      </p:graphicFrame>
      <p:grpSp>
        <p:nvGrpSpPr>
          <p:cNvPr id="25" name="Group 23"/>
          <p:cNvGrpSpPr/>
          <p:nvPr/>
        </p:nvGrpSpPr>
        <p:grpSpPr>
          <a:xfrm>
            <a:off x="1371600" y="2209800"/>
            <a:ext cx="6336704" cy="3873995"/>
            <a:chOff x="2123728" y="1916832"/>
            <a:chExt cx="5328592" cy="2713919"/>
          </a:xfrm>
        </p:grpSpPr>
        <p:sp>
          <p:nvSpPr>
            <p:cNvPr id="34" name="Rectangle 4"/>
            <p:cNvSpPr/>
            <p:nvPr/>
          </p:nvSpPr>
          <p:spPr>
            <a:xfrm>
              <a:off x="3707904" y="2060848"/>
              <a:ext cx="792088" cy="5760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3200" b="1" dirty="0" smtClean="0">
                  <a:solidFill>
                    <a:schemeClr val="tx1"/>
                  </a:solidFill>
                </a:rPr>
                <a:t>C1</a:t>
              </a:r>
            </a:p>
            <a:p>
              <a:pPr algn="ctr" rtl="1"/>
              <a:r>
                <a:rPr lang="en-US" sz="3200" b="1" dirty="0" smtClean="0">
                  <a:solidFill>
                    <a:schemeClr val="tx1"/>
                  </a:solidFill>
                </a:rPr>
                <a:t>And</a:t>
              </a:r>
              <a:endParaRPr lang="he-IL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5"/>
            <p:cNvSpPr/>
            <p:nvPr/>
          </p:nvSpPr>
          <p:spPr>
            <a:xfrm>
              <a:off x="3707904" y="4005064"/>
              <a:ext cx="792088" cy="5760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3200" b="1" dirty="0" smtClean="0">
                  <a:solidFill>
                    <a:schemeClr val="tx1"/>
                  </a:solidFill>
                </a:rPr>
                <a:t>C2</a:t>
              </a:r>
            </a:p>
            <a:p>
              <a:pPr algn="ctr" rtl="1"/>
              <a:r>
                <a:rPr lang="en-US" sz="3200" b="1" dirty="0" smtClean="0">
                  <a:solidFill>
                    <a:schemeClr val="tx1"/>
                  </a:solidFill>
                </a:rPr>
                <a:t>And</a:t>
              </a:r>
              <a:endParaRPr lang="he-IL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6"/>
            <p:cNvSpPr/>
            <p:nvPr/>
          </p:nvSpPr>
          <p:spPr>
            <a:xfrm>
              <a:off x="5724128" y="2924944"/>
              <a:ext cx="792088" cy="5760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3200" b="1" dirty="0" smtClean="0">
                  <a:solidFill>
                    <a:schemeClr val="tx1"/>
                  </a:solidFill>
                </a:rPr>
                <a:t>C3</a:t>
              </a:r>
            </a:p>
            <a:p>
              <a:pPr algn="ctr" rtl="1"/>
              <a:r>
                <a:rPr lang="en-US" sz="3200" b="1" dirty="0" smtClean="0">
                  <a:solidFill>
                    <a:schemeClr val="tx1"/>
                  </a:solidFill>
                </a:rPr>
                <a:t>Or</a:t>
              </a:r>
              <a:endParaRPr lang="he-IL" sz="3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8"/>
            <p:cNvCxnSpPr/>
            <p:nvPr/>
          </p:nvCxnSpPr>
          <p:spPr>
            <a:xfrm>
              <a:off x="2699792" y="2132856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9"/>
            <p:cNvCxnSpPr/>
            <p:nvPr/>
          </p:nvCxnSpPr>
          <p:spPr>
            <a:xfrm>
              <a:off x="3203848" y="2420888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10"/>
            <p:cNvCxnSpPr/>
            <p:nvPr/>
          </p:nvCxnSpPr>
          <p:spPr>
            <a:xfrm>
              <a:off x="3203848" y="4149080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11"/>
            <p:cNvCxnSpPr/>
            <p:nvPr/>
          </p:nvCxnSpPr>
          <p:spPr>
            <a:xfrm>
              <a:off x="2483768" y="4437112"/>
              <a:ext cx="12241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17"/>
            <p:cNvCxnSpPr/>
            <p:nvPr/>
          </p:nvCxnSpPr>
          <p:spPr>
            <a:xfrm rot="5400000">
              <a:off x="2339752" y="3284984"/>
              <a:ext cx="17281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19"/>
            <p:cNvCxnSpPr/>
            <p:nvPr/>
          </p:nvCxnSpPr>
          <p:spPr>
            <a:xfrm rot="10800000">
              <a:off x="2555776" y="3284984"/>
              <a:ext cx="648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Elbow Connector 33"/>
            <p:cNvCxnSpPr>
              <a:stCxn id="35" idx="3"/>
            </p:cNvCxnSpPr>
            <p:nvPr/>
          </p:nvCxnSpPr>
          <p:spPr>
            <a:xfrm flipV="1">
              <a:off x="4499992" y="3356992"/>
              <a:ext cx="1224136" cy="936104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Elbow Connector 35"/>
            <p:cNvCxnSpPr>
              <a:stCxn id="34" idx="3"/>
            </p:cNvCxnSpPr>
            <p:nvPr/>
          </p:nvCxnSpPr>
          <p:spPr>
            <a:xfrm>
              <a:off x="4499992" y="2348880"/>
              <a:ext cx="1224136" cy="72008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267744" y="1916832"/>
              <a:ext cx="360040" cy="409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X</a:t>
              </a:r>
              <a:endParaRPr lang="he-IL" sz="3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95736" y="3131676"/>
              <a:ext cx="360040" cy="409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Y</a:t>
              </a:r>
              <a:endParaRPr lang="he-IL" sz="3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23728" y="4221088"/>
              <a:ext cx="360040" cy="409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Z</a:t>
              </a:r>
              <a:endParaRPr lang="he-IL" sz="3200" dirty="0"/>
            </a:p>
          </p:txBody>
        </p:sp>
        <p:cxnSp>
          <p:nvCxnSpPr>
            <p:cNvPr id="59" name="Straight Connector 46"/>
            <p:cNvCxnSpPr>
              <a:stCxn id="36" idx="3"/>
            </p:cNvCxnSpPr>
            <p:nvPr/>
          </p:nvCxnSpPr>
          <p:spPr>
            <a:xfrm>
              <a:off x="6516216" y="3212976"/>
              <a:ext cx="57606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092280" y="2996952"/>
              <a:ext cx="360040" cy="409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W</a:t>
              </a:r>
              <a:endParaRPr lang="he-IL" sz="3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35360" y="2411596"/>
              <a:ext cx="360040" cy="409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A</a:t>
              </a:r>
              <a:endParaRPr lang="he-IL" sz="3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135360" y="3789040"/>
              <a:ext cx="360040" cy="409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B</a:t>
              </a:r>
              <a:endParaRPr lang="he-IL" sz="3200" dirty="0"/>
            </a:p>
          </p:txBody>
        </p:sp>
      </p:grpSp>
      <p:sp>
        <p:nvSpPr>
          <p:cNvPr id="63" name="Right Arrow 2"/>
          <p:cNvSpPr/>
          <p:nvPr/>
        </p:nvSpPr>
        <p:spPr>
          <a:xfrm rot="1653561">
            <a:off x="1620908" y="1437465"/>
            <a:ext cx="1728192" cy="51334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10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 (cont.)</a:t>
            </a:r>
            <a:endParaRPr lang="he-IL" dirty="0"/>
          </a:p>
        </p:txBody>
      </p:sp>
      <p:grpSp>
        <p:nvGrpSpPr>
          <p:cNvPr id="3" name="Group 23"/>
          <p:cNvGrpSpPr/>
          <p:nvPr/>
        </p:nvGrpSpPr>
        <p:grpSpPr>
          <a:xfrm>
            <a:off x="1371600" y="2209800"/>
            <a:ext cx="6336704" cy="3873995"/>
            <a:chOff x="2123728" y="1916832"/>
            <a:chExt cx="5328592" cy="2713919"/>
          </a:xfrm>
        </p:grpSpPr>
        <p:sp>
          <p:nvSpPr>
            <p:cNvPr id="34" name="Rectangle 4"/>
            <p:cNvSpPr/>
            <p:nvPr/>
          </p:nvSpPr>
          <p:spPr>
            <a:xfrm>
              <a:off x="3707904" y="2060848"/>
              <a:ext cx="792088" cy="5760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3200" b="1" dirty="0" smtClean="0">
                  <a:solidFill>
                    <a:schemeClr val="tx1"/>
                  </a:solidFill>
                </a:rPr>
                <a:t>C1</a:t>
              </a:r>
            </a:p>
            <a:p>
              <a:pPr algn="ctr" rtl="1"/>
              <a:r>
                <a:rPr lang="en-US" sz="3200" b="1" dirty="0" smtClean="0">
                  <a:solidFill>
                    <a:schemeClr val="tx1"/>
                  </a:solidFill>
                </a:rPr>
                <a:t>And</a:t>
              </a:r>
              <a:endParaRPr lang="he-IL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5"/>
            <p:cNvSpPr/>
            <p:nvPr/>
          </p:nvSpPr>
          <p:spPr>
            <a:xfrm>
              <a:off x="3707904" y="4005064"/>
              <a:ext cx="792088" cy="5760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3200" b="1" dirty="0" smtClean="0">
                  <a:solidFill>
                    <a:schemeClr val="tx1"/>
                  </a:solidFill>
                </a:rPr>
                <a:t>C2</a:t>
              </a:r>
            </a:p>
            <a:p>
              <a:pPr algn="ctr" rtl="1"/>
              <a:r>
                <a:rPr lang="en-US" sz="3200" b="1" dirty="0" smtClean="0">
                  <a:solidFill>
                    <a:schemeClr val="tx1"/>
                  </a:solidFill>
                </a:rPr>
                <a:t>And</a:t>
              </a:r>
              <a:endParaRPr lang="he-IL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6"/>
            <p:cNvSpPr/>
            <p:nvPr/>
          </p:nvSpPr>
          <p:spPr>
            <a:xfrm>
              <a:off x="5724128" y="2924944"/>
              <a:ext cx="792088" cy="5760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3200" b="1" dirty="0" smtClean="0">
                  <a:solidFill>
                    <a:schemeClr val="tx1"/>
                  </a:solidFill>
                </a:rPr>
                <a:t>C3</a:t>
              </a:r>
            </a:p>
            <a:p>
              <a:pPr algn="ctr" rtl="1"/>
              <a:r>
                <a:rPr lang="en-US" sz="3200" b="1" dirty="0" smtClean="0">
                  <a:solidFill>
                    <a:schemeClr val="tx1"/>
                  </a:solidFill>
                </a:rPr>
                <a:t>Or</a:t>
              </a:r>
              <a:endParaRPr lang="he-IL" sz="3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8"/>
            <p:cNvCxnSpPr/>
            <p:nvPr/>
          </p:nvCxnSpPr>
          <p:spPr>
            <a:xfrm>
              <a:off x="2699792" y="2132856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9"/>
            <p:cNvCxnSpPr/>
            <p:nvPr/>
          </p:nvCxnSpPr>
          <p:spPr>
            <a:xfrm>
              <a:off x="3203848" y="2420888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10"/>
            <p:cNvCxnSpPr/>
            <p:nvPr/>
          </p:nvCxnSpPr>
          <p:spPr>
            <a:xfrm>
              <a:off x="3203848" y="4149080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11"/>
            <p:cNvCxnSpPr/>
            <p:nvPr/>
          </p:nvCxnSpPr>
          <p:spPr>
            <a:xfrm>
              <a:off x="2483768" y="4437112"/>
              <a:ext cx="12241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17"/>
            <p:cNvCxnSpPr/>
            <p:nvPr/>
          </p:nvCxnSpPr>
          <p:spPr>
            <a:xfrm rot="5400000">
              <a:off x="2339752" y="3284984"/>
              <a:ext cx="17281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19"/>
            <p:cNvCxnSpPr/>
            <p:nvPr/>
          </p:nvCxnSpPr>
          <p:spPr>
            <a:xfrm rot="10800000">
              <a:off x="2555776" y="3284984"/>
              <a:ext cx="648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Elbow Connector 33"/>
            <p:cNvCxnSpPr>
              <a:stCxn id="35" idx="3"/>
            </p:cNvCxnSpPr>
            <p:nvPr/>
          </p:nvCxnSpPr>
          <p:spPr>
            <a:xfrm flipV="1">
              <a:off x="4499992" y="3356992"/>
              <a:ext cx="1224136" cy="936104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Elbow Connector 35"/>
            <p:cNvCxnSpPr>
              <a:stCxn id="34" idx="3"/>
            </p:cNvCxnSpPr>
            <p:nvPr/>
          </p:nvCxnSpPr>
          <p:spPr>
            <a:xfrm>
              <a:off x="4499992" y="2348880"/>
              <a:ext cx="1224136" cy="72008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267744" y="1916832"/>
              <a:ext cx="360040" cy="409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X</a:t>
              </a:r>
              <a:endParaRPr lang="he-IL" sz="3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95736" y="3131676"/>
              <a:ext cx="360040" cy="409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Y</a:t>
              </a:r>
              <a:endParaRPr lang="he-IL" sz="3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23728" y="4221088"/>
              <a:ext cx="360040" cy="409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Z</a:t>
              </a:r>
              <a:endParaRPr lang="he-IL" sz="3200" dirty="0"/>
            </a:p>
          </p:txBody>
        </p:sp>
        <p:cxnSp>
          <p:nvCxnSpPr>
            <p:cNvPr id="59" name="Straight Connector 46"/>
            <p:cNvCxnSpPr>
              <a:stCxn id="36" idx="3"/>
            </p:cNvCxnSpPr>
            <p:nvPr/>
          </p:nvCxnSpPr>
          <p:spPr>
            <a:xfrm>
              <a:off x="6516216" y="3212976"/>
              <a:ext cx="57606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092280" y="2996952"/>
              <a:ext cx="360040" cy="409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W</a:t>
              </a:r>
              <a:endParaRPr lang="he-IL" sz="32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35360" y="2411596"/>
              <a:ext cx="360040" cy="409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A</a:t>
              </a:r>
              <a:endParaRPr lang="he-IL" sz="3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135360" y="3789040"/>
              <a:ext cx="360040" cy="4096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B</a:t>
              </a:r>
              <a:endParaRPr lang="he-IL" sz="3200" dirty="0"/>
            </a:p>
          </p:txBody>
        </p:sp>
      </p:grpSp>
      <p:sp>
        <p:nvSpPr>
          <p:cNvPr id="63" name="Right Arrow 2"/>
          <p:cNvSpPr/>
          <p:nvPr/>
        </p:nvSpPr>
        <p:spPr>
          <a:xfrm rot="1653561">
            <a:off x="1620908" y="1437465"/>
            <a:ext cx="1728192" cy="51334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24200" y="1371600"/>
            <a:ext cx="5867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sz="3600" b="1" dirty="0" smtClean="0">
                <a:sym typeface="Mathematica1"/>
              </a:rPr>
              <a:t>F1</a:t>
            </a:r>
            <a:r>
              <a:rPr lang="en-US" sz="3600" b="1" dirty="0" smtClean="0">
                <a:sym typeface="Symbol"/>
              </a:rPr>
              <a:t>: </a:t>
            </a:r>
            <a:r>
              <a:rPr lang="en-US" sz="3600" b="1" dirty="0" smtClean="0">
                <a:sym typeface="Mathematica1"/>
              </a:rPr>
              <a:t>(</a:t>
            </a:r>
            <a:r>
              <a:rPr lang="en-US" sz="3600" b="1" dirty="0" smtClean="0">
                <a:sym typeface="Symbol"/>
              </a:rPr>
              <a:t>h(C1)</a:t>
            </a:r>
            <a:r>
              <a:rPr lang="en-US" sz="3600" b="1" dirty="0" smtClean="0">
                <a:sym typeface="Wingdings" pitchFamily="2" charset="2"/>
              </a:rPr>
              <a:t></a:t>
            </a:r>
            <a:r>
              <a:rPr lang="en-US" sz="3600" b="1" dirty="0" smtClean="0">
                <a:sym typeface="Symbol"/>
              </a:rPr>
              <a:t>(</a:t>
            </a:r>
            <a:r>
              <a:rPr lang="en-US" sz="3600" b="1" dirty="0">
                <a:sym typeface="Symbol"/>
              </a:rPr>
              <a:t>A(XY)))</a:t>
            </a:r>
            <a:endParaRPr lang="en-US" sz="3600" b="1" dirty="0" smtClean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010010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0" y="76200"/>
            <a:ext cx="9144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sz="3600" b="1" dirty="0" smtClean="0">
                <a:sym typeface="Mathematica1"/>
              </a:rPr>
              <a:t>F1:  (</a:t>
            </a:r>
            <a:r>
              <a:rPr lang="en-US" sz="3600" b="1" dirty="0" smtClean="0">
                <a:sym typeface="Symbol"/>
              </a:rPr>
              <a:t>h1</a:t>
            </a:r>
            <a:r>
              <a:rPr lang="en-US" sz="3600" b="1" dirty="0" smtClean="0">
                <a:sym typeface="Wingdings" pitchFamily="2" charset="2"/>
              </a:rPr>
              <a:t></a:t>
            </a:r>
            <a:r>
              <a:rPr lang="en-US" sz="3600" b="1" dirty="0" smtClean="0">
                <a:sym typeface="Symbol"/>
              </a:rPr>
              <a:t>(</a:t>
            </a:r>
            <a:r>
              <a:rPr lang="en-US" sz="3600" b="1" dirty="0">
                <a:sym typeface="Symbol"/>
              </a:rPr>
              <a:t>A(XY)))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93507"/>
              </p:ext>
            </p:extLst>
          </p:nvPr>
        </p:nvGraphicFramePr>
        <p:xfrm>
          <a:off x="2250976" y="908779"/>
          <a:ext cx="4683224" cy="5806440"/>
        </p:xfrm>
        <a:graphic>
          <a:graphicData uri="http://schemas.openxmlformats.org/drawingml/2006/table">
            <a:tbl>
              <a:tblPr rtl="1" firstRow="1" bandRow="1">
                <a:effectLst>
                  <a:outerShdw sx="1000" sy="1000" algn="ctr" rotWithShape="0">
                    <a:srgbClr val="000000"/>
                  </a:outerShdw>
                </a:effectLst>
                <a:tableStyleId>{073A0DAA-6AF3-43AB-8588-CEC1D06C72B9}</a:tableStyleId>
              </a:tblPr>
              <a:tblGrid>
                <a:gridCol w="1350251"/>
                <a:gridCol w="990684"/>
                <a:gridCol w="776713"/>
                <a:gridCol w="835074"/>
                <a:gridCol w="730502"/>
              </a:tblGrid>
              <a:tr h="440306">
                <a:tc>
                  <a:txBody>
                    <a:bodyPr/>
                    <a:lstStyle/>
                    <a:p>
                      <a:pPr algn="ctr" rtl="1"/>
                      <a:r>
                        <a:rPr lang="he-IL" sz="2900" b="1" dirty="0" smtClean="0">
                          <a:sym typeface="Mathematica1"/>
                        </a:rPr>
                        <a:t>1</a:t>
                      </a:r>
                      <a:r>
                        <a:rPr lang="en-US" sz="2900" b="1" dirty="0" smtClean="0">
                          <a:sym typeface="Mathematica1"/>
                        </a:rPr>
                        <a:t>F</a:t>
                      </a:r>
                      <a:endParaRPr lang="he-IL" sz="29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900" dirty="0" smtClean="0"/>
                        <a:t>Y</a:t>
                      </a:r>
                      <a:endParaRPr lang="he-IL" sz="29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900" dirty="0" smtClean="0"/>
                        <a:t>X</a:t>
                      </a:r>
                      <a:endParaRPr lang="he-IL" sz="29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900" dirty="0" smtClean="0"/>
                        <a:t>A</a:t>
                      </a:r>
                      <a:endParaRPr lang="he-IL" sz="29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900" dirty="0" smtClean="0"/>
                        <a:t>h1</a:t>
                      </a:r>
                      <a:endParaRPr lang="he-IL" sz="2900" dirty="0"/>
                    </a:p>
                  </a:txBody>
                  <a:tcPr marL="110076" marR="110076" marT="0" marB="0"/>
                </a:tc>
              </a:tr>
              <a:tr h="330229"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1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0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0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0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0</a:t>
                      </a:r>
                      <a:endParaRPr lang="he-IL" sz="2200" dirty="0"/>
                    </a:p>
                  </a:txBody>
                  <a:tcPr marL="110076" marR="110076" marT="0" marB="0"/>
                </a:tc>
              </a:tr>
              <a:tr h="330229"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1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1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0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0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0</a:t>
                      </a:r>
                      <a:endParaRPr lang="he-IL" sz="2200" dirty="0"/>
                    </a:p>
                  </a:txBody>
                  <a:tcPr marL="110076" marR="110076" marT="0" marB="0"/>
                </a:tc>
              </a:tr>
              <a:tr h="330229"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1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0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1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0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0</a:t>
                      </a:r>
                      <a:endParaRPr lang="he-IL" sz="2200" dirty="0"/>
                    </a:p>
                  </a:txBody>
                  <a:tcPr marL="110076" marR="110076" marT="0" marB="0"/>
                </a:tc>
              </a:tr>
              <a:tr h="330229"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1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1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1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0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0</a:t>
                      </a:r>
                      <a:endParaRPr lang="he-IL" sz="2200" dirty="0"/>
                    </a:p>
                  </a:txBody>
                  <a:tcPr marL="110076" marR="110076" marT="0" marB="0"/>
                </a:tc>
              </a:tr>
              <a:tr h="330229"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1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0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0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1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0</a:t>
                      </a:r>
                      <a:endParaRPr lang="he-IL" sz="2200" dirty="0"/>
                    </a:p>
                  </a:txBody>
                  <a:tcPr marL="110076" marR="110076" marT="0" marB="0"/>
                </a:tc>
              </a:tr>
              <a:tr h="330229"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1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1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0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1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0</a:t>
                      </a:r>
                      <a:endParaRPr lang="he-IL" sz="2200" dirty="0"/>
                    </a:p>
                  </a:txBody>
                  <a:tcPr marL="110076" marR="110076" marT="0" marB="0"/>
                </a:tc>
              </a:tr>
              <a:tr h="330229"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1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0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1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1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0</a:t>
                      </a:r>
                      <a:endParaRPr lang="he-IL" sz="2200" dirty="0"/>
                    </a:p>
                  </a:txBody>
                  <a:tcPr marL="110076" marR="110076" marT="0" marB="0"/>
                </a:tc>
              </a:tr>
              <a:tr h="330229"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1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1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1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1</a:t>
                      </a:r>
                      <a:endParaRPr lang="he-IL" sz="2200" dirty="0"/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200" dirty="0" smtClean="0"/>
                        <a:t>0</a:t>
                      </a:r>
                      <a:endParaRPr lang="he-IL" sz="2200" dirty="0"/>
                    </a:p>
                  </a:txBody>
                  <a:tcPr marL="110076" marR="110076" marT="0" marB="0"/>
                </a:tc>
              </a:tr>
              <a:tr h="330229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</a:tr>
              <a:tr h="330229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</a:tr>
              <a:tr h="330229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</a:tr>
              <a:tr h="330229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</a:tr>
              <a:tr h="330229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</a:tr>
              <a:tr h="330229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</a:tr>
              <a:tr h="330229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</a:tr>
              <a:tr h="330229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200" b="1" kern="1200" dirty="0" smtClean="0">
                          <a:solidFill>
                            <a:srgbClr val="0005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he-IL" sz="2200" b="1" kern="1200" dirty="0">
                        <a:solidFill>
                          <a:srgbClr val="0005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076" marR="110076" marT="0" marB="0"/>
                </a:tc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#2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" y="4417874"/>
            <a:ext cx="8507288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b="1" u="sng" dirty="0" smtClean="0">
                <a:sym typeface="Symbol"/>
              </a:rPr>
              <a:t>In CNF form:</a:t>
            </a:r>
            <a:endParaRPr lang="he-IL" sz="3200" b="1" u="sng" dirty="0" smtClean="0">
              <a:sym typeface="Symbol"/>
            </a:endParaRPr>
          </a:p>
          <a:p>
            <a:r>
              <a:rPr lang="en-US" sz="3200" b="1" dirty="0" smtClean="0">
                <a:sym typeface="Mathematica1"/>
              </a:rPr>
              <a:t>F1: </a:t>
            </a:r>
            <a:r>
              <a:rPr lang="en-US" sz="3200" b="1" dirty="0" smtClean="0">
                <a:sym typeface="Symbol"/>
              </a:rPr>
              <a:t> (</a:t>
            </a:r>
            <a:r>
              <a:rPr lang="en-US" sz="3200" b="1" dirty="0" smtClean="0">
                <a:sym typeface="Mathematica1"/>
              </a:rPr>
              <a:t>Not(h(C1) Or </a:t>
            </a:r>
            <a:r>
              <a:rPr lang="en-US" sz="3200" b="1" dirty="0" smtClean="0">
                <a:sym typeface="Symbol"/>
              </a:rPr>
              <a:t>X Or </a:t>
            </a:r>
            <a:r>
              <a:rPr lang="en-US" sz="3200" b="1" dirty="0" smtClean="0">
                <a:sym typeface="Mathematica1"/>
              </a:rPr>
              <a:t>Not(A</a:t>
            </a:r>
            <a:r>
              <a:rPr lang="en-US" sz="3200" b="1" dirty="0" smtClean="0">
                <a:sym typeface="Symbol"/>
              </a:rPr>
              <a:t>)) </a:t>
            </a:r>
          </a:p>
          <a:p>
            <a:r>
              <a:rPr lang="en-US" sz="3200" b="1" dirty="0">
                <a:sym typeface="Symbol"/>
              </a:rPr>
              <a:t> </a:t>
            </a:r>
            <a:r>
              <a:rPr lang="en-US" sz="3200" b="1" dirty="0" smtClean="0">
                <a:sym typeface="Symbol"/>
              </a:rPr>
              <a:t>       (</a:t>
            </a:r>
            <a:r>
              <a:rPr lang="en-US" sz="3200" b="1" dirty="0" smtClean="0">
                <a:sym typeface="Mathematica1"/>
              </a:rPr>
              <a:t>Not(h(C1) Or </a:t>
            </a:r>
            <a:r>
              <a:rPr lang="en-US" sz="3200" b="1" dirty="0" smtClean="0">
                <a:sym typeface="Symbol"/>
              </a:rPr>
              <a:t>Y Or </a:t>
            </a:r>
            <a:r>
              <a:rPr lang="en-US" sz="3200" b="1" dirty="0" smtClean="0">
                <a:sym typeface="Mathematica1"/>
              </a:rPr>
              <a:t>Not(A</a:t>
            </a:r>
            <a:r>
              <a:rPr lang="en-US" sz="3200" b="1" dirty="0" smtClean="0">
                <a:sym typeface="Symbol"/>
              </a:rPr>
              <a:t>)) </a:t>
            </a:r>
          </a:p>
          <a:p>
            <a:r>
              <a:rPr lang="en-US" sz="3200" b="1" dirty="0">
                <a:sym typeface="Symbol"/>
              </a:rPr>
              <a:t> </a:t>
            </a:r>
            <a:r>
              <a:rPr lang="en-US" sz="3200" b="1" dirty="0" smtClean="0">
                <a:sym typeface="Symbol"/>
              </a:rPr>
              <a:t>       (</a:t>
            </a:r>
            <a:r>
              <a:rPr lang="en-US" sz="3200" b="1" dirty="0" smtClean="0">
                <a:sym typeface="Mathematica1"/>
              </a:rPr>
              <a:t>Not(h(C1) Or </a:t>
            </a:r>
            <a:r>
              <a:rPr lang="en-US" sz="3200" b="1" dirty="0" smtClean="0">
                <a:sym typeface="Symbol"/>
              </a:rPr>
              <a:t>A Or </a:t>
            </a:r>
            <a:r>
              <a:rPr lang="en-US" sz="3200" b="1" dirty="0" smtClean="0">
                <a:sym typeface="Mathematica1"/>
              </a:rPr>
              <a:t>Not(X</a:t>
            </a:r>
            <a:r>
              <a:rPr lang="en-US" sz="3200" b="1" dirty="0" smtClean="0">
                <a:sym typeface="Symbol"/>
              </a:rPr>
              <a:t>) Or Not(Y))</a:t>
            </a:r>
            <a:endParaRPr lang="he-IL" sz="3200" b="1" dirty="0"/>
          </a:p>
        </p:txBody>
      </p:sp>
      <p:sp>
        <p:nvSpPr>
          <p:cNvPr id="24" name="Right Arrow 23"/>
          <p:cNvSpPr/>
          <p:nvPr/>
        </p:nvSpPr>
        <p:spPr>
          <a:xfrm rot="1653561">
            <a:off x="1982664" y="746014"/>
            <a:ext cx="1728192" cy="51334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he-IL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2032000" y="3962400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sz="3200" b="1" dirty="0" smtClean="0">
                <a:sym typeface="Mathematica1"/>
              </a:rPr>
              <a:t>F1</a:t>
            </a:r>
            <a:r>
              <a:rPr lang="en-US" sz="3200" b="1" dirty="0" smtClean="0">
                <a:sym typeface="Symbol"/>
              </a:rPr>
              <a:t>: </a:t>
            </a:r>
            <a:r>
              <a:rPr lang="en-US" sz="3200" b="1" dirty="0" smtClean="0">
                <a:sym typeface="Mathematica1"/>
              </a:rPr>
              <a:t>(</a:t>
            </a:r>
            <a:r>
              <a:rPr lang="en-US" sz="3200" b="1" dirty="0" smtClean="0">
                <a:sym typeface="Symbol"/>
              </a:rPr>
              <a:t>h(C1)</a:t>
            </a:r>
            <a:r>
              <a:rPr lang="en-US" sz="3200" b="1" dirty="0" smtClean="0">
                <a:sym typeface="Wingdings" pitchFamily="2" charset="2"/>
              </a:rPr>
              <a:t></a:t>
            </a:r>
            <a:r>
              <a:rPr lang="en-US" sz="3200" b="1" dirty="0" smtClean="0">
                <a:sym typeface="Symbol"/>
              </a:rPr>
              <a:t>(</a:t>
            </a:r>
            <a:r>
              <a:rPr lang="en-US" sz="3200" b="1" dirty="0">
                <a:sym typeface="Symbol"/>
              </a:rPr>
              <a:t>A(XY)))</a:t>
            </a:r>
            <a:endParaRPr lang="en-US" sz="3200" b="1" dirty="0" smtClean="0">
              <a:sym typeface="Symbol"/>
            </a:endParaRPr>
          </a:p>
        </p:txBody>
      </p:sp>
      <p:grpSp>
        <p:nvGrpSpPr>
          <p:cNvPr id="32" name="Group 23"/>
          <p:cNvGrpSpPr/>
          <p:nvPr/>
        </p:nvGrpSpPr>
        <p:grpSpPr>
          <a:xfrm>
            <a:off x="2133600" y="1295400"/>
            <a:ext cx="5486400" cy="2889031"/>
            <a:chOff x="2123728" y="1916832"/>
            <a:chExt cx="5486400" cy="2889031"/>
          </a:xfrm>
        </p:grpSpPr>
        <p:sp>
          <p:nvSpPr>
            <p:cNvPr id="33" name="Rectangle 4"/>
            <p:cNvSpPr/>
            <p:nvPr/>
          </p:nvSpPr>
          <p:spPr>
            <a:xfrm>
              <a:off x="3707904" y="1916832"/>
              <a:ext cx="792088" cy="7459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C1</a:t>
              </a:r>
            </a:p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And</a:t>
              </a:r>
              <a:endParaRPr lang="he-IL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5"/>
            <p:cNvSpPr/>
            <p:nvPr/>
          </p:nvSpPr>
          <p:spPr>
            <a:xfrm>
              <a:off x="3707904" y="3861048"/>
              <a:ext cx="792088" cy="7459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C2</a:t>
              </a:r>
            </a:p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And</a:t>
              </a:r>
              <a:endParaRPr lang="he-IL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6"/>
            <p:cNvSpPr/>
            <p:nvPr/>
          </p:nvSpPr>
          <p:spPr>
            <a:xfrm>
              <a:off x="5724128" y="2780928"/>
              <a:ext cx="792088" cy="7459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800" b="1" dirty="0" smtClean="0">
                  <a:solidFill>
                    <a:schemeClr val="tx1"/>
                  </a:solidFill>
                </a:rPr>
                <a:t>C3</a:t>
              </a:r>
            </a:p>
            <a:p>
              <a:pPr algn="ctr" rtl="1"/>
              <a:r>
                <a:rPr lang="en-US" sz="2800" b="1" dirty="0" smtClean="0">
                  <a:solidFill>
                    <a:schemeClr val="tx1"/>
                  </a:solidFill>
                </a:rPr>
                <a:t>Or</a:t>
              </a:r>
              <a:endParaRPr lang="he-IL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8"/>
            <p:cNvCxnSpPr/>
            <p:nvPr/>
          </p:nvCxnSpPr>
          <p:spPr>
            <a:xfrm>
              <a:off x="2699792" y="2132856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9"/>
            <p:cNvCxnSpPr/>
            <p:nvPr/>
          </p:nvCxnSpPr>
          <p:spPr>
            <a:xfrm>
              <a:off x="3203848" y="2420888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10"/>
            <p:cNvCxnSpPr/>
            <p:nvPr/>
          </p:nvCxnSpPr>
          <p:spPr>
            <a:xfrm>
              <a:off x="3203848" y="4149080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11"/>
            <p:cNvCxnSpPr/>
            <p:nvPr/>
          </p:nvCxnSpPr>
          <p:spPr>
            <a:xfrm>
              <a:off x="2483768" y="4437112"/>
              <a:ext cx="12241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17"/>
            <p:cNvCxnSpPr/>
            <p:nvPr/>
          </p:nvCxnSpPr>
          <p:spPr>
            <a:xfrm rot="5400000">
              <a:off x="2339752" y="3284984"/>
              <a:ext cx="17281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19"/>
            <p:cNvCxnSpPr/>
            <p:nvPr/>
          </p:nvCxnSpPr>
          <p:spPr>
            <a:xfrm rot="10800000">
              <a:off x="2555776" y="3284984"/>
              <a:ext cx="648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Elbow Connector 33"/>
            <p:cNvCxnSpPr>
              <a:stCxn id="37" idx="3"/>
            </p:cNvCxnSpPr>
            <p:nvPr/>
          </p:nvCxnSpPr>
          <p:spPr>
            <a:xfrm flipV="1">
              <a:off x="4499992" y="3382888"/>
              <a:ext cx="1224136" cy="85114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Elbow Connector 35"/>
            <p:cNvCxnSpPr>
              <a:stCxn id="33" idx="3"/>
            </p:cNvCxnSpPr>
            <p:nvPr/>
          </p:nvCxnSpPr>
          <p:spPr>
            <a:xfrm>
              <a:off x="4499992" y="2289820"/>
              <a:ext cx="1224136" cy="80503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267744" y="1916832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X</a:t>
              </a:r>
              <a:endParaRPr lang="he-IL" sz="3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95736" y="3131676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Y</a:t>
              </a:r>
              <a:endParaRPr lang="he-IL" sz="3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23728" y="4221088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Z</a:t>
              </a:r>
              <a:endParaRPr lang="he-IL" sz="3200" dirty="0"/>
            </a:p>
          </p:txBody>
        </p:sp>
        <p:cxnSp>
          <p:nvCxnSpPr>
            <p:cNvPr id="55" name="Straight Connector 46"/>
            <p:cNvCxnSpPr>
              <a:stCxn id="38" idx="3"/>
            </p:cNvCxnSpPr>
            <p:nvPr/>
          </p:nvCxnSpPr>
          <p:spPr>
            <a:xfrm>
              <a:off x="6516216" y="3153916"/>
              <a:ext cx="525343" cy="172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250088" y="2856057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W</a:t>
              </a:r>
              <a:endParaRPr lang="he-IL" sz="3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171728" y="2411596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A</a:t>
              </a:r>
              <a:endParaRPr lang="he-IL" sz="3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71728" y="3789040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B</a:t>
              </a:r>
              <a:endParaRPr lang="he-IL" sz="3200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#2 (cont.)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307976" y="4387170"/>
            <a:ext cx="918051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b="1" dirty="0" smtClean="0">
                <a:sym typeface="Mathematica1"/>
              </a:rPr>
              <a:t>F1</a:t>
            </a:r>
            <a:r>
              <a:rPr lang="en-US" sz="3000" b="1" dirty="0" smtClean="0">
                <a:sym typeface="Symbol"/>
              </a:rPr>
              <a:t>: (</a:t>
            </a:r>
            <a:r>
              <a:rPr lang="en-US" sz="3000" b="1" dirty="0" smtClean="0">
                <a:latin typeface="Calibri"/>
                <a:cs typeface="Calibri"/>
                <a:sym typeface="Mathematica1"/>
              </a:rPr>
              <a:t>¬</a:t>
            </a:r>
            <a:r>
              <a:rPr lang="en-US" sz="3000" b="1" dirty="0" smtClean="0">
                <a:sym typeface="Mathematica1"/>
              </a:rPr>
              <a:t>h1 </a:t>
            </a:r>
            <a:r>
              <a:rPr lang="en-US" sz="3000" dirty="0" smtClean="0">
                <a:sym typeface="Mathematica1"/>
              </a:rPr>
              <a:t>v </a:t>
            </a:r>
            <a:r>
              <a:rPr lang="en-US" sz="3000" b="1" dirty="0" smtClean="0">
                <a:sym typeface="Symbol"/>
              </a:rPr>
              <a:t>X</a:t>
            </a:r>
            <a:r>
              <a:rPr lang="en-US" sz="3000" b="1" dirty="0" smtClean="0">
                <a:sym typeface="Mathematica1"/>
              </a:rPr>
              <a:t> </a:t>
            </a:r>
            <a:r>
              <a:rPr lang="en-US" sz="3000" dirty="0" smtClean="0">
                <a:sym typeface="Mathematica1"/>
              </a:rPr>
              <a:t>v </a:t>
            </a:r>
            <a:r>
              <a:rPr lang="en-US" sz="3000" b="1" dirty="0" smtClean="0">
                <a:cs typeface="Calibri"/>
                <a:sym typeface="Mathematica1"/>
              </a:rPr>
              <a:t>¬</a:t>
            </a:r>
            <a:r>
              <a:rPr lang="en-US" sz="3000" b="1" dirty="0" smtClean="0">
                <a:sym typeface="Mathematica1"/>
              </a:rPr>
              <a:t>A</a:t>
            </a:r>
            <a:r>
              <a:rPr lang="en-US" sz="3000" b="1" dirty="0" smtClean="0">
                <a:sym typeface="Symbol"/>
              </a:rPr>
              <a:t>)</a:t>
            </a:r>
            <a:r>
              <a:rPr lang="en-US" sz="3200" b="1" dirty="0" smtClean="0">
                <a:sym typeface="Symbol"/>
              </a:rPr>
              <a:t>  </a:t>
            </a:r>
            <a:r>
              <a:rPr lang="en-US" sz="3000" b="1" dirty="0" smtClean="0">
                <a:sym typeface="Symbol"/>
              </a:rPr>
              <a:t>(</a:t>
            </a:r>
            <a:r>
              <a:rPr lang="en-US" sz="3000" b="1" dirty="0" smtClean="0">
                <a:cs typeface="Calibri"/>
                <a:sym typeface="Mathematica1"/>
              </a:rPr>
              <a:t>¬</a:t>
            </a:r>
            <a:r>
              <a:rPr lang="en-US" sz="3000" b="1" dirty="0" smtClean="0">
                <a:sym typeface="Mathematica1"/>
              </a:rPr>
              <a:t>h1 </a:t>
            </a:r>
            <a:r>
              <a:rPr lang="en-US" sz="3000" dirty="0" smtClean="0">
                <a:sym typeface="Mathematica1"/>
              </a:rPr>
              <a:t>v </a:t>
            </a:r>
            <a:r>
              <a:rPr lang="en-US" sz="3000" b="1" dirty="0" smtClean="0">
                <a:sym typeface="Symbol"/>
              </a:rPr>
              <a:t>Y</a:t>
            </a:r>
            <a:r>
              <a:rPr lang="en-US" sz="3000" b="1" dirty="0" smtClean="0">
                <a:sym typeface="Mathematica1"/>
              </a:rPr>
              <a:t> </a:t>
            </a:r>
            <a:r>
              <a:rPr lang="en-US" sz="3000" dirty="0" smtClean="0">
                <a:sym typeface="Mathematica1"/>
              </a:rPr>
              <a:t>v </a:t>
            </a:r>
            <a:r>
              <a:rPr lang="en-US" sz="3000" b="1" dirty="0" smtClean="0">
                <a:cs typeface="Calibri"/>
                <a:sym typeface="Mathematica1"/>
              </a:rPr>
              <a:t>¬</a:t>
            </a:r>
            <a:r>
              <a:rPr lang="en-US" sz="3000" b="1" dirty="0" smtClean="0">
                <a:sym typeface="Mathematica1"/>
              </a:rPr>
              <a:t>A</a:t>
            </a:r>
            <a:r>
              <a:rPr lang="en-US" sz="3000" b="1" dirty="0" smtClean="0">
                <a:sym typeface="Symbol"/>
              </a:rPr>
              <a:t>)</a:t>
            </a:r>
            <a:r>
              <a:rPr lang="en-US" sz="3200" b="1" dirty="0" smtClean="0">
                <a:sym typeface="Symbol"/>
              </a:rPr>
              <a:t>  </a:t>
            </a:r>
            <a:r>
              <a:rPr lang="en-US" sz="3000" b="1" dirty="0" smtClean="0">
                <a:sym typeface="Symbol"/>
              </a:rPr>
              <a:t>(</a:t>
            </a:r>
            <a:r>
              <a:rPr lang="en-US" sz="3000" b="1" dirty="0" smtClean="0">
                <a:cs typeface="Calibri"/>
                <a:sym typeface="Mathematica1"/>
              </a:rPr>
              <a:t>¬</a:t>
            </a:r>
            <a:r>
              <a:rPr lang="en-US" sz="3000" b="1" dirty="0" smtClean="0">
                <a:sym typeface="Mathematica1"/>
              </a:rPr>
              <a:t>h1 </a:t>
            </a:r>
            <a:r>
              <a:rPr lang="en-US" sz="3000" dirty="0" smtClean="0">
                <a:sym typeface="Mathematica1"/>
              </a:rPr>
              <a:t>v </a:t>
            </a:r>
            <a:r>
              <a:rPr lang="en-US" sz="3000" b="1" dirty="0" smtClean="0">
                <a:cs typeface="Calibri"/>
                <a:sym typeface="Mathematica1"/>
              </a:rPr>
              <a:t>¬</a:t>
            </a:r>
            <a:r>
              <a:rPr lang="en-US" sz="3000" b="1" dirty="0" smtClean="0">
                <a:sym typeface="Mathematica1"/>
              </a:rPr>
              <a:t>X </a:t>
            </a:r>
            <a:r>
              <a:rPr lang="en-US" sz="3000" dirty="0" smtClean="0">
                <a:sym typeface="Mathematica1"/>
              </a:rPr>
              <a:t>v </a:t>
            </a:r>
            <a:r>
              <a:rPr lang="en-US" sz="3000" b="1" dirty="0" smtClean="0">
                <a:cs typeface="Calibri"/>
                <a:sym typeface="Mathematica1"/>
              </a:rPr>
              <a:t>¬</a:t>
            </a:r>
            <a:r>
              <a:rPr lang="en-US" sz="3000" b="1" dirty="0" smtClean="0">
                <a:sym typeface="Symbol"/>
              </a:rPr>
              <a:t>Y</a:t>
            </a:r>
            <a:r>
              <a:rPr lang="en-US" sz="3000" b="1" dirty="0" smtClean="0">
                <a:sym typeface="Mathematica1"/>
              </a:rPr>
              <a:t> </a:t>
            </a:r>
            <a:r>
              <a:rPr lang="en-US" sz="3000" dirty="0" smtClean="0">
                <a:sym typeface="Mathematica1"/>
              </a:rPr>
              <a:t>v </a:t>
            </a:r>
            <a:r>
              <a:rPr lang="en-US" sz="3000" b="1" dirty="0" smtClean="0">
                <a:sym typeface="Mathematica1"/>
              </a:rPr>
              <a:t>A</a:t>
            </a:r>
            <a:r>
              <a:rPr lang="en-US" sz="3000" b="1" dirty="0" smtClean="0">
                <a:sym typeface="Symbol"/>
              </a:rPr>
              <a:t>)</a:t>
            </a:r>
            <a:endParaRPr lang="he-IL" sz="3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44488" y="5085184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b="1" dirty="0" smtClean="0">
                <a:sym typeface="Mathematica1"/>
              </a:rPr>
              <a:t>F2</a:t>
            </a:r>
            <a:r>
              <a:rPr lang="en-US" sz="3000" b="1" dirty="0" smtClean="0">
                <a:sym typeface="Symbol"/>
              </a:rPr>
              <a:t>: (</a:t>
            </a:r>
            <a:r>
              <a:rPr lang="en-US" sz="3000" b="1" dirty="0" smtClean="0">
                <a:cs typeface="Calibri"/>
                <a:sym typeface="Mathematica1"/>
              </a:rPr>
              <a:t>¬</a:t>
            </a:r>
            <a:r>
              <a:rPr lang="en-US" sz="3000" b="1" dirty="0" smtClean="0">
                <a:sym typeface="Mathematica1"/>
              </a:rPr>
              <a:t>h2 </a:t>
            </a:r>
            <a:r>
              <a:rPr lang="en-US" sz="3000" dirty="0" smtClean="0">
                <a:sym typeface="Mathematica1"/>
              </a:rPr>
              <a:t>v </a:t>
            </a:r>
            <a:r>
              <a:rPr lang="en-US" sz="3000" b="1" dirty="0" smtClean="0">
                <a:sym typeface="Symbol"/>
              </a:rPr>
              <a:t>Y</a:t>
            </a:r>
            <a:r>
              <a:rPr lang="en-US" sz="3000" b="1" dirty="0" smtClean="0">
                <a:sym typeface="Mathematica1"/>
              </a:rPr>
              <a:t> </a:t>
            </a:r>
            <a:r>
              <a:rPr lang="en-US" sz="3000" dirty="0" smtClean="0">
                <a:sym typeface="Mathematica1"/>
              </a:rPr>
              <a:t>v </a:t>
            </a:r>
            <a:r>
              <a:rPr lang="en-US" sz="3000" b="1" dirty="0" smtClean="0">
                <a:cs typeface="Calibri"/>
                <a:sym typeface="Mathematica1"/>
              </a:rPr>
              <a:t>¬</a:t>
            </a:r>
            <a:r>
              <a:rPr lang="en-US" sz="3000" b="1" dirty="0" smtClean="0">
                <a:sym typeface="Mathematica1"/>
              </a:rPr>
              <a:t>B</a:t>
            </a:r>
            <a:r>
              <a:rPr lang="en-US" sz="3000" b="1" dirty="0" smtClean="0">
                <a:sym typeface="Symbol"/>
              </a:rPr>
              <a:t>)</a:t>
            </a:r>
            <a:r>
              <a:rPr lang="en-US" sz="3200" b="1" dirty="0">
                <a:sym typeface="Symbol"/>
              </a:rPr>
              <a:t> </a:t>
            </a:r>
            <a:r>
              <a:rPr lang="en-US" sz="3200" b="1" dirty="0" smtClean="0">
                <a:sym typeface="Symbol"/>
              </a:rPr>
              <a:t> </a:t>
            </a:r>
            <a:r>
              <a:rPr lang="en-US" sz="3000" b="1" dirty="0" smtClean="0">
                <a:sym typeface="Symbol"/>
              </a:rPr>
              <a:t>(</a:t>
            </a:r>
            <a:r>
              <a:rPr lang="en-US" sz="3000" b="1" dirty="0" smtClean="0">
                <a:cs typeface="Calibri"/>
                <a:sym typeface="Mathematica1"/>
              </a:rPr>
              <a:t>¬</a:t>
            </a:r>
            <a:r>
              <a:rPr lang="en-US" sz="3000" b="1" dirty="0" smtClean="0">
                <a:sym typeface="Mathematica1"/>
              </a:rPr>
              <a:t>h2 </a:t>
            </a:r>
            <a:r>
              <a:rPr lang="en-US" sz="3000" dirty="0" smtClean="0">
                <a:sym typeface="Mathematica1"/>
              </a:rPr>
              <a:t>v </a:t>
            </a:r>
            <a:r>
              <a:rPr lang="en-US" sz="3000" b="1" dirty="0" smtClean="0">
                <a:sym typeface="Symbol"/>
              </a:rPr>
              <a:t>Z</a:t>
            </a:r>
            <a:r>
              <a:rPr lang="en-US" sz="3000" b="1" dirty="0" smtClean="0">
                <a:sym typeface="Mathematica1"/>
              </a:rPr>
              <a:t> </a:t>
            </a:r>
            <a:r>
              <a:rPr lang="en-US" sz="3000" dirty="0" smtClean="0">
                <a:sym typeface="Mathematica1"/>
              </a:rPr>
              <a:t>v </a:t>
            </a:r>
            <a:r>
              <a:rPr lang="en-US" sz="3000" b="1" dirty="0" smtClean="0">
                <a:cs typeface="Calibri"/>
                <a:sym typeface="Mathematica1"/>
              </a:rPr>
              <a:t>¬</a:t>
            </a:r>
            <a:r>
              <a:rPr lang="en-US" sz="3000" b="1" dirty="0" smtClean="0">
                <a:sym typeface="Mathematica1"/>
              </a:rPr>
              <a:t>B</a:t>
            </a:r>
            <a:r>
              <a:rPr lang="en-US" sz="3000" b="1" dirty="0" smtClean="0">
                <a:sym typeface="Symbol"/>
              </a:rPr>
              <a:t>)</a:t>
            </a:r>
            <a:r>
              <a:rPr lang="en-US" sz="3200" b="1" dirty="0">
                <a:sym typeface="Symbol"/>
              </a:rPr>
              <a:t> </a:t>
            </a:r>
            <a:r>
              <a:rPr lang="en-US" sz="3200" b="1" dirty="0" smtClean="0">
                <a:sym typeface="Symbol"/>
              </a:rPr>
              <a:t> </a:t>
            </a:r>
            <a:r>
              <a:rPr lang="en-US" sz="3000" b="1" dirty="0" smtClean="0">
                <a:sym typeface="Symbol"/>
              </a:rPr>
              <a:t>(</a:t>
            </a:r>
            <a:r>
              <a:rPr lang="en-US" sz="3000" b="1" dirty="0" smtClean="0">
                <a:cs typeface="Calibri"/>
                <a:sym typeface="Mathematica1"/>
              </a:rPr>
              <a:t>¬</a:t>
            </a:r>
            <a:r>
              <a:rPr lang="en-US" sz="3000" b="1" dirty="0" smtClean="0">
                <a:sym typeface="Mathematica1"/>
              </a:rPr>
              <a:t>h2 </a:t>
            </a:r>
            <a:r>
              <a:rPr lang="en-US" sz="3000" dirty="0" smtClean="0">
                <a:sym typeface="Mathematica1"/>
              </a:rPr>
              <a:t>v </a:t>
            </a:r>
            <a:r>
              <a:rPr lang="en-US" sz="3000" b="1" dirty="0" smtClean="0">
                <a:cs typeface="Calibri"/>
                <a:sym typeface="Mathematica1"/>
              </a:rPr>
              <a:t>¬</a:t>
            </a:r>
            <a:r>
              <a:rPr lang="en-US" sz="3000" b="1" dirty="0" smtClean="0">
                <a:sym typeface="Mathematica1"/>
              </a:rPr>
              <a:t>Y </a:t>
            </a:r>
            <a:r>
              <a:rPr lang="en-US" sz="3000" dirty="0" smtClean="0">
                <a:sym typeface="Mathematica1"/>
              </a:rPr>
              <a:t>v </a:t>
            </a:r>
            <a:r>
              <a:rPr lang="en-US" sz="3000" b="1" dirty="0" smtClean="0">
                <a:cs typeface="Calibri"/>
                <a:sym typeface="Mathematica1"/>
              </a:rPr>
              <a:t>¬</a:t>
            </a:r>
            <a:r>
              <a:rPr lang="en-US" sz="3000" b="1" dirty="0" smtClean="0">
                <a:sym typeface="Symbol"/>
              </a:rPr>
              <a:t>Z</a:t>
            </a:r>
            <a:r>
              <a:rPr lang="en-US" sz="3000" b="1" dirty="0" smtClean="0">
                <a:sym typeface="Mathematica1"/>
              </a:rPr>
              <a:t> </a:t>
            </a:r>
            <a:r>
              <a:rPr lang="en-US" sz="3000" dirty="0" smtClean="0">
                <a:sym typeface="Mathematica1"/>
              </a:rPr>
              <a:t>v </a:t>
            </a:r>
            <a:r>
              <a:rPr lang="en-US" sz="3000" b="1" dirty="0" smtClean="0">
                <a:sym typeface="Mathematica1"/>
              </a:rPr>
              <a:t>B</a:t>
            </a:r>
            <a:r>
              <a:rPr lang="en-US" sz="3000" b="1" dirty="0" smtClean="0">
                <a:sym typeface="Symbol"/>
              </a:rPr>
              <a:t>)</a:t>
            </a:r>
            <a:endParaRPr lang="he-IL" sz="3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44488" y="5733256"/>
            <a:ext cx="918051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b="1" dirty="0" smtClean="0">
                <a:sym typeface="Mathematica1"/>
              </a:rPr>
              <a:t>F3</a:t>
            </a:r>
            <a:r>
              <a:rPr lang="en-US" sz="3000" b="1" dirty="0" smtClean="0">
                <a:sym typeface="Symbol"/>
              </a:rPr>
              <a:t>: (</a:t>
            </a:r>
            <a:r>
              <a:rPr lang="en-US" sz="3000" b="1" dirty="0" smtClean="0">
                <a:cs typeface="Calibri"/>
                <a:sym typeface="Mathematica1"/>
              </a:rPr>
              <a:t>¬</a:t>
            </a:r>
            <a:r>
              <a:rPr lang="en-US" sz="3000" b="1" dirty="0" smtClean="0">
                <a:sym typeface="Mathematica1"/>
              </a:rPr>
              <a:t>h3 </a:t>
            </a:r>
            <a:r>
              <a:rPr lang="en-US" sz="3000" dirty="0" smtClean="0">
                <a:sym typeface="Mathematica1"/>
              </a:rPr>
              <a:t>v </a:t>
            </a:r>
            <a:r>
              <a:rPr lang="en-US" sz="3000" b="1" dirty="0" smtClean="0">
                <a:cs typeface="Calibri"/>
                <a:sym typeface="Mathematica1"/>
              </a:rPr>
              <a:t>¬</a:t>
            </a:r>
            <a:r>
              <a:rPr lang="en-US" sz="3000" b="1" dirty="0" smtClean="0">
                <a:sym typeface="Symbol"/>
              </a:rPr>
              <a:t>A</a:t>
            </a:r>
            <a:r>
              <a:rPr lang="en-US" sz="3000" b="1" dirty="0" smtClean="0">
                <a:sym typeface="Mathematica1"/>
              </a:rPr>
              <a:t> </a:t>
            </a:r>
            <a:r>
              <a:rPr lang="en-US" sz="3000" dirty="0" smtClean="0">
                <a:sym typeface="Mathematica1"/>
              </a:rPr>
              <a:t>v </a:t>
            </a:r>
            <a:r>
              <a:rPr lang="en-US" sz="3000" b="1" dirty="0" smtClean="0">
                <a:sym typeface="Mathematica1"/>
              </a:rPr>
              <a:t>W</a:t>
            </a:r>
            <a:r>
              <a:rPr lang="en-US" sz="3000" b="1" dirty="0" smtClean="0">
                <a:sym typeface="Symbol"/>
              </a:rPr>
              <a:t>)</a:t>
            </a:r>
            <a:r>
              <a:rPr lang="en-US" sz="3200" b="1" dirty="0" smtClean="0">
                <a:sym typeface="Symbol"/>
              </a:rPr>
              <a:t>  </a:t>
            </a:r>
            <a:r>
              <a:rPr lang="en-US" sz="3000" b="1" dirty="0" smtClean="0">
                <a:sym typeface="Symbol"/>
              </a:rPr>
              <a:t>(</a:t>
            </a:r>
            <a:r>
              <a:rPr lang="en-US" sz="3000" b="1" dirty="0" smtClean="0">
                <a:cs typeface="Calibri"/>
                <a:sym typeface="Mathematica1"/>
              </a:rPr>
              <a:t>¬</a:t>
            </a:r>
            <a:r>
              <a:rPr lang="en-US" sz="3000" b="1" dirty="0" smtClean="0">
                <a:sym typeface="Mathematica1"/>
              </a:rPr>
              <a:t>h3 </a:t>
            </a:r>
            <a:r>
              <a:rPr lang="en-US" sz="3000" dirty="0" smtClean="0">
                <a:sym typeface="Mathematica1"/>
              </a:rPr>
              <a:t>v </a:t>
            </a:r>
            <a:r>
              <a:rPr lang="en-US" sz="3000" b="1" dirty="0" smtClean="0">
                <a:cs typeface="Calibri"/>
                <a:sym typeface="Mathematica1"/>
              </a:rPr>
              <a:t>¬</a:t>
            </a:r>
            <a:r>
              <a:rPr lang="en-US" sz="3000" b="1" dirty="0" smtClean="0">
                <a:sym typeface="Symbol"/>
              </a:rPr>
              <a:t>B</a:t>
            </a:r>
            <a:r>
              <a:rPr lang="en-US" sz="3000" b="1" dirty="0" smtClean="0">
                <a:sym typeface="Mathematica1"/>
              </a:rPr>
              <a:t> </a:t>
            </a:r>
            <a:r>
              <a:rPr lang="en-US" sz="3000" dirty="0" smtClean="0">
                <a:sym typeface="Mathematica1"/>
              </a:rPr>
              <a:t>v </a:t>
            </a:r>
            <a:r>
              <a:rPr lang="en-US" sz="3000" b="1" dirty="0" smtClean="0">
                <a:sym typeface="Mathematica1"/>
              </a:rPr>
              <a:t>W</a:t>
            </a:r>
            <a:r>
              <a:rPr lang="en-US" sz="3000" b="1" dirty="0" smtClean="0">
                <a:sym typeface="Symbol"/>
              </a:rPr>
              <a:t>)</a:t>
            </a:r>
            <a:r>
              <a:rPr lang="en-US" sz="3200" b="1" dirty="0" smtClean="0">
                <a:sym typeface="Symbol"/>
              </a:rPr>
              <a:t>  </a:t>
            </a:r>
            <a:r>
              <a:rPr lang="en-US" sz="3000" b="1" dirty="0" smtClean="0">
                <a:sym typeface="Symbol"/>
              </a:rPr>
              <a:t>(</a:t>
            </a:r>
            <a:r>
              <a:rPr lang="en-US" sz="3000" b="1" dirty="0" smtClean="0">
                <a:cs typeface="Calibri"/>
                <a:sym typeface="Mathematica1"/>
              </a:rPr>
              <a:t>¬</a:t>
            </a:r>
            <a:r>
              <a:rPr lang="en-US" sz="3000" b="1" dirty="0" smtClean="0">
                <a:sym typeface="Mathematica1"/>
              </a:rPr>
              <a:t>h3 </a:t>
            </a:r>
            <a:r>
              <a:rPr lang="en-US" sz="3000" dirty="0" smtClean="0">
                <a:sym typeface="Mathematica1"/>
              </a:rPr>
              <a:t>v </a:t>
            </a:r>
            <a:r>
              <a:rPr lang="en-US" sz="3000" b="1" dirty="0" smtClean="0">
                <a:sym typeface="Mathematica1"/>
              </a:rPr>
              <a:t>A </a:t>
            </a:r>
            <a:r>
              <a:rPr lang="en-US" sz="3000" dirty="0" smtClean="0">
                <a:sym typeface="Mathematica1"/>
              </a:rPr>
              <a:t>v </a:t>
            </a:r>
            <a:r>
              <a:rPr lang="en-US" sz="3000" b="1" dirty="0" smtClean="0">
                <a:sym typeface="Symbol"/>
              </a:rPr>
              <a:t>B</a:t>
            </a:r>
            <a:r>
              <a:rPr lang="en-US" sz="3000" b="1" dirty="0" smtClean="0">
                <a:sym typeface="Mathematica1"/>
              </a:rPr>
              <a:t> </a:t>
            </a:r>
            <a:r>
              <a:rPr lang="en-US" sz="3000" dirty="0" smtClean="0">
                <a:sym typeface="Mathematica1"/>
              </a:rPr>
              <a:t>v </a:t>
            </a:r>
            <a:r>
              <a:rPr lang="en-US" sz="3000" b="1" dirty="0" smtClean="0">
                <a:cs typeface="Calibri"/>
                <a:sym typeface="Mathematica1"/>
              </a:rPr>
              <a:t>¬</a:t>
            </a:r>
            <a:r>
              <a:rPr lang="en-US" sz="3000" b="1" dirty="0" smtClean="0">
                <a:sym typeface="Mathematica1"/>
              </a:rPr>
              <a:t>W</a:t>
            </a:r>
            <a:r>
              <a:rPr lang="en-US" sz="3000" b="1" dirty="0" smtClean="0">
                <a:sym typeface="Symbol"/>
              </a:rPr>
              <a:t>)</a:t>
            </a:r>
            <a:endParaRPr lang="he-IL" sz="3000" b="1" dirty="0"/>
          </a:p>
        </p:txBody>
      </p:sp>
      <p:grpSp>
        <p:nvGrpSpPr>
          <p:cNvPr id="25" name="Group 23"/>
          <p:cNvGrpSpPr/>
          <p:nvPr/>
        </p:nvGrpSpPr>
        <p:grpSpPr>
          <a:xfrm>
            <a:off x="2133600" y="1295400"/>
            <a:ext cx="5486400" cy="2889031"/>
            <a:chOff x="2123728" y="1916832"/>
            <a:chExt cx="5486400" cy="2889031"/>
          </a:xfrm>
        </p:grpSpPr>
        <p:sp>
          <p:nvSpPr>
            <p:cNvPr id="34" name="Rectangle 4"/>
            <p:cNvSpPr/>
            <p:nvPr/>
          </p:nvSpPr>
          <p:spPr>
            <a:xfrm>
              <a:off x="3707904" y="1916832"/>
              <a:ext cx="792088" cy="7459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C1</a:t>
              </a:r>
            </a:p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And</a:t>
              </a:r>
              <a:endParaRPr lang="he-IL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5"/>
            <p:cNvSpPr/>
            <p:nvPr/>
          </p:nvSpPr>
          <p:spPr>
            <a:xfrm>
              <a:off x="3707904" y="3861048"/>
              <a:ext cx="792088" cy="7459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C2</a:t>
              </a:r>
            </a:p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And</a:t>
              </a:r>
              <a:endParaRPr lang="he-IL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6"/>
            <p:cNvSpPr/>
            <p:nvPr/>
          </p:nvSpPr>
          <p:spPr>
            <a:xfrm>
              <a:off x="5724128" y="2780928"/>
              <a:ext cx="792088" cy="7459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800" b="1" dirty="0" smtClean="0">
                  <a:solidFill>
                    <a:schemeClr val="tx1"/>
                  </a:solidFill>
                </a:rPr>
                <a:t>C3</a:t>
              </a:r>
            </a:p>
            <a:p>
              <a:pPr algn="ctr" rtl="1"/>
              <a:r>
                <a:rPr lang="en-US" sz="2800" b="1" dirty="0" smtClean="0">
                  <a:solidFill>
                    <a:schemeClr val="tx1"/>
                  </a:solidFill>
                </a:rPr>
                <a:t>Or</a:t>
              </a:r>
              <a:endParaRPr lang="he-IL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Connector 8"/>
            <p:cNvCxnSpPr/>
            <p:nvPr/>
          </p:nvCxnSpPr>
          <p:spPr>
            <a:xfrm>
              <a:off x="2699792" y="2132856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9"/>
            <p:cNvCxnSpPr/>
            <p:nvPr/>
          </p:nvCxnSpPr>
          <p:spPr>
            <a:xfrm>
              <a:off x="3203848" y="2420888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10"/>
            <p:cNvCxnSpPr/>
            <p:nvPr/>
          </p:nvCxnSpPr>
          <p:spPr>
            <a:xfrm>
              <a:off x="3203848" y="4149080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11"/>
            <p:cNvCxnSpPr/>
            <p:nvPr/>
          </p:nvCxnSpPr>
          <p:spPr>
            <a:xfrm>
              <a:off x="2483768" y="4437112"/>
              <a:ext cx="12241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17"/>
            <p:cNvCxnSpPr/>
            <p:nvPr/>
          </p:nvCxnSpPr>
          <p:spPr>
            <a:xfrm rot="5400000">
              <a:off x="2339752" y="3284984"/>
              <a:ext cx="17281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19"/>
            <p:cNvCxnSpPr/>
            <p:nvPr/>
          </p:nvCxnSpPr>
          <p:spPr>
            <a:xfrm rot="10800000">
              <a:off x="2555776" y="3284984"/>
              <a:ext cx="648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Elbow Connector 33"/>
            <p:cNvCxnSpPr>
              <a:stCxn id="36" idx="3"/>
            </p:cNvCxnSpPr>
            <p:nvPr/>
          </p:nvCxnSpPr>
          <p:spPr>
            <a:xfrm flipV="1">
              <a:off x="4499992" y="3382888"/>
              <a:ext cx="1224136" cy="85114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Elbow Connector 35"/>
            <p:cNvCxnSpPr>
              <a:stCxn id="34" idx="3"/>
            </p:cNvCxnSpPr>
            <p:nvPr/>
          </p:nvCxnSpPr>
          <p:spPr>
            <a:xfrm>
              <a:off x="4499992" y="2289820"/>
              <a:ext cx="1224136" cy="80503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267744" y="1916832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X</a:t>
              </a:r>
              <a:endParaRPr lang="he-IL" sz="32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95736" y="3131676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Y</a:t>
              </a:r>
              <a:endParaRPr lang="he-IL" sz="3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23728" y="4221088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Z</a:t>
              </a:r>
              <a:endParaRPr lang="he-IL" sz="3200" dirty="0"/>
            </a:p>
          </p:txBody>
        </p:sp>
        <p:cxnSp>
          <p:nvCxnSpPr>
            <p:cNvPr id="60" name="Straight Connector 46"/>
            <p:cNvCxnSpPr>
              <a:stCxn id="43" idx="3"/>
              <a:endCxn id="61" idx="1"/>
            </p:cNvCxnSpPr>
            <p:nvPr/>
          </p:nvCxnSpPr>
          <p:spPr>
            <a:xfrm flipV="1">
              <a:off x="6516216" y="3148445"/>
              <a:ext cx="733872" cy="54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250088" y="2856057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W</a:t>
              </a:r>
              <a:endParaRPr lang="he-IL" sz="3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171728" y="2411596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A</a:t>
              </a:r>
              <a:endParaRPr lang="he-IL" sz="3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171728" y="3789040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B</a:t>
              </a:r>
              <a:endParaRPr lang="he-IL" sz="3200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</a:t>
            </a:r>
            <a:r>
              <a:rPr lang="en-US" dirty="0" smtClean="0">
                <a:sym typeface="Wingdings" pitchFamily="2" charset="2"/>
              </a:rPr>
              <a:t> CNF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Observation = </a:t>
            </a:r>
          </a:p>
          <a:p>
            <a:pPr>
              <a:buNone/>
            </a:pPr>
            <a:r>
              <a:rPr lang="en-US" dirty="0" smtClean="0"/>
              <a:t>	    an assignment to inputs and outputs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An observation: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b="1" dirty="0" smtClean="0"/>
              <a:t>X=1, Y=1, Z=0, W=0</a:t>
            </a:r>
          </a:p>
          <a:p>
            <a:pPr lvl="1"/>
            <a:r>
              <a:rPr lang="en-US" dirty="0" smtClean="0"/>
              <a:t>The corresponding CNF: 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5C0"/>
                </a:solidFill>
              </a:rPr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5C0"/>
                </a:solidFill>
              </a:rPr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Not(Z)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5C0"/>
                </a:solidFill>
              </a:rPr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W</a:t>
            </a:r>
          </a:p>
          <a:p>
            <a:pPr lvl="1"/>
            <a:r>
              <a:rPr lang="en-US" dirty="0" smtClean="0"/>
              <a:t>Simply assign the values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895600"/>
            <a:ext cx="4114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Logical Formula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5C0"/>
                </a:solidFill>
                <a:sym typeface="Wingdings" pitchFamily="2" charset="2"/>
              </a:rPr>
              <a:t>And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B</a:t>
            </a:r>
          </a:p>
          <a:p>
            <a:pPr lvl="1"/>
            <a:r>
              <a:rPr lang="en-US" dirty="0" smtClean="0"/>
              <a:t>(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5C0"/>
                </a:solidFill>
                <a:sym typeface="Wingdings" pitchFamily="2" charset="2"/>
              </a:rPr>
              <a:t>Or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D</a:t>
            </a:r>
            <a:r>
              <a:rPr lang="en-US" dirty="0" smtClean="0"/>
              <a:t>) </a:t>
            </a:r>
            <a:r>
              <a:rPr lang="en-US" b="1" dirty="0" smtClean="0">
                <a:solidFill>
                  <a:srgbClr val="0005C0"/>
                </a:solidFill>
                <a:sym typeface="Wingdings" pitchFamily="2" charset="2"/>
              </a:rPr>
              <a:t>And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E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F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5C0"/>
                </a:solidFill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(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Not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(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G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)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0005C0"/>
                </a:solidFill>
                <a:sym typeface="Wingdings" pitchFamily="2" charset="2"/>
              </a:rPr>
              <a:t>And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H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endParaRPr lang="en-US" sz="1200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A set of literals connected by logical operators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Not(A)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B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Not(B)</a:t>
            </a:r>
            <a:r>
              <a:rPr lang="en-US" dirty="0" smtClean="0">
                <a:sym typeface="Wingdings" pitchFamily="2" charset="2"/>
              </a:rPr>
              <a:t>, … are </a:t>
            </a:r>
            <a:r>
              <a:rPr lang="en-US" b="1" dirty="0" smtClean="0">
                <a:sym typeface="Wingdings" pitchFamily="2" charset="2"/>
              </a:rPr>
              <a:t>literals</a:t>
            </a:r>
          </a:p>
          <a:p>
            <a:pPr lvl="1"/>
            <a:r>
              <a:rPr lang="en-US" b="1" dirty="0" smtClean="0">
                <a:solidFill>
                  <a:srgbClr val="0005C0"/>
                </a:solidFill>
                <a:sym typeface="Wingdings" pitchFamily="2" charset="2"/>
              </a:rPr>
              <a:t>And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b="1" dirty="0" smtClean="0">
                <a:solidFill>
                  <a:srgbClr val="0005C0"/>
                </a:solidFill>
                <a:sym typeface="Wingdings" pitchFamily="2" charset="2"/>
              </a:rPr>
              <a:t>Or </a:t>
            </a:r>
            <a:r>
              <a:rPr lang="en-US" dirty="0" smtClean="0">
                <a:sym typeface="Wingdings" pitchFamily="2" charset="2"/>
              </a:rPr>
              <a:t>and </a:t>
            </a:r>
            <a:r>
              <a:rPr lang="en-US" b="1" dirty="0" smtClean="0">
                <a:solidFill>
                  <a:srgbClr val="0005C0"/>
                </a:solidFill>
                <a:sym typeface="Wingdings" pitchFamily="2" charset="2"/>
              </a:rPr>
              <a:t></a:t>
            </a:r>
            <a:r>
              <a:rPr lang="en-US" dirty="0" smtClean="0">
                <a:sym typeface="Wingdings" pitchFamily="2" charset="2"/>
              </a:rPr>
              <a:t> are examples of </a:t>
            </a:r>
            <a:r>
              <a:rPr lang="en-US" b="1" dirty="0" smtClean="0">
                <a:sym typeface="Wingdings" pitchFamily="2" charset="2"/>
              </a:rPr>
              <a:t>logical operators</a:t>
            </a:r>
          </a:p>
          <a:p>
            <a:endParaRPr lang="en-US" sz="1000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Assumption: a literal can either be </a:t>
            </a:r>
            <a:r>
              <a:rPr lang="en-US" b="1" dirty="0" smtClean="0">
                <a:sym typeface="Wingdings" pitchFamily="2" charset="2"/>
              </a:rPr>
              <a:t>True</a:t>
            </a:r>
            <a:r>
              <a:rPr lang="en-US" dirty="0" smtClean="0">
                <a:sym typeface="Wingdings" pitchFamily="2" charset="2"/>
              </a:rPr>
              <a:t> or </a:t>
            </a:r>
            <a:r>
              <a:rPr lang="en-US" b="1" dirty="0" smtClean="0">
                <a:sym typeface="Wingdings" pitchFamily="2" charset="2"/>
              </a:rPr>
              <a:t>False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מלבן 20"/>
          <p:cNvSpPr/>
          <p:nvPr/>
        </p:nvSpPr>
        <p:spPr>
          <a:xfrm>
            <a:off x="990600" y="2362200"/>
            <a:ext cx="6629400" cy="2514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3200" dirty="0" smtClean="0"/>
              <a:t>Diagnosis Engine</a:t>
            </a:r>
            <a:endParaRPr lang="en-US" sz="3200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Diagnose with SAT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מלבן 10"/>
          <p:cNvSpPr/>
          <p:nvPr/>
        </p:nvSpPr>
        <p:spPr>
          <a:xfrm>
            <a:off x="5105400" y="1295400"/>
            <a:ext cx="2546553" cy="6661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System Model</a:t>
            </a:r>
            <a:endParaRPr lang="en-US" sz="3200" dirty="0"/>
          </a:p>
        </p:txBody>
      </p:sp>
      <p:sp>
        <p:nvSpPr>
          <p:cNvPr id="12" name="מלבן 11"/>
          <p:cNvSpPr/>
          <p:nvPr/>
        </p:nvSpPr>
        <p:spPr>
          <a:xfrm>
            <a:off x="990600" y="1295400"/>
            <a:ext cx="2546553" cy="6661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Observations</a:t>
            </a:r>
            <a:endParaRPr lang="en-US" sz="3200" dirty="0"/>
          </a:p>
        </p:txBody>
      </p:sp>
      <p:sp>
        <p:nvSpPr>
          <p:cNvPr id="13" name="מלבן 12"/>
          <p:cNvSpPr/>
          <p:nvPr/>
        </p:nvSpPr>
        <p:spPr>
          <a:xfrm>
            <a:off x="2895600" y="5562600"/>
            <a:ext cx="24384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Diagnoses</a:t>
            </a:r>
            <a:endParaRPr lang="en-US" sz="3200" dirty="0"/>
          </a:p>
        </p:txBody>
      </p:sp>
      <p:sp>
        <p:nvSpPr>
          <p:cNvPr id="14" name="מלבן 13"/>
          <p:cNvSpPr/>
          <p:nvPr/>
        </p:nvSpPr>
        <p:spPr>
          <a:xfrm>
            <a:off x="3124200" y="5715000"/>
            <a:ext cx="2438400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Diagnoses</a:t>
            </a:r>
            <a:endParaRPr lang="en-US" sz="3200" dirty="0"/>
          </a:p>
        </p:txBody>
      </p:sp>
      <p:sp>
        <p:nvSpPr>
          <p:cNvPr id="15" name="מלבן 14"/>
          <p:cNvSpPr/>
          <p:nvPr/>
        </p:nvSpPr>
        <p:spPr>
          <a:xfrm>
            <a:off x="228600" y="5410200"/>
            <a:ext cx="8487508" cy="1219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 satisfying assignment is a diagnosis</a:t>
            </a:r>
          </a:p>
          <a:p>
            <a:pPr algn="ctr"/>
            <a:r>
              <a:rPr lang="en-US" sz="3200" dirty="0" smtClean="0"/>
              <a:t>The diagnosis contains all </a:t>
            </a:r>
            <a:r>
              <a:rPr lang="en-US" sz="3200" dirty="0" err="1" smtClean="0"/>
              <a:t>Ci</a:t>
            </a:r>
            <a:r>
              <a:rPr lang="en-US" sz="3200" dirty="0" smtClean="0"/>
              <a:t> for which h(</a:t>
            </a:r>
            <a:r>
              <a:rPr lang="en-US" sz="3200" dirty="0" err="1" smtClean="0"/>
              <a:t>Ci</a:t>
            </a:r>
            <a:r>
              <a:rPr lang="en-US" sz="3200" dirty="0" smtClean="0"/>
              <a:t>)=False</a:t>
            </a:r>
            <a:endParaRPr lang="en-US" sz="3200" dirty="0"/>
          </a:p>
        </p:txBody>
      </p:sp>
      <p:sp>
        <p:nvSpPr>
          <p:cNvPr id="16" name="חץ למטה 15"/>
          <p:cNvSpPr/>
          <p:nvPr/>
        </p:nvSpPr>
        <p:spPr>
          <a:xfrm>
            <a:off x="5756030" y="2080845"/>
            <a:ext cx="9144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חץ למטה 16"/>
          <p:cNvSpPr/>
          <p:nvPr/>
        </p:nvSpPr>
        <p:spPr>
          <a:xfrm>
            <a:off x="1828800" y="2074985"/>
            <a:ext cx="9144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18"/>
          <p:cNvSpPr/>
          <p:nvPr/>
        </p:nvSpPr>
        <p:spPr>
          <a:xfrm>
            <a:off x="2895600" y="3124200"/>
            <a:ext cx="2971800" cy="609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3200" dirty="0" smtClean="0"/>
              <a:t>Compile to CNF</a:t>
            </a:r>
            <a:endParaRPr lang="en-US" sz="3200" dirty="0"/>
          </a:p>
        </p:txBody>
      </p:sp>
      <p:sp>
        <p:nvSpPr>
          <p:cNvPr id="20" name="מלבן 19"/>
          <p:cNvSpPr/>
          <p:nvPr/>
        </p:nvSpPr>
        <p:spPr>
          <a:xfrm>
            <a:off x="2895600" y="4038600"/>
            <a:ext cx="2971800" cy="609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3200" dirty="0" smtClean="0"/>
              <a:t>SAT Solver</a:t>
            </a:r>
            <a:endParaRPr lang="en-US" sz="3200" dirty="0"/>
          </a:p>
        </p:txBody>
      </p:sp>
      <p:sp>
        <p:nvSpPr>
          <p:cNvPr id="22" name="חץ למטה 21"/>
          <p:cNvSpPr/>
          <p:nvPr/>
        </p:nvSpPr>
        <p:spPr>
          <a:xfrm>
            <a:off x="3886200" y="3810000"/>
            <a:ext cx="914400" cy="20515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הסבר מלבני מעוגל 22"/>
          <p:cNvSpPr/>
          <p:nvPr/>
        </p:nvSpPr>
        <p:spPr>
          <a:xfrm>
            <a:off x="6154615" y="3188677"/>
            <a:ext cx="2895600" cy="838200"/>
          </a:xfrm>
          <a:prstGeom prst="wedgeRoundRectCallout">
            <a:avLst>
              <a:gd name="adj1" fmla="val -56452"/>
              <a:gd name="adj2" fmla="val -2771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System Description </a:t>
            </a:r>
            <a:r>
              <a:rPr lang="en-US" sz="2400" dirty="0" smtClean="0">
                <a:sym typeface="Wingdings" pitchFamily="2" charset="2"/>
              </a:rPr>
              <a:t> CNF</a:t>
            </a:r>
            <a:endParaRPr lang="en-US" sz="2400" dirty="0"/>
          </a:p>
        </p:txBody>
      </p:sp>
      <p:sp>
        <p:nvSpPr>
          <p:cNvPr id="24" name="הסבר מלבני מעוגל 23"/>
          <p:cNvSpPr/>
          <p:nvPr/>
        </p:nvSpPr>
        <p:spPr>
          <a:xfrm>
            <a:off x="228600" y="3124200"/>
            <a:ext cx="2286000" cy="826477"/>
          </a:xfrm>
          <a:prstGeom prst="wedgeRoundRectCallout">
            <a:avLst>
              <a:gd name="adj1" fmla="val 62010"/>
              <a:gd name="adj2" fmla="val -2345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Observations </a:t>
            </a:r>
          </a:p>
          <a:p>
            <a:pPr algn="ctr"/>
            <a:r>
              <a:rPr lang="en-US" sz="2400" dirty="0" smtClean="0">
                <a:sym typeface="Wingdings" pitchFamily="2" charset="2"/>
              </a:rPr>
              <a:t> CNF</a:t>
            </a:r>
            <a:endParaRPr lang="en-US" sz="2400" dirty="0"/>
          </a:p>
        </p:txBody>
      </p:sp>
      <p:sp>
        <p:nvSpPr>
          <p:cNvPr id="18" name="חץ למטה 17"/>
          <p:cNvSpPr/>
          <p:nvPr/>
        </p:nvSpPr>
        <p:spPr>
          <a:xfrm>
            <a:off x="3862754" y="4783015"/>
            <a:ext cx="9144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Minimal Diagnoses with SAT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Problem: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All health variables=False is a trivial diagnosis</a:t>
            </a:r>
          </a:p>
          <a:p>
            <a:r>
              <a:rPr lang="en-US" dirty="0" smtClean="0"/>
              <a:t>Minimal diagnoses are preferred (Occam’s,…)</a:t>
            </a:r>
          </a:p>
          <a:p>
            <a:r>
              <a:rPr lang="en-US" b="1" dirty="0" smtClean="0">
                <a:solidFill>
                  <a:srgbClr val="0005C0"/>
                </a:solidFill>
              </a:rPr>
              <a:t>How to compute minimal diagnoses </a:t>
            </a:r>
            <a:r>
              <a:rPr lang="en-US" dirty="0" smtClean="0"/>
              <a:t>with SAT?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How to maximize the #</a:t>
            </a:r>
            <a:r>
              <a:rPr lang="en-US" dirty="0" err="1" smtClean="0"/>
              <a:t>Ci</a:t>
            </a:r>
            <a:r>
              <a:rPr lang="en-US" dirty="0" smtClean="0"/>
              <a:t> for which h(</a:t>
            </a:r>
            <a:r>
              <a:rPr lang="en-US" dirty="0" err="1" smtClean="0"/>
              <a:t>Ci</a:t>
            </a:r>
            <a:r>
              <a:rPr lang="en-US" dirty="0" smtClean="0"/>
              <a:t>)=True?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MERIDIAN (Feldman et. al. ‘09)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For every component </a:t>
            </a:r>
            <a:r>
              <a:rPr lang="en-US" dirty="0" err="1" smtClean="0"/>
              <a:t>Ci</a:t>
            </a:r>
            <a:r>
              <a:rPr lang="en-US" dirty="0" smtClean="0"/>
              <a:t> add the clause h(</a:t>
            </a:r>
            <a:r>
              <a:rPr lang="en-US" dirty="0" err="1" smtClean="0"/>
              <a:t>Ci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rgbClr val="3333FF"/>
                </a:solidFill>
              </a:rPr>
              <a:t>Run MAX-SAT </a:t>
            </a:r>
            <a:r>
              <a:rPr lang="en-US" dirty="0" smtClean="0"/>
              <a:t>variant where</a:t>
            </a:r>
          </a:p>
          <a:p>
            <a:pPr lvl="1"/>
            <a:r>
              <a:rPr lang="en-US" dirty="0" smtClean="0"/>
              <a:t>Hard constraints are the model and observations</a:t>
            </a:r>
          </a:p>
          <a:p>
            <a:pPr lvl="1"/>
            <a:r>
              <a:rPr lang="en-US" dirty="0" smtClean="0"/>
              <a:t>Soft constraints are the h(</a:t>
            </a:r>
            <a:r>
              <a:rPr lang="en-US" dirty="0" err="1" smtClean="0"/>
              <a:t>Ci</a:t>
            </a:r>
            <a:r>
              <a:rPr lang="en-US" dirty="0" smtClean="0"/>
              <a:t>) clauses</a:t>
            </a:r>
          </a:p>
          <a:p>
            <a:r>
              <a:rPr lang="en-US" b="1" dirty="0" smtClean="0">
                <a:solidFill>
                  <a:srgbClr val="3333FF"/>
                </a:solidFill>
              </a:rPr>
              <a:t>Maximal # of h(</a:t>
            </a:r>
            <a:r>
              <a:rPr lang="en-US" b="1" dirty="0" err="1" smtClean="0">
                <a:solidFill>
                  <a:srgbClr val="3333FF"/>
                </a:solidFill>
              </a:rPr>
              <a:t>Ci</a:t>
            </a:r>
            <a:r>
              <a:rPr lang="en-US" b="1" dirty="0" smtClean="0">
                <a:solidFill>
                  <a:srgbClr val="3333FF"/>
                </a:solidFill>
              </a:rPr>
              <a:t>) satisfied  = minimal diagnosis</a:t>
            </a:r>
          </a:p>
          <a:p>
            <a:r>
              <a:rPr lang="en-US" dirty="0" smtClean="0"/>
              <a:t>How to generate more than one diagnosis?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#3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192088" y="3912275"/>
            <a:ext cx="9180512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000" b="1" dirty="0" smtClean="0">
                <a:sym typeface="Mathematica1"/>
              </a:rPr>
              <a:t>Hard constraints:</a:t>
            </a:r>
            <a:endParaRPr lang="he-IL" sz="3000" b="1" dirty="0" smtClean="0">
              <a:solidFill>
                <a:srgbClr val="FF0000"/>
              </a:solidFill>
              <a:sym typeface="Mathematica1"/>
            </a:endParaRPr>
          </a:p>
          <a:p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h1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A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)</a:t>
            </a:r>
            <a:r>
              <a:rPr lang="en-US" sz="3200" b="1" dirty="0" smtClean="0">
                <a:solidFill>
                  <a:srgbClr val="FF0000"/>
                </a:solidFill>
                <a:sym typeface="Symbol"/>
              </a:rPr>
              <a:t>  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h1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Y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A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)</a:t>
            </a:r>
            <a:r>
              <a:rPr lang="en-US" sz="3200" b="1" dirty="0" smtClean="0">
                <a:solidFill>
                  <a:srgbClr val="FF0000"/>
                </a:solidFill>
                <a:sym typeface="Symbol"/>
              </a:rPr>
              <a:t>  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h1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 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X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Y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A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)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 </a:t>
            </a:r>
            <a:endParaRPr lang="en-US" sz="3000" b="1" dirty="0" smtClean="0">
              <a:solidFill>
                <a:srgbClr val="FF0000"/>
              </a:solidFill>
              <a:sym typeface="Symbol"/>
            </a:endParaRPr>
          </a:p>
          <a:p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h2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Y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B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)</a:t>
            </a:r>
            <a:r>
              <a:rPr lang="en-US" sz="3200" b="1" dirty="0" smtClean="0">
                <a:solidFill>
                  <a:srgbClr val="FF0000"/>
                </a:solidFill>
                <a:sym typeface="Symbol"/>
              </a:rPr>
              <a:t>  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h2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Z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B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)</a:t>
            </a:r>
            <a:r>
              <a:rPr lang="en-US" sz="3200" b="1" dirty="0" smtClean="0">
                <a:solidFill>
                  <a:srgbClr val="FF0000"/>
                </a:solidFill>
                <a:sym typeface="Symbol"/>
              </a:rPr>
              <a:t>   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h2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 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Y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Z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B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)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 </a:t>
            </a:r>
            <a:endParaRPr lang="en-US" sz="3000" b="1" dirty="0" smtClean="0">
              <a:solidFill>
                <a:srgbClr val="FF0000"/>
              </a:solidFill>
              <a:sym typeface="Symbol"/>
            </a:endParaRPr>
          </a:p>
          <a:p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h3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A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W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)</a:t>
            </a:r>
            <a:r>
              <a:rPr lang="en-US" sz="3200" b="1" dirty="0" smtClean="0">
                <a:solidFill>
                  <a:srgbClr val="FF0000"/>
                </a:solidFill>
                <a:sym typeface="Symbol"/>
              </a:rPr>
              <a:t> 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h3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B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W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)</a:t>
            </a:r>
            <a:r>
              <a:rPr lang="en-US" sz="3200" b="1" dirty="0" smtClean="0">
                <a:solidFill>
                  <a:srgbClr val="FF0000"/>
                </a:solidFill>
                <a:sym typeface="Symbol"/>
              </a:rPr>
              <a:t> 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h3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A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B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W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)</a:t>
            </a:r>
            <a:endParaRPr lang="he-IL" sz="3000" b="1" dirty="0" smtClean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2088" y="5867400"/>
            <a:ext cx="9180512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000" b="1" dirty="0" smtClean="0">
                <a:sym typeface="Mathematica1"/>
              </a:rPr>
              <a:t>Soft constraints:  </a:t>
            </a:r>
            <a:r>
              <a:rPr lang="en-US" sz="3000" b="1" dirty="0" smtClean="0">
                <a:solidFill>
                  <a:srgbClr val="00B050"/>
                </a:solidFill>
                <a:sym typeface="Mathematica1"/>
              </a:rPr>
              <a:t>(h1)</a:t>
            </a:r>
            <a:r>
              <a:rPr lang="en-US" sz="3000" b="1" dirty="0" smtClean="0">
                <a:solidFill>
                  <a:srgbClr val="00B050"/>
                </a:solidFill>
                <a:sym typeface="Symbol"/>
              </a:rPr>
              <a:t> </a:t>
            </a:r>
            <a:r>
              <a:rPr lang="en-US" sz="3000" b="1" dirty="0" smtClean="0">
                <a:solidFill>
                  <a:srgbClr val="00B050"/>
                </a:solidFill>
                <a:sym typeface="Mathematica1"/>
              </a:rPr>
              <a:t>(h2)</a:t>
            </a:r>
            <a:r>
              <a:rPr lang="en-US" sz="3000" b="1" dirty="0" smtClean="0">
                <a:solidFill>
                  <a:srgbClr val="00B050"/>
                </a:solidFill>
                <a:sym typeface="Symbol"/>
              </a:rPr>
              <a:t> </a:t>
            </a:r>
            <a:r>
              <a:rPr lang="en-US" sz="3000" b="1" dirty="0" smtClean="0">
                <a:solidFill>
                  <a:srgbClr val="00B050"/>
                </a:solidFill>
                <a:sym typeface="Mathematica1"/>
              </a:rPr>
              <a:t>(h3)</a:t>
            </a:r>
            <a:endParaRPr lang="he-IL" sz="3000" b="1" dirty="0" smtClean="0">
              <a:solidFill>
                <a:srgbClr val="00B050"/>
              </a:solidFill>
            </a:endParaRPr>
          </a:p>
        </p:txBody>
      </p:sp>
      <p:grpSp>
        <p:nvGrpSpPr>
          <p:cNvPr id="66" name="Group 23"/>
          <p:cNvGrpSpPr/>
          <p:nvPr/>
        </p:nvGrpSpPr>
        <p:grpSpPr>
          <a:xfrm>
            <a:off x="2133600" y="1295400"/>
            <a:ext cx="5486400" cy="2889031"/>
            <a:chOff x="2123728" y="1916832"/>
            <a:chExt cx="5486400" cy="2889031"/>
          </a:xfrm>
        </p:grpSpPr>
        <p:sp>
          <p:nvSpPr>
            <p:cNvPr id="67" name="Rectangle 4"/>
            <p:cNvSpPr/>
            <p:nvPr/>
          </p:nvSpPr>
          <p:spPr>
            <a:xfrm>
              <a:off x="3707904" y="1916832"/>
              <a:ext cx="792088" cy="7459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C1</a:t>
              </a:r>
            </a:p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And</a:t>
              </a:r>
              <a:endParaRPr lang="he-IL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5"/>
            <p:cNvSpPr/>
            <p:nvPr/>
          </p:nvSpPr>
          <p:spPr>
            <a:xfrm>
              <a:off x="3707904" y="3861048"/>
              <a:ext cx="792088" cy="7459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C2</a:t>
              </a:r>
            </a:p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And</a:t>
              </a:r>
              <a:endParaRPr lang="he-IL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"/>
            <p:cNvSpPr/>
            <p:nvPr/>
          </p:nvSpPr>
          <p:spPr>
            <a:xfrm>
              <a:off x="5724128" y="2780928"/>
              <a:ext cx="792088" cy="7459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800" b="1" dirty="0" smtClean="0">
                  <a:solidFill>
                    <a:schemeClr val="tx1"/>
                  </a:solidFill>
                </a:rPr>
                <a:t>C3</a:t>
              </a:r>
            </a:p>
            <a:p>
              <a:pPr algn="ctr" rtl="1"/>
              <a:r>
                <a:rPr lang="en-US" sz="2800" b="1" dirty="0" smtClean="0">
                  <a:solidFill>
                    <a:schemeClr val="tx1"/>
                  </a:solidFill>
                </a:rPr>
                <a:t>Or</a:t>
              </a:r>
              <a:endParaRPr lang="he-IL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Connector 8"/>
            <p:cNvCxnSpPr/>
            <p:nvPr/>
          </p:nvCxnSpPr>
          <p:spPr>
            <a:xfrm>
              <a:off x="2699792" y="2132856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9"/>
            <p:cNvCxnSpPr/>
            <p:nvPr/>
          </p:nvCxnSpPr>
          <p:spPr>
            <a:xfrm>
              <a:off x="3203848" y="2420888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10"/>
            <p:cNvCxnSpPr/>
            <p:nvPr/>
          </p:nvCxnSpPr>
          <p:spPr>
            <a:xfrm>
              <a:off x="3203848" y="4149080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11"/>
            <p:cNvCxnSpPr/>
            <p:nvPr/>
          </p:nvCxnSpPr>
          <p:spPr>
            <a:xfrm>
              <a:off x="2483768" y="4437112"/>
              <a:ext cx="12241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17"/>
            <p:cNvCxnSpPr/>
            <p:nvPr/>
          </p:nvCxnSpPr>
          <p:spPr>
            <a:xfrm rot="5400000">
              <a:off x="2339752" y="3284984"/>
              <a:ext cx="17281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19"/>
            <p:cNvCxnSpPr/>
            <p:nvPr/>
          </p:nvCxnSpPr>
          <p:spPr>
            <a:xfrm rot="10800000">
              <a:off x="2555776" y="3284984"/>
              <a:ext cx="648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Elbow Connector 33"/>
            <p:cNvCxnSpPr>
              <a:stCxn id="68" idx="3"/>
            </p:cNvCxnSpPr>
            <p:nvPr/>
          </p:nvCxnSpPr>
          <p:spPr>
            <a:xfrm flipV="1">
              <a:off x="4499992" y="3382888"/>
              <a:ext cx="1224136" cy="85114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Elbow Connector 35"/>
            <p:cNvCxnSpPr>
              <a:stCxn id="67" idx="3"/>
            </p:cNvCxnSpPr>
            <p:nvPr/>
          </p:nvCxnSpPr>
          <p:spPr>
            <a:xfrm>
              <a:off x="4499992" y="2289820"/>
              <a:ext cx="1224136" cy="80503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2267744" y="1916832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X</a:t>
              </a:r>
              <a:endParaRPr lang="he-IL" sz="3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195736" y="3131676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Y</a:t>
              </a:r>
              <a:endParaRPr lang="he-IL" sz="3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123728" y="4221088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Z</a:t>
              </a:r>
              <a:endParaRPr lang="he-IL" sz="3200" dirty="0"/>
            </a:p>
          </p:txBody>
        </p:sp>
        <p:cxnSp>
          <p:nvCxnSpPr>
            <p:cNvPr id="81" name="Straight Connector 46"/>
            <p:cNvCxnSpPr>
              <a:stCxn id="69" idx="3"/>
            </p:cNvCxnSpPr>
            <p:nvPr/>
          </p:nvCxnSpPr>
          <p:spPr>
            <a:xfrm>
              <a:off x="6516216" y="3153916"/>
              <a:ext cx="525343" cy="172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7250088" y="2856057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W</a:t>
              </a:r>
              <a:endParaRPr lang="he-IL" sz="32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71728" y="2411596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A</a:t>
              </a:r>
              <a:endParaRPr lang="he-IL" sz="3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71728" y="3789040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B</a:t>
              </a:r>
              <a:endParaRPr lang="he-IL" sz="3200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#3 – First Observation</a:t>
            </a:r>
            <a:endParaRPr lang="he-IL" dirty="0"/>
          </a:p>
        </p:txBody>
      </p:sp>
      <p:grpSp>
        <p:nvGrpSpPr>
          <p:cNvPr id="23" name="Group 23"/>
          <p:cNvGrpSpPr/>
          <p:nvPr/>
        </p:nvGrpSpPr>
        <p:grpSpPr>
          <a:xfrm>
            <a:off x="1828800" y="2514600"/>
            <a:ext cx="6629400" cy="2870775"/>
            <a:chOff x="1666528" y="1840632"/>
            <a:chExt cx="6629400" cy="2870775"/>
          </a:xfrm>
        </p:grpSpPr>
        <p:sp>
          <p:nvSpPr>
            <p:cNvPr id="24" name="Rectangle 4"/>
            <p:cNvSpPr/>
            <p:nvPr/>
          </p:nvSpPr>
          <p:spPr>
            <a:xfrm>
              <a:off x="3707904" y="1916832"/>
              <a:ext cx="792088" cy="7459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C1</a:t>
              </a:r>
            </a:p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And</a:t>
              </a:r>
              <a:endParaRPr lang="he-IL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5"/>
            <p:cNvSpPr/>
            <p:nvPr/>
          </p:nvSpPr>
          <p:spPr>
            <a:xfrm>
              <a:off x="3707904" y="3861048"/>
              <a:ext cx="792088" cy="7459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C2</a:t>
              </a:r>
            </a:p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And</a:t>
              </a:r>
              <a:endParaRPr lang="he-IL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6"/>
            <p:cNvSpPr/>
            <p:nvPr/>
          </p:nvSpPr>
          <p:spPr>
            <a:xfrm>
              <a:off x="5724128" y="2780928"/>
              <a:ext cx="792088" cy="7459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800" b="1" dirty="0" smtClean="0">
                  <a:solidFill>
                    <a:schemeClr val="tx1"/>
                  </a:solidFill>
                </a:rPr>
                <a:t>C3</a:t>
              </a:r>
            </a:p>
            <a:p>
              <a:pPr algn="ctr" rtl="1"/>
              <a:r>
                <a:rPr lang="en-US" sz="2800" b="1" dirty="0" smtClean="0">
                  <a:solidFill>
                    <a:schemeClr val="tx1"/>
                  </a:solidFill>
                </a:rPr>
                <a:t>Or</a:t>
              </a:r>
              <a:endParaRPr lang="he-IL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8"/>
            <p:cNvCxnSpPr/>
            <p:nvPr/>
          </p:nvCxnSpPr>
          <p:spPr>
            <a:xfrm>
              <a:off x="2699792" y="2132856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9"/>
            <p:cNvCxnSpPr/>
            <p:nvPr/>
          </p:nvCxnSpPr>
          <p:spPr>
            <a:xfrm>
              <a:off x="3203848" y="2420888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10"/>
            <p:cNvCxnSpPr/>
            <p:nvPr/>
          </p:nvCxnSpPr>
          <p:spPr>
            <a:xfrm>
              <a:off x="3203848" y="4149080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11"/>
            <p:cNvCxnSpPr/>
            <p:nvPr/>
          </p:nvCxnSpPr>
          <p:spPr>
            <a:xfrm>
              <a:off x="2483768" y="4437112"/>
              <a:ext cx="12241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17"/>
            <p:cNvCxnSpPr/>
            <p:nvPr/>
          </p:nvCxnSpPr>
          <p:spPr>
            <a:xfrm rot="5400000">
              <a:off x="2339752" y="3284984"/>
              <a:ext cx="17281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19"/>
            <p:cNvCxnSpPr/>
            <p:nvPr/>
          </p:nvCxnSpPr>
          <p:spPr>
            <a:xfrm rot="10800000">
              <a:off x="2555776" y="3284984"/>
              <a:ext cx="648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Elbow Connector 33"/>
            <p:cNvCxnSpPr>
              <a:stCxn id="25" idx="3"/>
            </p:cNvCxnSpPr>
            <p:nvPr/>
          </p:nvCxnSpPr>
          <p:spPr>
            <a:xfrm flipV="1">
              <a:off x="4499992" y="3382888"/>
              <a:ext cx="1224136" cy="85114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Elbow Connector 35"/>
            <p:cNvCxnSpPr>
              <a:stCxn id="24" idx="3"/>
            </p:cNvCxnSpPr>
            <p:nvPr/>
          </p:nvCxnSpPr>
          <p:spPr>
            <a:xfrm>
              <a:off x="4499992" y="2289820"/>
              <a:ext cx="1224136" cy="80503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666528" y="1840632"/>
              <a:ext cx="88505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X=</a:t>
              </a:r>
              <a:r>
                <a:rPr lang="en-US" sz="3200" b="1" dirty="0" smtClean="0"/>
                <a:t>1</a:t>
              </a:r>
              <a:endParaRPr lang="he-IL" sz="32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66528" y="2983632"/>
              <a:ext cx="88505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Y=</a:t>
              </a:r>
              <a:r>
                <a:rPr lang="en-US" sz="3200" b="1" dirty="0" smtClean="0"/>
                <a:t>1</a:t>
              </a:r>
              <a:endParaRPr lang="he-IL" sz="32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66528" y="4126632"/>
              <a:ext cx="88505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Z=</a:t>
              </a:r>
              <a:r>
                <a:rPr lang="en-US" sz="3200" b="1" dirty="0" smtClean="0"/>
                <a:t>0</a:t>
              </a:r>
              <a:endParaRPr lang="he-IL" sz="3200" b="1" dirty="0"/>
            </a:p>
          </p:txBody>
        </p:sp>
        <p:cxnSp>
          <p:nvCxnSpPr>
            <p:cNvPr id="57" name="Straight Connector 46"/>
            <p:cNvCxnSpPr>
              <a:stCxn id="35" idx="3"/>
            </p:cNvCxnSpPr>
            <p:nvPr/>
          </p:nvCxnSpPr>
          <p:spPr>
            <a:xfrm>
              <a:off x="6516216" y="3153916"/>
              <a:ext cx="525343" cy="172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250088" y="2856057"/>
              <a:ext cx="10458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W=</a:t>
              </a:r>
              <a:r>
                <a:rPr lang="en-US" sz="3200" b="1" dirty="0" smtClean="0"/>
                <a:t>0</a:t>
              </a:r>
              <a:endParaRPr lang="he-IL" sz="32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71728" y="2411596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A</a:t>
              </a:r>
              <a:endParaRPr lang="he-IL" sz="32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71728" y="3789040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B</a:t>
              </a:r>
              <a:endParaRPr lang="he-IL" sz="3200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#3 (cont.)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304800" y="3912275"/>
            <a:ext cx="9180512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000" b="1" dirty="0" smtClean="0">
                <a:sym typeface="Mathematica1"/>
              </a:rPr>
              <a:t>Hard constraints</a:t>
            </a:r>
            <a:endParaRPr lang="he-IL" sz="3000" b="1" dirty="0" smtClean="0">
              <a:sym typeface="Mathematica1"/>
            </a:endParaRPr>
          </a:p>
          <a:p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h1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X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A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)</a:t>
            </a:r>
            <a:r>
              <a:rPr lang="en-US" sz="3200" b="1" dirty="0" smtClean="0">
                <a:solidFill>
                  <a:srgbClr val="FF0000"/>
                </a:solidFill>
                <a:sym typeface="Symbol"/>
              </a:rPr>
              <a:t>  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h1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Y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A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)</a:t>
            </a:r>
            <a:r>
              <a:rPr lang="en-US" sz="3200" b="1" dirty="0" smtClean="0">
                <a:solidFill>
                  <a:srgbClr val="FF0000"/>
                </a:solidFill>
                <a:sym typeface="Symbol"/>
              </a:rPr>
              <a:t>  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h1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 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X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Y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A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)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 </a:t>
            </a:r>
            <a:endParaRPr lang="en-US" sz="3000" b="1" dirty="0" smtClean="0">
              <a:solidFill>
                <a:srgbClr val="FF0000"/>
              </a:solidFill>
              <a:sym typeface="Symbol"/>
            </a:endParaRPr>
          </a:p>
          <a:p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h2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Y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B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)</a:t>
            </a:r>
            <a:r>
              <a:rPr lang="en-US" sz="3200" b="1" dirty="0" smtClean="0">
                <a:solidFill>
                  <a:srgbClr val="FF0000"/>
                </a:solidFill>
                <a:sym typeface="Symbol"/>
              </a:rPr>
              <a:t>  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h2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Z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B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)</a:t>
            </a:r>
            <a:r>
              <a:rPr lang="en-US" sz="3200" b="1" dirty="0" smtClean="0">
                <a:solidFill>
                  <a:srgbClr val="FF0000"/>
                </a:solidFill>
                <a:sym typeface="Symbol"/>
              </a:rPr>
              <a:t>   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h2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 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Y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Z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B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)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 </a:t>
            </a:r>
            <a:endParaRPr lang="en-US" sz="3000" b="1" dirty="0" smtClean="0">
              <a:solidFill>
                <a:srgbClr val="FF0000"/>
              </a:solidFill>
              <a:sym typeface="Symbol"/>
            </a:endParaRPr>
          </a:p>
          <a:p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h3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A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W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)</a:t>
            </a:r>
            <a:r>
              <a:rPr lang="en-US" sz="3200" b="1" dirty="0" smtClean="0">
                <a:solidFill>
                  <a:srgbClr val="FF0000"/>
                </a:solidFill>
                <a:sym typeface="Symbol"/>
              </a:rPr>
              <a:t> 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h3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B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W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)</a:t>
            </a:r>
            <a:r>
              <a:rPr lang="en-US" sz="3200" b="1" dirty="0" smtClean="0">
                <a:solidFill>
                  <a:srgbClr val="FF0000"/>
                </a:solidFill>
                <a:sym typeface="Symbol"/>
              </a:rPr>
              <a:t> 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h3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A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B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Mathematica1"/>
              </a:rPr>
              <a:t>W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)</a:t>
            </a:r>
            <a:endParaRPr lang="he-IL" sz="3000" b="1" dirty="0" smtClean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8288" y="5923002"/>
            <a:ext cx="9180512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000" b="1" dirty="0" smtClean="0">
                <a:sym typeface="Mathematica1"/>
              </a:rPr>
              <a:t>Soft constraints: </a:t>
            </a:r>
            <a:r>
              <a:rPr lang="en-US" sz="3000" b="1" dirty="0" smtClean="0">
                <a:solidFill>
                  <a:srgbClr val="00B050"/>
                </a:solidFill>
                <a:sym typeface="Mathematica1"/>
              </a:rPr>
              <a:t>(h1)</a:t>
            </a:r>
            <a:r>
              <a:rPr lang="en-US" sz="3000" b="1" dirty="0" smtClean="0">
                <a:solidFill>
                  <a:srgbClr val="00B050"/>
                </a:solidFill>
                <a:sym typeface="Symbol"/>
              </a:rPr>
              <a:t> </a:t>
            </a:r>
            <a:r>
              <a:rPr lang="en-US" sz="3000" b="1" dirty="0" smtClean="0">
                <a:solidFill>
                  <a:srgbClr val="00B050"/>
                </a:solidFill>
                <a:sym typeface="Mathematica1"/>
              </a:rPr>
              <a:t>(h2)</a:t>
            </a:r>
            <a:r>
              <a:rPr lang="en-US" sz="3000" b="1" dirty="0" smtClean="0">
                <a:solidFill>
                  <a:srgbClr val="00B050"/>
                </a:solidFill>
                <a:sym typeface="Symbol"/>
              </a:rPr>
              <a:t> </a:t>
            </a:r>
            <a:r>
              <a:rPr lang="en-US" sz="3000" b="1" dirty="0" smtClean="0">
                <a:solidFill>
                  <a:srgbClr val="00B050"/>
                </a:solidFill>
                <a:sym typeface="Mathematica1"/>
              </a:rPr>
              <a:t>(h3)</a:t>
            </a:r>
            <a:endParaRPr lang="he-IL" sz="3000" b="1" dirty="0" smtClean="0">
              <a:solidFill>
                <a:srgbClr val="00B05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752600" y="1219200"/>
            <a:ext cx="6629400" cy="2870775"/>
            <a:chOff x="1666528" y="1840632"/>
            <a:chExt cx="6629400" cy="2870775"/>
          </a:xfrm>
        </p:grpSpPr>
        <p:sp>
          <p:nvSpPr>
            <p:cNvPr id="26" name="Rectangle 4"/>
            <p:cNvSpPr/>
            <p:nvPr/>
          </p:nvSpPr>
          <p:spPr>
            <a:xfrm>
              <a:off x="3707904" y="1916832"/>
              <a:ext cx="792088" cy="7459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C1</a:t>
              </a:r>
            </a:p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And</a:t>
              </a:r>
              <a:endParaRPr lang="he-IL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5"/>
            <p:cNvSpPr/>
            <p:nvPr/>
          </p:nvSpPr>
          <p:spPr>
            <a:xfrm>
              <a:off x="3707904" y="3861048"/>
              <a:ext cx="792088" cy="7459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C2</a:t>
              </a:r>
            </a:p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And</a:t>
              </a:r>
              <a:endParaRPr lang="he-IL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6"/>
            <p:cNvSpPr/>
            <p:nvPr/>
          </p:nvSpPr>
          <p:spPr>
            <a:xfrm>
              <a:off x="5724128" y="2780928"/>
              <a:ext cx="792088" cy="7459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800" b="1" dirty="0" smtClean="0">
                  <a:solidFill>
                    <a:schemeClr val="tx1"/>
                  </a:solidFill>
                </a:rPr>
                <a:t>C3</a:t>
              </a:r>
            </a:p>
            <a:p>
              <a:pPr algn="ctr" rtl="1"/>
              <a:r>
                <a:rPr lang="en-US" sz="2800" b="1" dirty="0" smtClean="0">
                  <a:solidFill>
                    <a:schemeClr val="tx1"/>
                  </a:solidFill>
                </a:rPr>
                <a:t>Or</a:t>
              </a:r>
              <a:endParaRPr lang="he-IL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8"/>
            <p:cNvCxnSpPr/>
            <p:nvPr/>
          </p:nvCxnSpPr>
          <p:spPr>
            <a:xfrm>
              <a:off x="2699792" y="2132856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9"/>
            <p:cNvCxnSpPr/>
            <p:nvPr/>
          </p:nvCxnSpPr>
          <p:spPr>
            <a:xfrm>
              <a:off x="3203848" y="2420888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10"/>
            <p:cNvCxnSpPr/>
            <p:nvPr/>
          </p:nvCxnSpPr>
          <p:spPr>
            <a:xfrm>
              <a:off x="3203848" y="4149080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11"/>
            <p:cNvCxnSpPr/>
            <p:nvPr/>
          </p:nvCxnSpPr>
          <p:spPr>
            <a:xfrm>
              <a:off x="2483768" y="4437112"/>
              <a:ext cx="12241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17"/>
            <p:cNvCxnSpPr/>
            <p:nvPr/>
          </p:nvCxnSpPr>
          <p:spPr>
            <a:xfrm rot="5400000">
              <a:off x="2339752" y="3284984"/>
              <a:ext cx="17281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19"/>
            <p:cNvCxnSpPr/>
            <p:nvPr/>
          </p:nvCxnSpPr>
          <p:spPr>
            <a:xfrm rot="10800000">
              <a:off x="2555776" y="3284984"/>
              <a:ext cx="648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33"/>
            <p:cNvCxnSpPr>
              <a:stCxn id="27" idx="3"/>
            </p:cNvCxnSpPr>
            <p:nvPr/>
          </p:nvCxnSpPr>
          <p:spPr>
            <a:xfrm flipV="1">
              <a:off x="4499992" y="3382888"/>
              <a:ext cx="1224136" cy="85114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5"/>
            <p:cNvCxnSpPr>
              <a:stCxn id="26" idx="3"/>
            </p:cNvCxnSpPr>
            <p:nvPr/>
          </p:nvCxnSpPr>
          <p:spPr>
            <a:xfrm>
              <a:off x="4499992" y="2289820"/>
              <a:ext cx="1224136" cy="80503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666528" y="1840632"/>
              <a:ext cx="88505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X=1</a:t>
              </a:r>
              <a:endParaRPr lang="he-IL" sz="3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66528" y="2983632"/>
              <a:ext cx="88505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Y=1</a:t>
              </a:r>
              <a:endParaRPr lang="he-IL" sz="3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66528" y="4126632"/>
              <a:ext cx="88505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Z=0</a:t>
              </a:r>
              <a:endParaRPr lang="he-IL" sz="3200" dirty="0"/>
            </a:p>
          </p:txBody>
        </p:sp>
        <p:cxnSp>
          <p:nvCxnSpPr>
            <p:cNvPr id="41" name="Straight Connector 46"/>
            <p:cNvCxnSpPr>
              <a:stCxn id="28" idx="3"/>
            </p:cNvCxnSpPr>
            <p:nvPr/>
          </p:nvCxnSpPr>
          <p:spPr>
            <a:xfrm>
              <a:off x="6516216" y="3153916"/>
              <a:ext cx="525343" cy="172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250088" y="2856057"/>
              <a:ext cx="10458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W=0</a:t>
              </a:r>
              <a:endParaRPr lang="he-IL" sz="3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71728" y="2411596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A</a:t>
              </a:r>
              <a:endParaRPr lang="he-IL" sz="3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71728" y="3789040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B</a:t>
              </a:r>
              <a:endParaRPr lang="he-IL" sz="3200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#3 (cont.)</a:t>
            </a:r>
            <a:endParaRPr lang="he-IL" dirty="0"/>
          </a:p>
        </p:txBody>
      </p:sp>
      <p:grpSp>
        <p:nvGrpSpPr>
          <p:cNvPr id="3" name="Group 23"/>
          <p:cNvGrpSpPr/>
          <p:nvPr/>
        </p:nvGrpSpPr>
        <p:grpSpPr>
          <a:xfrm>
            <a:off x="1752600" y="1219200"/>
            <a:ext cx="6629400" cy="2870775"/>
            <a:chOff x="1666528" y="1840632"/>
            <a:chExt cx="6629400" cy="2870775"/>
          </a:xfrm>
        </p:grpSpPr>
        <p:sp>
          <p:nvSpPr>
            <p:cNvPr id="26" name="Rectangle 4"/>
            <p:cNvSpPr/>
            <p:nvPr/>
          </p:nvSpPr>
          <p:spPr>
            <a:xfrm>
              <a:off x="3707904" y="1916832"/>
              <a:ext cx="792088" cy="7459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C1</a:t>
              </a:r>
            </a:p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And</a:t>
              </a:r>
              <a:endParaRPr lang="he-IL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5"/>
            <p:cNvSpPr/>
            <p:nvPr/>
          </p:nvSpPr>
          <p:spPr>
            <a:xfrm>
              <a:off x="3707904" y="3861048"/>
              <a:ext cx="792088" cy="7459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C2</a:t>
              </a:r>
            </a:p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And</a:t>
              </a:r>
              <a:endParaRPr lang="he-IL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6"/>
            <p:cNvSpPr/>
            <p:nvPr/>
          </p:nvSpPr>
          <p:spPr>
            <a:xfrm>
              <a:off x="5724128" y="2780928"/>
              <a:ext cx="792088" cy="7459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800" b="1" dirty="0" smtClean="0">
                  <a:solidFill>
                    <a:schemeClr val="tx1"/>
                  </a:solidFill>
                </a:rPr>
                <a:t>C3</a:t>
              </a:r>
            </a:p>
            <a:p>
              <a:pPr algn="ctr" rtl="1"/>
              <a:r>
                <a:rPr lang="en-US" sz="2800" b="1" dirty="0" smtClean="0">
                  <a:solidFill>
                    <a:schemeClr val="tx1"/>
                  </a:solidFill>
                </a:rPr>
                <a:t>Or</a:t>
              </a:r>
              <a:endParaRPr lang="he-IL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8"/>
            <p:cNvCxnSpPr/>
            <p:nvPr/>
          </p:nvCxnSpPr>
          <p:spPr>
            <a:xfrm>
              <a:off x="2699792" y="2132856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9"/>
            <p:cNvCxnSpPr/>
            <p:nvPr/>
          </p:nvCxnSpPr>
          <p:spPr>
            <a:xfrm>
              <a:off x="3203848" y="2420888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10"/>
            <p:cNvCxnSpPr/>
            <p:nvPr/>
          </p:nvCxnSpPr>
          <p:spPr>
            <a:xfrm>
              <a:off x="3203848" y="4149080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11"/>
            <p:cNvCxnSpPr/>
            <p:nvPr/>
          </p:nvCxnSpPr>
          <p:spPr>
            <a:xfrm>
              <a:off x="2483768" y="4437112"/>
              <a:ext cx="12241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17"/>
            <p:cNvCxnSpPr/>
            <p:nvPr/>
          </p:nvCxnSpPr>
          <p:spPr>
            <a:xfrm rot="5400000">
              <a:off x="2339752" y="3284984"/>
              <a:ext cx="17281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19"/>
            <p:cNvCxnSpPr/>
            <p:nvPr/>
          </p:nvCxnSpPr>
          <p:spPr>
            <a:xfrm rot="10800000">
              <a:off x="2555776" y="3284984"/>
              <a:ext cx="648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33"/>
            <p:cNvCxnSpPr>
              <a:stCxn id="27" idx="3"/>
            </p:cNvCxnSpPr>
            <p:nvPr/>
          </p:nvCxnSpPr>
          <p:spPr>
            <a:xfrm flipV="1">
              <a:off x="4499992" y="3382888"/>
              <a:ext cx="1224136" cy="85114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5"/>
            <p:cNvCxnSpPr>
              <a:stCxn id="26" idx="3"/>
            </p:cNvCxnSpPr>
            <p:nvPr/>
          </p:nvCxnSpPr>
          <p:spPr>
            <a:xfrm>
              <a:off x="4499992" y="2289820"/>
              <a:ext cx="1224136" cy="80503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666528" y="1840632"/>
              <a:ext cx="88505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X=1</a:t>
              </a:r>
              <a:endParaRPr lang="he-IL" sz="3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66528" y="2983632"/>
              <a:ext cx="88505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Y=1</a:t>
              </a:r>
              <a:endParaRPr lang="he-IL" sz="3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66528" y="4126632"/>
              <a:ext cx="88505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Z=0</a:t>
              </a:r>
              <a:endParaRPr lang="he-IL" sz="3200" dirty="0"/>
            </a:p>
          </p:txBody>
        </p:sp>
        <p:cxnSp>
          <p:nvCxnSpPr>
            <p:cNvPr id="41" name="Straight Connector 46"/>
            <p:cNvCxnSpPr>
              <a:stCxn id="28" idx="3"/>
            </p:cNvCxnSpPr>
            <p:nvPr/>
          </p:nvCxnSpPr>
          <p:spPr>
            <a:xfrm>
              <a:off x="6516216" y="3153916"/>
              <a:ext cx="525343" cy="172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250088" y="2856057"/>
              <a:ext cx="10458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W=0</a:t>
              </a:r>
              <a:endParaRPr lang="he-IL" sz="3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71728" y="2411596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A</a:t>
              </a:r>
              <a:endParaRPr lang="he-IL" sz="3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71728" y="3789040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B</a:t>
              </a:r>
              <a:endParaRPr lang="he-IL" sz="32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04800" y="3912275"/>
            <a:ext cx="9180512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b="1" dirty="0">
                <a:sym typeface="Mathematica1"/>
              </a:rPr>
              <a:t>Hard constraints:</a:t>
            </a:r>
            <a:endParaRPr lang="he-IL" sz="3000" b="1" dirty="0">
              <a:sym typeface="Mathematica1"/>
            </a:endParaRPr>
          </a:p>
          <a:p>
            <a:r>
              <a:rPr lang="en-US" sz="3000" b="1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h1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ym typeface="Symbol"/>
              </a:rPr>
              <a:t>1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A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)</a:t>
            </a:r>
            <a:r>
              <a:rPr lang="en-US" sz="3200" b="1" dirty="0">
                <a:solidFill>
                  <a:srgbClr val="FF0000"/>
                </a:solidFill>
                <a:sym typeface="Symbol"/>
              </a:rPr>
              <a:t>  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h1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ym typeface="Symbol"/>
              </a:rPr>
              <a:t>1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A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)</a:t>
            </a:r>
            <a:r>
              <a:rPr lang="en-US" sz="3200" b="1" dirty="0">
                <a:solidFill>
                  <a:srgbClr val="FF0000"/>
                </a:solidFill>
                <a:sym typeface="Symbol"/>
              </a:rPr>
              <a:t>  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h1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ym typeface="Mathematica1"/>
              </a:rPr>
              <a:t>0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ym typeface="Mathematica1"/>
              </a:rPr>
              <a:t>0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A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)</a:t>
            </a:r>
            <a:r>
              <a:rPr lang="en-US" sz="2800" b="1" dirty="0">
                <a:solidFill>
                  <a:srgbClr val="FF0000"/>
                </a:solidFill>
                <a:sym typeface="Symbol"/>
              </a:rPr>
              <a:t> </a:t>
            </a:r>
            <a:endParaRPr lang="en-US" sz="3000" b="1" dirty="0">
              <a:solidFill>
                <a:srgbClr val="FF0000"/>
              </a:solidFill>
              <a:sym typeface="Symbol"/>
            </a:endParaRPr>
          </a:p>
          <a:p>
            <a:r>
              <a:rPr lang="en-US" sz="3000" b="1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h2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ym typeface="Symbol"/>
              </a:rPr>
              <a:t>1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B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)</a:t>
            </a:r>
            <a:r>
              <a:rPr lang="en-US" sz="3200" b="1" dirty="0">
                <a:solidFill>
                  <a:srgbClr val="FF0000"/>
                </a:solidFill>
                <a:sym typeface="Symbol"/>
              </a:rPr>
              <a:t>  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h2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ym typeface="Symbol"/>
              </a:rPr>
              <a:t>0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B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)</a:t>
            </a:r>
            <a:r>
              <a:rPr lang="en-US" sz="3200" b="1" dirty="0">
                <a:solidFill>
                  <a:srgbClr val="FF0000"/>
                </a:solidFill>
                <a:sym typeface="Symbol"/>
              </a:rPr>
              <a:t>   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h2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ym typeface="Mathematica1"/>
              </a:rPr>
              <a:t>0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ym typeface="Mathematica1"/>
              </a:rPr>
              <a:t>1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B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)</a:t>
            </a:r>
            <a:r>
              <a:rPr lang="en-US" sz="2800" b="1" dirty="0">
                <a:solidFill>
                  <a:srgbClr val="FF0000"/>
                </a:solidFill>
                <a:sym typeface="Symbol"/>
              </a:rPr>
              <a:t> </a:t>
            </a:r>
            <a:endParaRPr lang="en-US" sz="3000" b="1" dirty="0">
              <a:solidFill>
                <a:srgbClr val="FF0000"/>
              </a:solidFill>
              <a:sym typeface="Symbol"/>
            </a:endParaRPr>
          </a:p>
          <a:p>
            <a:r>
              <a:rPr lang="en-US" sz="3000" b="1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h3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A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ym typeface="Mathematica1"/>
              </a:rPr>
              <a:t>0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)</a:t>
            </a:r>
            <a:r>
              <a:rPr lang="en-US" sz="3200" b="1" dirty="0">
                <a:solidFill>
                  <a:srgbClr val="FF0000"/>
                </a:solidFill>
                <a:sym typeface="Symbol"/>
              </a:rPr>
              <a:t> 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h3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B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ym typeface="Mathematica1"/>
              </a:rPr>
              <a:t>0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)</a:t>
            </a:r>
            <a:r>
              <a:rPr lang="en-US" sz="3200" b="1" dirty="0">
                <a:solidFill>
                  <a:srgbClr val="FF0000"/>
                </a:solidFill>
                <a:sym typeface="Symbol"/>
              </a:rPr>
              <a:t> 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h3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A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B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ym typeface="Mathematica1"/>
              </a:rPr>
              <a:t>1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)</a:t>
            </a:r>
            <a:endParaRPr lang="he-IL" sz="30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8288" y="5923002"/>
            <a:ext cx="9180512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000" b="1" dirty="0" smtClean="0">
                <a:sym typeface="Mathematica1"/>
              </a:rPr>
              <a:t>Soft constraints: </a:t>
            </a:r>
            <a:r>
              <a:rPr lang="en-US" sz="3000" b="1" dirty="0" smtClean="0">
                <a:solidFill>
                  <a:srgbClr val="00B050"/>
                </a:solidFill>
                <a:sym typeface="Mathematica1"/>
              </a:rPr>
              <a:t>(h1)</a:t>
            </a:r>
            <a:r>
              <a:rPr lang="en-US" sz="3000" b="1" dirty="0" smtClean="0">
                <a:solidFill>
                  <a:srgbClr val="00B050"/>
                </a:solidFill>
                <a:sym typeface="Symbol"/>
              </a:rPr>
              <a:t> </a:t>
            </a:r>
            <a:r>
              <a:rPr lang="en-US" sz="3000" b="1" dirty="0" smtClean="0">
                <a:solidFill>
                  <a:srgbClr val="00B050"/>
                </a:solidFill>
                <a:sym typeface="Mathematica1"/>
              </a:rPr>
              <a:t>(h2)</a:t>
            </a:r>
            <a:r>
              <a:rPr lang="en-US" sz="3000" b="1" dirty="0" smtClean="0">
                <a:solidFill>
                  <a:srgbClr val="00B050"/>
                </a:solidFill>
                <a:sym typeface="Symbol"/>
              </a:rPr>
              <a:t> </a:t>
            </a:r>
            <a:r>
              <a:rPr lang="en-US" sz="3000" b="1" dirty="0" smtClean="0">
                <a:solidFill>
                  <a:srgbClr val="00B050"/>
                </a:solidFill>
                <a:sym typeface="Mathematica1"/>
              </a:rPr>
              <a:t>(h3)</a:t>
            </a:r>
            <a:endParaRPr lang="he-IL" sz="3000" b="1" dirty="0" smtClean="0">
              <a:solidFill>
                <a:srgbClr val="00B05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#3 (cont.)</a:t>
            </a:r>
            <a:endParaRPr lang="he-IL" dirty="0"/>
          </a:p>
        </p:txBody>
      </p:sp>
      <p:grpSp>
        <p:nvGrpSpPr>
          <p:cNvPr id="3" name="Group 23"/>
          <p:cNvGrpSpPr/>
          <p:nvPr/>
        </p:nvGrpSpPr>
        <p:grpSpPr>
          <a:xfrm>
            <a:off x="1752600" y="1219200"/>
            <a:ext cx="6629400" cy="2870775"/>
            <a:chOff x="1666528" y="1840632"/>
            <a:chExt cx="6629400" cy="2870775"/>
          </a:xfrm>
        </p:grpSpPr>
        <p:sp>
          <p:nvSpPr>
            <p:cNvPr id="26" name="Rectangle 4"/>
            <p:cNvSpPr/>
            <p:nvPr/>
          </p:nvSpPr>
          <p:spPr>
            <a:xfrm>
              <a:off x="3707904" y="1916832"/>
              <a:ext cx="792088" cy="7459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C1</a:t>
              </a:r>
            </a:p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And</a:t>
              </a:r>
              <a:endParaRPr lang="he-IL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5"/>
            <p:cNvSpPr/>
            <p:nvPr/>
          </p:nvSpPr>
          <p:spPr>
            <a:xfrm>
              <a:off x="3707904" y="3861048"/>
              <a:ext cx="792088" cy="7459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C2</a:t>
              </a:r>
            </a:p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And</a:t>
              </a:r>
              <a:endParaRPr lang="he-IL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6"/>
            <p:cNvSpPr/>
            <p:nvPr/>
          </p:nvSpPr>
          <p:spPr>
            <a:xfrm>
              <a:off x="5724128" y="2780928"/>
              <a:ext cx="792088" cy="7459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800" b="1" dirty="0" smtClean="0">
                  <a:solidFill>
                    <a:schemeClr val="tx1"/>
                  </a:solidFill>
                </a:rPr>
                <a:t>C3</a:t>
              </a:r>
            </a:p>
            <a:p>
              <a:pPr algn="ctr" rtl="1"/>
              <a:r>
                <a:rPr lang="en-US" sz="2800" b="1" dirty="0" smtClean="0">
                  <a:solidFill>
                    <a:schemeClr val="tx1"/>
                  </a:solidFill>
                </a:rPr>
                <a:t>Or</a:t>
              </a:r>
              <a:endParaRPr lang="he-IL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8"/>
            <p:cNvCxnSpPr/>
            <p:nvPr/>
          </p:nvCxnSpPr>
          <p:spPr>
            <a:xfrm>
              <a:off x="2699792" y="2132856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9"/>
            <p:cNvCxnSpPr/>
            <p:nvPr/>
          </p:nvCxnSpPr>
          <p:spPr>
            <a:xfrm>
              <a:off x="3203848" y="2420888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10"/>
            <p:cNvCxnSpPr/>
            <p:nvPr/>
          </p:nvCxnSpPr>
          <p:spPr>
            <a:xfrm>
              <a:off x="3203848" y="4149080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11"/>
            <p:cNvCxnSpPr/>
            <p:nvPr/>
          </p:nvCxnSpPr>
          <p:spPr>
            <a:xfrm>
              <a:off x="2483768" y="4437112"/>
              <a:ext cx="12241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17"/>
            <p:cNvCxnSpPr/>
            <p:nvPr/>
          </p:nvCxnSpPr>
          <p:spPr>
            <a:xfrm rot="5400000">
              <a:off x="2339752" y="3284984"/>
              <a:ext cx="17281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19"/>
            <p:cNvCxnSpPr/>
            <p:nvPr/>
          </p:nvCxnSpPr>
          <p:spPr>
            <a:xfrm rot="10800000">
              <a:off x="2555776" y="3284984"/>
              <a:ext cx="648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33"/>
            <p:cNvCxnSpPr>
              <a:stCxn id="27" idx="3"/>
            </p:cNvCxnSpPr>
            <p:nvPr/>
          </p:nvCxnSpPr>
          <p:spPr>
            <a:xfrm flipV="1">
              <a:off x="4499992" y="3382888"/>
              <a:ext cx="1224136" cy="85114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5"/>
            <p:cNvCxnSpPr>
              <a:stCxn id="26" idx="3"/>
            </p:cNvCxnSpPr>
            <p:nvPr/>
          </p:nvCxnSpPr>
          <p:spPr>
            <a:xfrm>
              <a:off x="4499992" y="2289820"/>
              <a:ext cx="1224136" cy="80503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666528" y="1840632"/>
              <a:ext cx="88505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X=1</a:t>
              </a:r>
              <a:endParaRPr lang="he-IL" sz="3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66528" y="2983632"/>
              <a:ext cx="88505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Y=1</a:t>
              </a:r>
              <a:endParaRPr lang="he-IL" sz="3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66528" y="4126632"/>
              <a:ext cx="88505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Z=0</a:t>
              </a:r>
              <a:endParaRPr lang="he-IL" sz="3200" dirty="0"/>
            </a:p>
          </p:txBody>
        </p:sp>
        <p:cxnSp>
          <p:nvCxnSpPr>
            <p:cNvPr id="41" name="Straight Connector 46"/>
            <p:cNvCxnSpPr>
              <a:stCxn id="28" idx="3"/>
            </p:cNvCxnSpPr>
            <p:nvPr/>
          </p:nvCxnSpPr>
          <p:spPr>
            <a:xfrm>
              <a:off x="6516216" y="3153916"/>
              <a:ext cx="525343" cy="172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250088" y="2856057"/>
              <a:ext cx="10458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W=0</a:t>
              </a:r>
              <a:endParaRPr lang="he-IL" sz="3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71728" y="2411596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A</a:t>
              </a:r>
              <a:endParaRPr lang="he-IL" sz="3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71728" y="3789040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B</a:t>
              </a:r>
              <a:endParaRPr lang="he-IL" sz="32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68288" y="5008602"/>
            <a:ext cx="9180512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000" b="1" dirty="0" smtClean="0">
                <a:sym typeface="Mathematica1"/>
              </a:rPr>
              <a:t>Soft constraints: </a:t>
            </a:r>
            <a:r>
              <a:rPr lang="en-US" sz="3000" b="1" dirty="0" smtClean="0">
                <a:solidFill>
                  <a:srgbClr val="00B050"/>
                </a:solidFill>
                <a:sym typeface="Mathematica1"/>
              </a:rPr>
              <a:t>(h1)</a:t>
            </a:r>
            <a:r>
              <a:rPr lang="en-US" sz="3000" b="1" dirty="0" smtClean="0">
                <a:solidFill>
                  <a:srgbClr val="00B050"/>
                </a:solidFill>
                <a:sym typeface="Symbol"/>
              </a:rPr>
              <a:t> </a:t>
            </a:r>
            <a:r>
              <a:rPr lang="en-US" sz="3000" b="1" dirty="0" smtClean="0">
                <a:solidFill>
                  <a:srgbClr val="00B050"/>
                </a:solidFill>
                <a:sym typeface="Mathematica1"/>
              </a:rPr>
              <a:t>(h2)</a:t>
            </a:r>
            <a:r>
              <a:rPr lang="en-US" sz="3000" b="1" dirty="0" smtClean="0">
                <a:solidFill>
                  <a:srgbClr val="00B050"/>
                </a:solidFill>
                <a:sym typeface="Symbol"/>
              </a:rPr>
              <a:t> </a:t>
            </a:r>
            <a:r>
              <a:rPr lang="en-US" sz="3000" b="1" dirty="0" smtClean="0">
                <a:solidFill>
                  <a:srgbClr val="00B050"/>
                </a:solidFill>
                <a:sym typeface="Mathematica1"/>
              </a:rPr>
              <a:t>(h3)</a:t>
            </a:r>
            <a:endParaRPr lang="he-IL" sz="3000" b="1" dirty="0" smtClean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4800" y="3988475"/>
            <a:ext cx="9180512" cy="10464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b="1" dirty="0">
                <a:sym typeface="Mathematica1"/>
              </a:rPr>
              <a:t>Hard constraints:</a:t>
            </a:r>
            <a:endParaRPr lang="he-IL" sz="3000" b="1" dirty="0">
              <a:sym typeface="Mathematica1"/>
            </a:endParaRPr>
          </a:p>
          <a:p>
            <a:r>
              <a:rPr lang="en-US" sz="3000" b="1" dirty="0">
                <a:solidFill>
                  <a:srgbClr val="FF0000"/>
                </a:solidFill>
                <a:sym typeface="Symbol"/>
              </a:rPr>
              <a:t> (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h1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A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)</a:t>
            </a:r>
            <a:r>
              <a:rPr lang="en-US" sz="2800" b="1" dirty="0">
                <a:solidFill>
                  <a:srgbClr val="FF0000"/>
                </a:solidFill>
                <a:sym typeface="Symbol"/>
              </a:rPr>
              <a:t> 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h2 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B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)</a:t>
            </a:r>
            <a:r>
              <a:rPr lang="en-US" sz="3200" b="1" dirty="0">
                <a:solidFill>
                  <a:srgbClr val="FF0000"/>
                </a:solidFill>
                <a:sym typeface="Symbol"/>
              </a:rPr>
              <a:t> 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h3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A)</a:t>
            </a:r>
            <a:r>
              <a:rPr lang="en-US" sz="3200" b="1" dirty="0">
                <a:solidFill>
                  <a:srgbClr val="FF0000"/>
                </a:solidFill>
                <a:sym typeface="Symbol"/>
              </a:rPr>
              <a:t> 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h3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B)</a:t>
            </a:r>
            <a:endParaRPr lang="he-IL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5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#3 (cont.)</a:t>
            </a:r>
            <a:endParaRPr lang="he-IL" dirty="0"/>
          </a:p>
        </p:txBody>
      </p:sp>
      <p:grpSp>
        <p:nvGrpSpPr>
          <p:cNvPr id="3" name="Group 23"/>
          <p:cNvGrpSpPr/>
          <p:nvPr/>
        </p:nvGrpSpPr>
        <p:grpSpPr>
          <a:xfrm>
            <a:off x="1752600" y="1219200"/>
            <a:ext cx="6629400" cy="2870775"/>
            <a:chOff x="1666528" y="1840632"/>
            <a:chExt cx="6629400" cy="2870775"/>
          </a:xfrm>
        </p:grpSpPr>
        <p:sp>
          <p:nvSpPr>
            <p:cNvPr id="26" name="Rectangle 4"/>
            <p:cNvSpPr/>
            <p:nvPr/>
          </p:nvSpPr>
          <p:spPr>
            <a:xfrm>
              <a:off x="3707904" y="1916832"/>
              <a:ext cx="792088" cy="7459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C1</a:t>
              </a:r>
            </a:p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And</a:t>
              </a:r>
              <a:endParaRPr lang="he-IL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5"/>
            <p:cNvSpPr/>
            <p:nvPr/>
          </p:nvSpPr>
          <p:spPr>
            <a:xfrm>
              <a:off x="3707904" y="3861048"/>
              <a:ext cx="792088" cy="7459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C2</a:t>
              </a:r>
            </a:p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And</a:t>
              </a:r>
              <a:endParaRPr lang="he-IL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6"/>
            <p:cNvSpPr/>
            <p:nvPr/>
          </p:nvSpPr>
          <p:spPr>
            <a:xfrm>
              <a:off x="5724128" y="2780928"/>
              <a:ext cx="792088" cy="7459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800" b="1" dirty="0" smtClean="0">
                  <a:solidFill>
                    <a:schemeClr val="tx1"/>
                  </a:solidFill>
                </a:rPr>
                <a:t>C3</a:t>
              </a:r>
            </a:p>
            <a:p>
              <a:pPr algn="ctr" rtl="1"/>
              <a:r>
                <a:rPr lang="en-US" sz="2800" b="1" dirty="0" smtClean="0">
                  <a:solidFill>
                    <a:schemeClr val="tx1"/>
                  </a:solidFill>
                </a:rPr>
                <a:t>Or</a:t>
              </a:r>
              <a:endParaRPr lang="he-IL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8"/>
            <p:cNvCxnSpPr/>
            <p:nvPr/>
          </p:nvCxnSpPr>
          <p:spPr>
            <a:xfrm>
              <a:off x="2699792" y="2132856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9"/>
            <p:cNvCxnSpPr/>
            <p:nvPr/>
          </p:nvCxnSpPr>
          <p:spPr>
            <a:xfrm>
              <a:off x="3203848" y="2420888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10"/>
            <p:cNvCxnSpPr/>
            <p:nvPr/>
          </p:nvCxnSpPr>
          <p:spPr>
            <a:xfrm>
              <a:off x="3203848" y="4149080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11"/>
            <p:cNvCxnSpPr/>
            <p:nvPr/>
          </p:nvCxnSpPr>
          <p:spPr>
            <a:xfrm>
              <a:off x="2483768" y="4437112"/>
              <a:ext cx="12241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17"/>
            <p:cNvCxnSpPr/>
            <p:nvPr/>
          </p:nvCxnSpPr>
          <p:spPr>
            <a:xfrm rot="5400000">
              <a:off x="2339752" y="3284984"/>
              <a:ext cx="17281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19"/>
            <p:cNvCxnSpPr/>
            <p:nvPr/>
          </p:nvCxnSpPr>
          <p:spPr>
            <a:xfrm rot="10800000">
              <a:off x="2555776" y="3284984"/>
              <a:ext cx="648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33"/>
            <p:cNvCxnSpPr>
              <a:stCxn id="27" idx="3"/>
            </p:cNvCxnSpPr>
            <p:nvPr/>
          </p:nvCxnSpPr>
          <p:spPr>
            <a:xfrm flipV="1">
              <a:off x="4499992" y="3382888"/>
              <a:ext cx="1224136" cy="85114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5"/>
            <p:cNvCxnSpPr>
              <a:stCxn id="26" idx="3"/>
            </p:cNvCxnSpPr>
            <p:nvPr/>
          </p:nvCxnSpPr>
          <p:spPr>
            <a:xfrm>
              <a:off x="4499992" y="2289820"/>
              <a:ext cx="1224136" cy="80503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666528" y="1840632"/>
              <a:ext cx="88505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X=1</a:t>
              </a:r>
              <a:endParaRPr lang="he-IL" sz="3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66528" y="2983632"/>
              <a:ext cx="88505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Y=1</a:t>
              </a:r>
              <a:endParaRPr lang="he-IL" sz="3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66528" y="4126632"/>
              <a:ext cx="88505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Z=0</a:t>
              </a:r>
              <a:endParaRPr lang="he-IL" sz="3200" dirty="0"/>
            </a:p>
          </p:txBody>
        </p:sp>
        <p:cxnSp>
          <p:nvCxnSpPr>
            <p:cNvPr id="41" name="Straight Connector 46"/>
            <p:cNvCxnSpPr>
              <a:stCxn id="28" idx="3"/>
            </p:cNvCxnSpPr>
            <p:nvPr/>
          </p:nvCxnSpPr>
          <p:spPr>
            <a:xfrm>
              <a:off x="6516216" y="3153916"/>
              <a:ext cx="525343" cy="172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250088" y="2856057"/>
              <a:ext cx="10458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W=0</a:t>
              </a:r>
              <a:endParaRPr lang="he-IL" sz="3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71728" y="2411596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A</a:t>
              </a:r>
              <a:endParaRPr lang="he-IL" sz="3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71728" y="3789040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B</a:t>
              </a:r>
              <a:endParaRPr lang="he-IL" sz="32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68288" y="5008602"/>
            <a:ext cx="9180512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000" b="1" dirty="0" smtClean="0">
                <a:sym typeface="Mathematica1"/>
              </a:rPr>
              <a:t>Soft constraints: </a:t>
            </a:r>
            <a:r>
              <a:rPr lang="en-US" sz="3000" b="1" dirty="0" smtClean="0">
                <a:solidFill>
                  <a:srgbClr val="00B050"/>
                </a:solidFill>
                <a:sym typeface="Mathematica1"/>
              </a:rPr>
              <a:t>(h1)</a:t>
            </a:r>
            <a:r>
              <a:rPr lang="en-US" sz="3000" b="1" dirty="0" smtClean="0">
                <a:solidFill>
                  <a:srgbClr val="00B050"/>
                </a:solidFill>
                <a:sym typeface="Symbol"/>
              </a:rPr>
              <a:t> </a:t>
            </a:r>
            <a:r>
              <a:rPr lang="en-US" sz="3000" b="1" dirty="0" smtClean="0">
                <a:solidFill>
                  <a:srgbClr val="00B050"/>
                </a:solidFill>
                <a:sym typeface="Mathematica1"/>
              </a:rPr>
              <a:t>(h2)</a:t>
            </a:r>
            <a:r>
              <a:rPr lang="en-US" sz="3000" b="1" dirty="0" smtClean="0">
                <a:solidFill>
                  <a:srgbClr val="00B050"/>
                </a:solidFill>
                <a:sym typeface="Symbol"/>
              </a:rPr>
              <a:t> </a:t>
            </a:r>
            <a:r>
              <a:rPr lang="en-US" sz="3000" b="1" dirty="0" smtClean="0">
                <a:solidFill>
                  <a:srgbClr val="00B050"/>
                </a:solidFill>
                <a:sym typeface="Mathematica1"/>
              </a:rPr>
              <a:t>(h3)</a:t>
            </a:r>
            <a:endParaRPr lang="he-IL" sz="3000" b="1" dirty="0" smtClean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4800" y="3988475"/>
            <a:ext cx="9180512" cy="10464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b="1" dirty="0">
                <a:sym typeface="Mathematica1"/>
              </a:rPr>
              <a:t>Hard constraints:</a:t>
            </a:r>
            <a:endParaRPr lang="he-IL" sz="3000" b="1" dirty="0">
              <a:sym typeface="Mathematica1"/>
            </a:endParaRPr>
          </a:p>
          <a:p>
            <a:r>
              <a:rPr lang="en-US" sz="3000" b="1" dirty="0">
                <a:solidFill>
                  <a:srgbClr val="FF0000"/>
                </a:solidFill>
                <a:sym typeface="Symbol"/>
              </a:rPr>
              <a:t> (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h1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A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)</a:t>
            </a:r>
            <a:r>
              <a:rPr lang="en-US" sz="2800" b="1" dirty="0">
                <a:solidFill>
                  <a:srgbClr val="FF0000"/>
                </a:solidFill>
                <a:sym typeface="Symbol"/>
              </a:rPr>
              <a:t> 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h2 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B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)</a:t>
            </a:r>
            <a:r>
              <a:rPr lang="en-US" sz="3200" b="1" dirty="0">
                <a:solidFill>
                  <a:srgbClr val="FF0000"/>
                </a:solidFill>
                <a:sym typeface="Symbol"/>
              </a:rPr>
              <a:t> 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h3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A)</a:t>
            </a:r>
            <a:r>
              <a:rPr lang="en-US" sz="3200" b="1" dirty="0">
                <a:solidFill>
                  <a:srgbClr val="FF0000"/>
                </a:solidFill>
                <a:sym typeface="Symbol"/>
              </a:rPr>
              <a:t> 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h3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B)</a:t>
            </a:r>
            <a:endParaRPr lang="he-IL" sz="30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8288" y="5770602"/>
            <a:ext cx="9180512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b="1" dirty="0" smtClean="0">
                <a:sym typeface="Mathematica1"/>
              </a:rPr>
              <a:t>Solution: </a:t>
            </a:r>
            <a:r>
              <a:rPr lang="en-US" sz="3000" b="1" u="sng" dirty="0">
                <a:solidFill>
                  <a:srgbClr val="3333FF"/>
                </a:solidFill>
                <a:sym typeface="Mathematica1"/>
              </a:rPr>
              <a:t>h1=0</a:t>
            </a:r>
            <a:r>
              <a:rPr lang="en-US" sz="3000" b="1" dirty="0">
                <a:sym typeface="Mathematica1"/>
              </a:rPr>
              <a:t>, h2=1, h3=1, A=0, B=0</a:t>
            </a:r>
            <a:endParaRPr lang="he-IL" sz="3000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69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#3 (cont.)</a:t>
            </a:r>
            <a:endParaRPr lang="he-IL" dirty="0"/>
          </a:p>
        </p:txBody>
      </p:sp>
      <p:grpSp>
        <p:nvGrpSpPr>
          <p:cNvPr id="3" name="Group 23"/>
          <p:cNvGrpSpPr/>
          <p:nvPr/>
        </p:nvGrpSpPr>
        <p:grpSpPr>
          <a:xfrm>
            <a:off x="1752600" y="1219200"/>
            <a:ext cx="6629400" cy="2870775"/>
            <a:chOff x="1666528" y="1840632"/>
            <a:chExt cx="6629400" cy="2870775"/>
          </a:xfrm>
        </p:grpSpPr>
        <p:sp>
          <p:nvSpPr>
            <p:cNvPr id="26" name="Rectangle 4"/>
            <p:cNvSpPr/>
            <p:nvPr/>
          </p:nvSpPr>
          <p:spPr>
            <a:xfrm>
              <a:off x="3707904" y="1916832"/>
              <a:ext cx="792088" cy="7459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C1</a:t>
              </a:r>
            </a:p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And</a:t>
              </a:r>
              <a:endParaRPr lang="he-IL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5"/>
            <p:cNvSpPr/>
            <p:nvPr/>
          </p:nvSpPr>
          <p:spPr>
            <a:xfrm>
              <a:off x="3707904" y="3861048"/>
              <a:ext cx="792088" cy="7459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C2</a:t>
              </a:r>
            </a:p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And</a:t>
              </a:r>
              <a:endParaRPr lang="he-IL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6"/>
            <p:cNvSpPr/>
            <p:nvPr/>
          </p:nvSpPr>
          <p:spPr>
            <a:xfrm>
              <a:off x="5724128" y="2780928"/>
              <a:ext cx="792088" cy="7459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800" b="1" dirty="0" smtClean="0">
                  <a:solidFill>
                    <a:schemeClr val="tx1"/>
                  </a:solidFill>
                </a:rPr>
                <a:t>C3</a:t>
              </a:r>
            </a:p>
            <a:p>
              <a:pPr algn="ctr" rtl="1"/>
              <a:r>
                <a:rPr lang="en-US" sz="2800" b="1" dirty="0" smtClean="0">
                  <a:solidFill>
                    <a:schemeClr val="tx1"/>
                  </a:solidFill>
                </a:rPr>
                <a:t>Or</a:t>
              </a:r>
              <a:endParaRPr lang="he-IL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8"/>
            <p:cNvCxnSpPr/>
            <p:nvPr/>
          </p:nvCxnSpPr>
          <p:spPr>
            <a:xfrm>
              <a:off x="2699792" y="2132856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9"/>
            <p:cNvCxnSpPr/>
            <p:nvPr/>
          </p:nvCxnSpPr>
          <p:spPr>
            <a:xfrm>
              <a:off x="3203848" y="2420888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10"/>
            <p:cNvCxnSpPr/>
            <p:nvPr/>
          </p:nvCxnSpPr>
          <p:spPr>
            <a:xfrm>
              <a:off x="3203848" y="4149080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11"/>
            <p:cNvCxnSpPr/>
            <p:nvPr/>
          </p:nvCxnSpPr>
          <p:spPr>
            <a:xfrm>
              <a:off x="2483768" y="4437112"/>
              <a:ext cx="12241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17"/>
            <p:cNvCxnSpPr/>
            <p:nvPr/>
          </p:nvCxnSpPr>
          <p:spPr>
            <a:xfrm rot="5400000">
              <a:off x="2339752" y="3284984"/>
              <a:ext cx="17281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19"/>
            <p:cNvCxnSpPr/>
            <p:nvPr/>
          </p:nvCxnSpPr>
          <p:spPr>
            <a:xfrm rot="10800000">
              <a:off x="2555776" y="3284984"/>
              <a:ext cx="648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33"/>
            <p:cNvCxnSpPr>
              <a:stCxn id="27" idx="3"/>
            </p:cNvCxnSpPr>
            <p:nvPr/>
          </p:nvCxnSpPr>
          <p:spPr>
            <a:xfrm flipV="1">
              <a:off x="4499992" y="3382888"/>
              <a:ext cx="1224136" cy="85114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5"/>
            <p:cNvCxnSpPr>
              <a:stCxn id="26" idx="3"/>
            </p:cNvCxnSpPr>
            <p:nvPr/>
          </p:nvCxnSpPr>
          <p:spPr>
            <a:xfrm>
              <a:off x="4499992" y="2289820"/>
              <a:ext cx="1224136" cy="80503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666528" y="1840632"/>
              <a:ext cx="88505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X=1</a:t>
              </a:r>
              <a:endParaRPr lang="he-IL" sz="3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66528" y="2983632"/>
              <a:ext cx="88505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Y=1</a:t>
              </a:r>
              <a:endParaRPr lang="he-IL" sz="3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66528" y="4126632"/>
              <a:ext cx="88505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Z=0</a:t>
              </a:r>
              <a:endParaRPr lang="he-IL" sz="3200" dirty="0"/>
            </a:p>
          </p:txBody>
        </p:sp>
        <p:cxnSp>
          <p:nvCxnSpPr>
            <p:cNvPr id="41" name="Straight Connector 46"/>
            <p:cNvCxnSpPr>
              <a:stCxn id="28" idx="3"/>
            </p:cNvCxnSpPr>
            <p:nvPr/>
          </p:nvCxnSpPr>
          <p:spPr>
            <a:xfrm>
              <a:off x="6516216" y="3153916"/>
              <a:ext cx="525343" cy="172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250088" y="2856057"/>
              <a:ext cx="10458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W=0</a:t>
              </a:r>
              <a:endParaRPr lang="he-IL" sz="3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71728" y="2411596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A</a:t>
              </a:r>
              <a:endParaRPr lang="he-IL" sz="3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71728" y="3789040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B</a:t>
              </a:r>
              <a:endParaRPr lang="he-IL" sz="32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68288" y="5008602"/>
            <a:ext cx="9180512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000" b="1" dirty="0" smtClean="0">
                <a:sym typeface="Mathematica1"/>
              </a:rPr>
              <a:t>Soft constraints: </a:t>
            </a:r>
            <a:r>
              <a:rPr lang="en-US" sz="3000" b="1" dirty="0" smtClean="0">
                <a:solidFill>
                  <a:srgbClr val="00B050"/>
                </a:solidFill>
                <a:sym typeface="Mathematica1"/>
              </a:rPr>
              <a:t>(h1)</a:t>
            </a:r>
            <a:r>
              <a:rPr lang="en-US" sz="3000" b="1" dirty="0" smtClean="0">
                <a:solidFill>
                  <a:srgbClr val="00B050"/>
                </a:solidFill>
                <a:sym typeface="Symbol"/>
              </a:rPr>
              <a:t> </a:t>
            </a:r>
            <a:r>
              <a:rPr lang="en-US" sz="3000" b="1" dirty="0" smtClean="0">
                <a:solidFill>
                  <a:srgbClr val="00B050"/>
                </a:solidFill>
                <a:sym typeface="Mathematica1"/>
              </a:rPr>
              <a:t>(h2)</a:t>
            </a:r>
            <a:r>
              <a:rPr lang="en-US" sz="3000" b="1" dirty="0" smtClean="0">
                <a:solidFill>
                  <a:srgbClr val="00B050"/>
                </a:solidFill>
                <a:sym typeface="Symbol"/>
              </a:rPr>
              <a:t> </a:t>
            </a:r>
            <a:r>
              <a:rPr lang="en-US" sz="3000" b="1" dirty="0" smtClean="0">
                <a:solidFill>
                  <a:srgbClr val="00B050"/>
                </a:solidFill>
                <a:sym typeface="Mathematica1"/>
              </a:rPr>
              <a:t>(h3)</a:t>
            </a:r>
            <a:endParaRPr lang="he-IL" sz="3000" b="1" dirty="0" smtClean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4800" y="3988475"/>
            <a:ext cx="9180512" cy="15081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b="1" dirty="0">
                <a:sym typeface="Mathematica1"/>
              </a:rPr>
              <a:t>Hard constraints:</a:t>
            </a:r>
            <a:endParaRPr lang="he-IL" sz="3000" b="1" dirty="0">
              <a:sym typeface="Mathematica1"/>
            </a:endParaRPr>
          </a:p>
          <a:p>
            <a:r>
              <a:rPr lang="en-US" sz="3000" b="1" dirty="0">
                <a:solidFill>
                  <a:srgbClr val="FF0000"/>
                </a:solidFill>
                <a:sym typeface="Symbol"/>
              </a:rPr>
              <a:t> (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h1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A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)</a:t>
            </a:r>
            <a:r>
              <a:rPr lang="en-US" sz="2800" b="1" dirty="0">
                <a:solidFill>
                  <a:srgbClr val="FF0000"/>
                </a:solidFill>
                <a:sym typeface="Symbol"/>
              </a:rPr>
              <a:t> 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h2 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B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)</a:t>
            </a:r>
            <a:r>
              <a:rPr lang="en-US" sz="3200" b="1" dirty="0">
                <a:solidFill>
                  <a:srgbClr val="FF0000"/>
                </a:solidFill>
                <a:sym typeface="Symbol"/>
              </a:rPr>
              <a:t> 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h3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A)</a:t>
            </a:r>
            <a:r>
              <a:rPr lang="en-US" sz="3200" b="1" dirty="0">
                <a:solidFill>
                  <a:srgbClr val="FF0000"/>
                </a:solidFill>
                <a:sym typeface="Symbol"/>
              </a:rPr>
              <a:t> 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h3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B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Symbol"/>
              </a:rPr>
              <a:t>)  </a:t>
            </a:r>
            <a:r>
              <a:rPr lang="en-US" sz="3000" b="1" u="sng" dirty="0">
                <a:solidFill>
                  <a:srgbClr val="FF0000"/>
                </a:solidFill>
                <a:cs typeface="Calibri"/>
                <a:sym typeface="Symbol"/>
              </a:rPr>
              <a:t>(h1)</a:t>
            </a:r>
            <a:endParaRPr lang="he-IL" sz="3000" b="1" u="sng" dirty="0">
              <a:solidFill>
                <a:srgbClr val="FF0000"/>
              </a:solidFill>
              <a:cs typeface="Calibri"/>
            </a:endParaRPr>
          </a:p>
          <a:p>
            <a:endParaRPr lang="he-IL" sz="30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8288" y="5770602"/>
            <a:ext cx="9180512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000" b="1" dirty="0" smtClean="0">
                <a:sym typeface="Mathematica1"/>
              </a:rPr>
              <a:t>Solution</a:t>
            </a:r>
            <a:r>
              <a:rPr lang="en-US" sz="3000" b="1" dirty="0">
                <a:sym typeface="Mathematica1"/>
              </a:rPr>
              <a:t>: h1=1, h2=1, </a:t>
            </a:r>
            <a:r>
              <a:rPr lang="en-US" sz="3000" b="1" u="sng" dirty="0">
                <a:solidFill>
                  <a:srgbClr val="3333FF"/>
                </a:solidFill>
                <a:sym typeface="Mathematica1"/>
              </a:rPr>
              <a:t>h3=0</a:t>
            </a:r>
            <a:r>
              <a:rPr lang="en-US" sz="3000" b="1" dirty="0">
                <a:sym typeface="Mathematica1"/>
              </a:rPr>
              <a:t>, A=1, B=0</a:t>
            </a:r>
            <a:endParaRPr lang="he-IL" sz="3000" b="1" dirty="0">
              <a:sym typeface="Mathematica1"/>
            </a:endParaRPr>
          </a:p>
        </p:txBody>
      </p:sp>
    </p:spTree>
    <p:extLst>
      <p:ext uri="{BB962C8B-B14F-4D97-AF65-F5344CB8AC3E}">
        <p14:creationId xmlns:p14="http://schemas.microsoft.com/office/powerpoint/2010/main" val="27801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Why Logical Formulas?</a:t>
            </a:r>
            <a:endParaRPr lang="en-US" sz="5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#3 (cont.)</a:t>
            </a:r>
            <a:endParaRPr lang="he-IL" dirty="0"/>
          </a:p>
        </p:txBody>
      </p:sp>
      <p:grpSp>
        <p:nvGrpSpPr>
          <p:cNvPr id="3" name="Group 23"/>
          <p:cNvGrpSpPr/>
          <p:nvPr/>
        </p:nvGrpSpPr>
        <p:grpSpPr>
          <a:xfrm>
            <a:off x="1752600" y="1219200"/>
            <a:ext cx="6629400" cy="2870775"/>
            <a:chOff x="1666528" y="1840632"/>
            <a:chExt cx="6629400" cy="2870775"/>
          </a:xfrm>
        </p:grpSpPr>
        <p:sp>
          <p:nvSpPr>
            <p:cNvPr id="26" name="Rectangle 4"/>
            <p:cNvSpPr/>
            <p:nvPr/>
          </p:nvSpPr>
          <p:spPr>
            <a:xfrm>
              <a:off x="3707904" y="1916832"/>
              <a:ext cx="792088" cy="7459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C1</a:t>
              </a:r>
            </a:p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And</a:t>
              </a:r>
              <a:endParaRPr lang="he-IL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5"/>
            <p:cNvSpPr/>
            <p:nvPr/>
          </p:nvSpPr>
          <p:spPr>
            <a:xfrm>
              <a:off x="3707904" y="3861048"/>
              <a:ext cx="792088" cy="7459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C2</a:t>
              </a:r>
            </a:p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And</a:t>
              </a:r>
              <a:endParaRPr lang="he-IL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6"/>
            <p:cNvSpPr/>
            <p:nvPr/>
          </p:nvSpPr>
          <p:spPr>
            <a:xfrm>
              <a:off x="5724128" y="2780928"/>
              <a:ext cx="792088" cy="7459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800" b="1" dirty="0" smtClean="0">
                  <a:solidFill>
                    <a:schemeClr val="tx1"/>
                  </a:solidFill>
                </a:rPr>
                <a:t>C3</a:t>
              </a:r>
            </a:p>
            <a:p>
              <a:pPr algn="ctr" rtl="1"/>
              <a:r>
                <a:rPr lang="en-US" sz="2800" b="1" dirty="0" smtClean="0">
                  <a:solidFill>
                    <a:schemeClr val="tx1"/>
                  </a:solidFill>
                </a:rPr>
                <a:t>Or</a:t>
              </a:r>
              <a:endParaRPr lang="he-IL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8"/>
            <p:cNvCxnSpPr/>
            <p:nvPr/>
          </p:nvCxnSpPr>
          <p:spPr>
            <a:xfrm>
              <a:off x="2699792" y="2132856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9"/>
            <p:cNvCxnSpPr/>
            <p:nvPr/>
          </p:nvCxnSpPr>
          <p:spPr>
            <a:xfrm>
              <a:off x="3203848" y="2420888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10"/>
            <p:cNvCxnSpPr/>
            <p:nvPr/>
          </p:nvCxnSpPr>
          <p:spPr>
            <a:xfrm>
              <a:off x="3203848" y="4149080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11"/>
            <p:cNvCxnSpPr/>
            <p:nvPr/>
          </p:nvCxnSpPr>
          <p:spPr>
            <a:xfrm>
              <a:off x="2483768" y="4437112"/>
              <a:ext cx="12241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17"/>
            <p:cNvCxnSpPr/>
            <p:nvPr/>
          </p:nvCxnSpPr>
          <p:spPr>
            <a:xfrm rot="5400000">
              <a:off x="2339752" y="3284984"/>
              <a:ext cx="17281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19"/>
            <p:cNvCxnSpPr/>
            <p:nvPr/>
          </p:nvCxnSpPr>
          <p:spPr>
            <a:xfrm rot="10800000">
              <a:off x="2555776" y="3284984"/>
              <a:ext cx="648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33"/>
            <p:cNvCxnSpPr>
              <a:stCxn id="27" idx="3"/>
            </p:cNvCxnSpPr>
            <p:nvPr/>
          </p:nvCxnSpPr>
          <p:spPr>
            <a:xfrm flipV="1">
              <a:off x="4499992" y="3382888"/>
              <a:ext cx="1224136" cy="85114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5"/>
            <p:cNvCxnSpPr>
              <a:stCxn id="26" idx="3"/>
            </p:cNvCxnSpPr>
            <p:nvPr/>
          </p:nvCxnSpPr>
          <p:spPr>
            <a:xfrm>
              <a:off x="4499992" y="2289820"/>
              <a:ext cx="1224136" cy="80503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666528" y="1840632"/>
              <a:ext cx="88505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X=1</a:t>
              </a:r>
              <a:endParaRPr lang="he-IL" sz="3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66528" y="2983632"/>
              <a:ext cx="88505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Y=1</a:t>
              </a:r>
              <a:endParaRPr lang="he-IL" sz="3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66528" y="4126632"/>
              <a:ext cx="88505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Z=0</a:t>
              </a:r>
              <a:endParaRPr lang="he-IL" sz="3200" dirty="0"/>
            </a:p>
          </p:txBody>
        </p:sp>
        <p:cxnSp>
          <p:nvCxnSpPr>
            <p:cNvPr id="41" name="Straight Connector 46"/>
            <p:cNvCxnSpPr>
              <a:stCxn id="28" idx="3"/>
            </p:cNvCxnSpPr>
            <p:nvPr/>
          </p:nvCxnSpPr>
          <p:spPr>
            <a:xfrm>
              <a:off x="6516216" y="3153916"/>
              <a:ext cx="525343" cy="172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250088" y="2856057"/>
              <a:ext cx="10458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W=0</a:t>
              </a:r>
              <a:endParaRPr lang="he-IL" sz="3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71728" y="2411596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A</a:t>
              </a:r>
              <a:endParaRPr lang="he-IL" sz="3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71728" y="3789040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B</a:t>
              </a:r>
              <a:endParaRPr lang="he-IL" sz="3200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68288" y="5008602"/>
            <a:ext cx="9180512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000" b="1" dirty="0" smtClean="0">
                <a:sym typeface="Mathematica1"/>
              </a:rPr>
              <a:t>Soft constraints: </a:t>
            </a:r>
            <a:r>
              <a:rPr lang="en-US" sz="3000" b="1" dirty="0" smtClean="0">
                <a:solidFill>
                  <a:srgbClr val="00B050"/>
                </a:solidFill>
                <a:sym typeface="Mathematica1"/>
              </a:rPr>
              <a:t>(h1)</a:t>
            </a:r>
            <a:r>
              <a:rPr lang="en-US" sz="3000" b="1" dirty="0" smtClean="0">
                <a:solidFill>
                  <a:srgbClr val="00B050"/>
                </a:solidFill>
                <a:sym typeface="Symbol"/>
              </a:rPr>
              <a:t> </a:t>
            </a:r>
            <a:r>
              <a:rPr lang="en-US" sz="3000" b="1" dirty="0" smtClean="0">
                <a:solidFill>
                  <a:srgbClr val="00B050"/>
                </a:solidFill>
                <a:sym typeface="Mathematica1"/>
              </a:rPr>
              <a:t>(h2)</a:t>
            </a:r>
            <a:r>
              <a:rPr lang="en-US" sz="3000" b="1" dirty="0" smtClean="0">
                <a:solidFill>
                  <a:srgbClr val="00B050"/>
                </a:solidFill>
                <a:sym typeface="Symbol"/>
              </a:rPr>
              <a:t> </a:t>
            </a:r>
            <a:r>
              <a:rPr lang="en-US" sz="3000" b="1" dirty="0" smtClean="0">
                <a:solidFill>
                  <a:srgbClr val="00B050"/>
                </a:solidFill>
                <a:sym typeface="Mathematica1"/>
              </a:rPr>
              <a:t>(h3)</a:t>
            </a:r>
            <a:endParaRPr lang="he-IL" sz="3000" b="1" dirty="0" smtClean="0">
              <a:solidFill>
                <a:srgbClr val="00B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4800" y="3988475"/>
            <a:ext cx="9180512" cy="19697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b="1" dirty="0">
                <a:sym typeface="Mathematica1"/>
              </a:rPr>
              <a:t>Hard constraints:</a:t>
            </a:r>
            <a:endParaRPr lang="he-IL" sz="3000" b="1" dirty="0">
              <a:sym typeface="Mathematica1"/>
            </a:endParaRPr>
          </a:p>
          <a:p>
            <a:r>
              <a:rPr lang="en-US" sz="3000" b="1" dirty="0">
                <a:solidFill>
                  <a:srgbClr val="FF0000"/>
                </a:solidFill>
                <a:sym typeface="Symbol"/>
              </a:rPr>
              <a:t> (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h1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A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)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h2 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B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)</a:t>
            </a:r>
            <a:r>
              <a:rPr lang="en-US" sz="3200" b="1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h3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A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)</a:t>
            </a:r>
            <a:r>
              <a:rPr lang="en-US" sz="3200" b="1" dirty="0" smtClean="0">
                <a:solidFill>
                  <a:srgbClr val="FF0000"/>
                </a:solidFill>
                <a:sym typeface="Symbol"/>
              </a:rPr>
              <a:t></a:t>
            </a:r>
            <a:r>
              <a:rPr lang="en-US" sz="3000" b="1" dirty="0">
                <a:solidFill>
                  <a:srgbClr val="FF0000"/>
                </a:solidFill>
                <a:sym typeface="Symbol"/>
              </a:rPr>
              <a:t>(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>
                <a:solidFill>
                  <a:srgbClr val="FF0000"/>
                </a:solidFill>
                <a:sym typeface="Mathematica1"/>
              </a:rPr>
              <a:t>h3 </a:t>
            </a:r>
            <a:r>
              <a:rPr lang="en-US" sz="3000" dirty="0">
                <a:solidFill>
                  <a:srgbClr val="FF0000"/>
                </a:solidFill>
                <a:sym typeface="Mathematica1"/>
              </a:rPr>
              <a:t>v 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Mathematica1"/>
              </a:rPr>
              <a:t>¬</a:t>
            </a:r>
            <a:r>
              <a:rPr lang="en-US" sz="3000" b="1" dirty="0" smtClean="0">
                <a:solidFill>
                  <a:srgbClr val="FF0000"/>
                </a:solidFill>
                <a:sym typeface="Symbol"/>
              </a:rPr>
              <a:t>B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Symbol"/>
              </a:rPr>
              <a:t>)(</a:t>
            </a:r>
            <a:r>
              <a:rPr lang="en-US" sz="3000" b="1" dirty="0">
                <a:solidFill>
                  <a:srgbClr val="FF0000"/>
                </a:solidFill>
                <a:cs typeface="Calibri"/>
                <a:sym typeface="Symbol"/>
              </a:rPr>
              <a:t>h1</a:t>
            </a:r>
            <a:r>
              <a:rPr lang="en-US" sz="3000" b="1" dirty="0" smtClean="0">
                <a:solidFill>
                  <a:srgbClr val="FF0000"/>
                </a:solidFill>
                <a:cs typeface="Calibri"/>
                <a:sym typeface="Symbol"/>
              </a:rPr>
              <a:t>)</a:t>
            </a:r>
            <a:r>
              <a:rPr lang="en-US" sz="3000" b="1" u="sng" smtClean="0">
                <a:solidFill>
                  <a:srgbClr val="FF0000"/>
                </a:solidFill>
                <a:cs typeface="Calibri"/>
                <a:sym typeface="Symbol"/>
              </a:rPr>
              <a:t>(h3)</a:t>
            </a:r>
            <a:endParaRPr lang="he-IL" sz="3000" b="1" u="sng" dirty="0">
              <a:solidFill>
                <a:srgbClr val="FF0000"/>
              </a:solidFill>
              <a:cs typeface="Calibri"/>
            </a:endParaRPr>
          </a:p>
          <a:p>
            <a:endParaRPr lang="he-IL" sz="3000" b="1" u="sng" dirty="0">
              <a:solidFill>
                <a:srgbClr val="FF0000"/>
              </a:solidFill>
              <a:cs typeface="Calibri"/>
            </a:endParaRPr>
          </a:p>
          <a:p>
            <a:endParaRPr lang="he-IL" sz="30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8288" y="5770602"/>
            <a:ext cx="9180512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000" b="1" u="sng" dirty="0" smtClean="0">
                <a:sym typeface="Mathematica1"/>
              </a:rPr>
              <a:t>No solution exists!</a:t>
            </a:r>
            <a:endParaRPr lang="he-IL" sz="3000" b="1" u="sng" dirty="0">
              <a:sym typeface="Mathematica1"/>
            </a:endParaRPr>
          </a:p>
        </p:txBody>
      </p:sp>
    </p:spTree>
    <p:extLst>
      <p:ext uri="{BB962C8B-B14F-4D97-AF65-F5344CB8AC3E}">
        <p14:creationId xmlns:p14="http://schemas.microsoft.com/office/powerpoint/2010/main" val="301920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#3 </a:t>
            </a:r>
            <a:r>
              <a:rPr lang="en-US" dirty="0" smtClean="0"/>
              <a:t>- Conclusion</a:t>
            </a:r>
            <a:endParaRPr lang="he-IL" dirty="0"/>
          </a:p>
        </p:txBody>
      </p:sp>
      <p:grpSp>
        <p:nvGrpSpPr>
          <p:cNvPr id="3" name="Group 23"/>
          <p:cNvGrpSpPr/>
          <p:nvPr/>
        </p:nvGrpSpPr>
        <p:grpSpPr>
          <a:xfrm>
            <a:off x="1752600" y="1219200"/>
            <a:ext cx="6629400" cy="2870775"/>
            <a:chOff x="1666528" y="1840632"/>
            <a:chExt cx="6629400" cy="2870775"/>
          </a:xfrm>
        </p:grpSpPr>
        <p:sp>
          <p:nvSpPr>
            <p:cNvPr id="26" name="Rectangle 4"/>
            <p:cNvSpPr/>
            <p:nvPr/>
          </p:nvSpPr>
          <p:spPr>
            <a:xfrm>
              <a:off x="3707904" y="1916832"/>
              <a:ext cx="792088" cy="7459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C1</a:t>
              </a:r>
            </a:p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And</a:t>
              </a:r>
              <a:endParaRPr lang="he-IL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5"/>
            <p:cNvSpPr/>
            <p:nvPr/>
          </p:nvSpPr>
          <p:spPr>
            <a:xfrm>
              <a:off x="3707904" y="3861048"/>
              <a:ext cx="792088" cy="7459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C2</a:t>
              </a:r>
            </a:p>
            <a:p>
              <a:pPr algn="ctr" rtl="1"/>
              <a:r>
                <a:rPr lang="en-US" sz="2400" b="1" dirty="0" smtClean="0">
                  <a:solidFill>
                    <a:schemeClr val="tx1"/>
                  </a:solidFill>
                </a:rPr>
                <a:t>And</a:t>
              </a:r>
              <a:endParaRPr lang="he-IL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6"/>
            <p:cNvSpPr/>
            <p:nvPr/>
          </p:nvSpPr>
          <p:spPr>
            <a:xfrm>
              <a:off x="5724128" y="2780928"/>
              <a:ext cx="792088" cy="7459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2800" b="1" dirty="0" smtClean="0">
                  <a:solidFill>
                    <a:schemeClr val="tx1"/>
                  </a:solidFill>
                </a:rPr>
                <a:t>C3</a:t>
              </a:r>
            </a:p>
            <a:p>
              <a:pPr algn="ctr" rtl="1"/>
              <a:r>
                <a:rPr lang="en-US" sz="2800" b="1" dirty="0" smtClean="0">
                  <a:solidFill>
                    <a:schemeClr val="tx1"/>
                  </a:solidFill>
                </a:rPr>
                <a:t>Or</a:t>
              </a:r>
              <a:endParaRPr lang="he-IL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8"/>
            <p:cNvCxnSpPr/>
            <p:nvPr/>
          </p:nvCxnSpPr>
          <p:spPr>
            <a:xfrm>
              <a:off x="2699792" y="2132856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9"/>
            <p:cNvCxnSpPr/>
            <p:nvPr/>
          </p:nvCxnSpPr>
          <p:spPr>
            <a:xfrm>
              <a:off x="3203848" y="2420888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10"/>
            <p:cNvCxnSpPr/>
            <p:nvPr/>
          </p:nvCxnSpPr>
          <p:spPr>
            <a:xfrm>
              <a:off x="3203848" y="4149080"/>
              <a:ext cx="50405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11"/>
            <p:cNvCxnSpPr/>
            <p:nvPr/>
          </p:nvCxnSpPr>
          <p:spPr>
            <a:xfrm>
              <a:off x="2483768" y="4437112"/>
              <a:ext cx="122413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17"/>
            <p:cNvCxnSpPr/>
            <p:nvPr/>
          </p:nvCxnSpPr>
          <p:spPr>
            <a:xfrm rot="5400000">
              <a:off x="2339752" y="3284984"/>
              <a:ext cx="172819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19"/>
            <p:cNvCxnSpPr/>
            <p:nvPr/>
          </p:nvCxnSpPr>
          <p:spPr>
            <a:xfrm rot="10800000">
              <a:off x="2555776" y="3284984"/>
              <a:ext cx="648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33"/>
            <p:cNvCxnSpPr>
              <a:stCxn id="27" idx="3"/>
            </p:cNvCxnSpPr>
            <p:nvPr/>
          </p:nvCxnSpPr>
          <p:spPr>
            <a:xfrm flipV="1">
              <a:off x="4499992" y="3382888"/>
              <a:ext cx="1224136" cy="851148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5"/>
            <p:cNvCxnSpPr>
              <a:stCxn id="26" idx="3"/>
            </p:cNvCxnSpPr>
            <p:nvPr/>
          </p:nvCxnSpPr>
          <p:spPr>
            <a:xfrm>
              <a:off x="4499992" y="2289820"/>
              <a:ext cx="1224136" cy="80503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666528" y="1840632"/>
              <a:ext cx="88505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X=1</a:t>
              </a:r>
              <a:endParaRPr lang="he-IL" sz="3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66528" y="2983632"/>
              <a:ext cx="88505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Y=1</a:t>
              </a:r>
              <a:endParaRPr lang="he-IL" sz="3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666528" y="4126632"/>
              <a:ext cx="885056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Z=0</a:t>
              </a:r>
              <a:endParaRPr lang="he-IL" sz="3200" dirty="0"/>
            </a:p>
          </p:txBody>
        </p:sp>
        <p:cxnSp>
          <p:nvCxnSpPr>
            <p:cNvPr id="41" name="Straight Connector 46"/>
            <p:cNvCxnSpPr>
              <a:stCxn id="28" idx="3"/>
            </p:cNvCxnSpPr>
            <p:nvPr/>
          </p:nvCxnSpPr>
          <p:spPr>
            <a:xfrm>
              <a:off x="6516216" y="3153916"/>
              <a:ext cx="525343" cy="172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250088" y="2856057"/>
              <a:ext cx="10458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/>
              <a:r>
                <a:rPr lang="en-US" sz="3200" dirty="0" smtClean="0"/>
                <a:t>W=0</a:t>
              </a:r>
              <a:endParaRPr lang="he-IL" sz="32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71728" y="2411596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A</a:t>
              </a:r>
              <a:endParaRPr lang="he-IL" sz="32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71728" y="3789040"/>
              <a:ext cx="36004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3200" dirty="0" smtClean="0"/>
                <a:t>B</a:t>
              </a:r>
              <a:endParaRPr lang="he-IL" sz="3200" dirty="0"/>
            </a:p>
          </p:txBody>
        </p:sp>
      </p:grpSp>
      <p:sp>
        <p:nvSpPr>
          <p:cNvPr id="45" name="מלבן 44"/>
          <p:cNvSpPr/>
          <p:nvPr/>
        </p:nvSpPr>
        <p:spPr>
          <a:xfrm>
            <a:off x="1371600" y="4572000"/>
            <a:ext cx="6858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b="1" dirty="0" smtClean="0"/>
              <a:t>There are two minimal diagnoses:</a:t>
            </a:r>
          </a:p>
          <a:p>
            <a:pPr marL="514350" indent="-514350" algn="l">
              <a:buAutoNum type="arabicPeriod"/>
            </a:pPr>
            <a:r>
              <a:rPr lang="en-US" sz="2800" b="1" dirty="0" smtClean="0">
                <a:solidFill>
                  <a:srgbClr val="3333FF"/>
                </a:solidFill>
              </a:rPr>
              <a:t>C1 is unhealthy </a:t>
            </a:r>
          </a:p>
          <a:p>
            <a:pPr marL="514350" indent="-514350" algn="l">
              <a:buAutoNum type="arabicPeriod"/>
            </a:pPr>
            <a:r>
              <a:rPr lang="en-US" sz="2800" b="1" dirty="0" smtClean="0">
                <a:solidFill>
                  <a:srgbClr val="3333FF"/>
                </a:solidFill>
              </a:rPr>
              <a:t>C3 is unhealthy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Strong Fault Model SAT Compilation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A binary health variable is not enough: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If And1 is </a:t>
            </a:r>
            <a:r>
              <a:rPr lang="en-US" b="1" dirty="0" smtClean="0"/>
              <a:t>healthy</a:t>
            </a:r>
            <a:r>
              <a:rPr lang="en-US" dirty="0" smtClean="0"/>
              <a:t>, then </a:t>
            </a:r>
            <a:r>
              <a:rPr lang="en-US" b="1" dirty="0" smtClean="0"/>
              <a:t>Z=X And Y</a:t>
            </a:r>
          </a:p>
          <a:p>
            <a:pPr lvl="1"/>
            <a:r>
              <a:rPr lang="en-US" dirty="0" smtClean="0"/>
              <a:t>Else, if And1 is </a:t>
            </a:r>
            <a:r>
              <a:rPr lang="en-US" b="1" dirty="0" smtClean="0"/>
              <a:t>stuck-at-zero</a:t>
            </a:r>
            <a:r>
              <a:rPr lang="en-US" dirty="0" smtClean="0"/>
              <a:t>, then </a:t>
            </a:r>
            <a:r>
              <a:rPr lang="en-US" b="1" dirty="0" smtClean="0"/>
              <a:t>Z=0</a:t>
            </a:r>
          </a:p>
          <a:p>
            <a:pPr lvl="1"/>
            <a:r>
              <a:rPr lang="en-US" dirty="0" smtClean="0"/>
              <a:t>Else, if And1 is </a:t>
            </a:r>
            <a:r>
              <a:rPr lang="en-US" b="1" dirty="0" smtClean="0"/>
              <a:t>stuck-at-one</a:t>
            </a:r>
            <a:r>
              <a:rPr lang="en-US" dirty="0" smtClean="0"/>
              <a:t>, then </a:t>
            </a:r>
            <a:r>
              <a:rPr lang="en-US" b="1" dirty="0" smtClean="0"/>
              <a:t>Z=1</a:t>
            </a:r>
          </a:p>
          <a:p>
            <a:pPr lvl="1"/>
            <a:r>
              <a:rPr lang="en-US" dirty="0" smtClean="0"/>
              <a:t>Else, if And1 is </a:t>
            </a:r>
            <a:r>
              <a:rPr lang="en-US" b="1" dirty="0" smtClean="0"/>
              <a:t>flip</a:t>
            </a:r>
            <a:r>
              <a:rPr lang="en-US" dirty="0" smtClean="0"/>
              <a:t>, then </a:t>
            </a:r>
            <a:r>
              <a:rPr lang="en-US" b="1" dirty="0" smtClean="0"/>
              <a:t>Z=Not(X And Y)</a:t>
            </a:r>
            <a:endParaRPr lang="en-US" sz="4000" b="1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5" name="Group 13"/>
          <p:cNvGrpSpPr/>
          <p:nvPr/>
        </p:nvGrpSpPr>
        <p:grpSpPr>
          <a:xfrm>
            <a:off x="2286000" y="1447800"/>
            <a:ext cx="4896954" cy="1772575"/>
            <a:chOff x="4571999" y="3819236"/>
            <a:chExt cx="1944217" cy="756510"/>
          </a:xfrm>
        </p:grpSpPr>
        <p:sp>
          <p:nvSpPr>
            <p:cNvPr id="20" name="Rectangle 3"/>
            <p:cNvSpPr/>
            <p:nvPr/>
          </p:nvSpPr>
          <p:spPr>
            <a:xfrm>
              <a:off x="5148064" y="3933056"/>
              <a:ext cx="792088" cy="5760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4000" dirty="0" smtClean="0">
                  <a:solidFill>
                    <a:schemeClr val="tx1"/>
                  </a:solidFill>
                </a:rPr>
                <a:t>C1</a:t>
              </a:r>
            </a:p>
            <a:p>
              <a:pPr algn="ctr" rtl="1"/>
              <a:r>
                <a:rPr lang="en-US" sz="4000" dirty="0" smtClean="0">
                  <a:solidFill>
                    <a:schemeClr val="tx1"/>
                  </a:solidFill>
                </a:rPr>
                <a:t>And</a:t>
              </a:r>
              <a:endParaRPr lang="he-IL" sz="40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5"/>
            <p:cNvCxnSpPr>
              <a:stCxn id="20" idx="3"/>
            </p:cNvCxnSpPr>
            <p:nvPr/>
          </p:nvCxnSpPr>
          <p:spPr>
            <a:xfrm>
              <a:off x="5940152" y="4221088"/>
              <a:ext cx="2880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7"/>
            <p:cNvCxnSpPr/>
            <p:nvPr/>
          </p:nvCxnSpPr>
          <p:spPr>
            <a:xfrm flipH="1">
              <a:off x="4860032" y="4005064"/>
              <a:ext cx="2880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9"/>
            <p:cNvCxnSpPr/>
            <p:nvPr/>
          </p:nvCxnSpPr>
          <p:spPr>
            <a:xfrm flipH="1">
              <a:off x="4860032" y="4437112"/>
              <a:ext cx="2880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28185" y="4005064"/>
              <a:ext cx="288031" cy="35465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4800" dirty="0"/>
                <a:t>Z</a:t>
              </a:r>
              <a:endParaRPr lang="he-IL" sz="4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1999" y="3819236"/>
              <a:ext cx="288031" cy="35465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4800" dirty="0" smtClean="0"/>
                <a:t>X</a:t>
              </a:r>
              <a:endParaRPr lang="he-IL" sz="4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71999" y="4221088"/>
              <a:ext cx="288031" cy="35465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4800" dirty="0" smtClean="0"/>
                <a:t>Y</a:t>
              </a:r>
              <a:endParaRPr lang="he-IL" sz="4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Strong Fault Model SAT Compilation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Literal for every behavior mode</a:t>
            </a:r>
            <a:endParaRPr lang="en-US" dirty="0" smtClean="0"/>
          </a:p>
          <a:p>
            <a:pPr lvl="1"/>
            <a:r>
              <a:rPr lang="en-US" dirty="0" smtClean="0"/>
              <a:t>health(C1)</a:t>
            </a:r>
            <a:r>
              <a:rPr lang="en-US" dirty="0" smtClean="0">
                <a:sym typeface="Wingdings" pitchFamily="2" charset="2"/>
              </a:rPr>
              <a:t>(</a:t>
            </a:r>
            <a:r>
              <a:rPr lang="en-US" dirty="0" smtClean="0"/>
              <a:t>Z=(X And Y))</a:t>
            </a:r>
          </a:p>
          <a:p>
            <a:pPr lvl="1"/>
            <a:r>
              <a:rPr lang="en-US" dirty="0" err="1" smtClean="0"/>
              <a:t>stackAtZero</a:t>
            </a:r>
            <a:r>
              <a:rPr lang="en-US" dirty="0" smtClean="0"/>
              <a:t>(C1)</a:t>
            </a:r>
            <a:r>
              <a:rPr lang="en-US" dirty="0" smtClean="0">
                <a:sym typeface="Wingdings" pitchFamily="2" charset="2"/>
              </a:rPr>
              <a:t>(Z=0)</a:t>
            </a:r>
          </a:p>
          <a:p>
            <a:pPr lvl="1"/>
            <a:r>
              <a:rPr lang="en-US" dirty="0" err="1" smtClean="0"/>
              <a:t>stackAtOne</a:t>
            </a:r>
            <a:r>
              <a:rPr lang="en-US" dirty="0" smtClean="0"/>
              <a:t>(C1)</a:t>
            </a:r>
            <a:r>
              <a:rPr lang="en-US" dirty="0" smtClean="0">
                <a:sym typeface="Wingdings" pitchFamily="2" charset="2"/>
              </a:rPr>
              <a:t>(Z=1)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Flip(C1)(Not(Z=(X And Y)))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5" name="Group 13"/>
          <p:cNvGrpSpPr/>
          <p:nvPr/>
        </p:nvGrpSpPr>
        <p:grpSpPr>
          <a:xfrm>
            <a:off x="2286000" y="1447800"/>
            <a:ext cx="4896954" cy="1772575"/>
            <a:chOff x="4571999" y="3819236"/>
            <a:chExt cx="1944217" cy="756510"/>
          </a:xfrm>
        </p:grpSpPr>
        <p:sp>
          <p:nvSpPr>
            <p:cNvPr id="20" name="Rectangle 3"/>
            <p:cNvSpPr/>
            <p:nvPr/>
          </p:nvSpPr>
          <p:spPr>
            <a:xfrm>
              <a:off x="5148064" y="3933056"/>
              <a:ext cx="792088" cy="5760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en-US" sz="4000" dirty="0" smtClean="0">
                  <a:solidFill>
                    <a:schemeClr val="tx1"/>
                  </a:solidFill>
                </a:rPr>
                <a:t>C1</a:t>
              </a:r>
            </a:p>
            <a:p>
              <a:pPr algn="ctr" rtl="1"/>
              <a:r>
                <a:rPr lang="en-US" sz="4000" dirty="0" smtClean="0">
                  <a:solidFill>
                    <a:schemeClr val="tx1"/>
                  </a:solidFill>
                </a:rPr>
                <a:t>And</a:t>
              </a:r>
              <a:endParaRPr lang="he-IL" sz="40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5"/>
            <p:cNvCxnSpPr>
              <a:stCxn id="20" idx="3"/>
            </p:cNvCxnSpPr>
            <p:nvPr/>
          </p:nvCxnSpPr>
          <p:spPr>
            <a:xfrm>
              <a:off x="5940152" y="4221088"/>
              <a:ext cx="2880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7"/>
            <p:cNvCxnSpPr/>
            <p:nvPr/>
          </p:nvCxnSpPr>
          <p:spPr>
            <a:xfrm flipH="1">
              <a:off x="4860032" y="4005064"/>
              <a:ext cx="2880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9"/>
            <p:cNvCxnSpPr/>
            <p:nvPr/>
          </p:nvCxnSpPr>
          <p:spPr>
            <a:xfrm flipH="1">
              <a:off x="4860032" y="4437112"/>
              <a:ext cx="28803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28185" y="4005064"/>
              <a:ext cx="288031" cy="35465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4800" dirty="0"/>
                <a:t>Z</a:t>
              </a:r>
              <a:endParaRPr lang="he-IL" sz="4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1999" y="3819236"/>
              <a:ext cx="288031" cy="35465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4800" dirty="0" smtClean="0"/>
                <a:t>X</a:t>
              </a:r>
              <a:endParaRPr lang="he-IL" sz="4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71999" y="4221088"/>
              <a:ext cx="288031" cy="35465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 rtl="1"/>
              <a:r>
                <a:rPr lang="en-US" sz="4800" dirty="0" smtClean="0"/>
                <a:t>Y</a:t>
              </a:r>
              <a:endParaRPr lang="he-IL" sz="4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Strong Fault Model SAT Compilation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Clauses to verify only one mode is chosen</a:t>
            </a:r>
          </a:p>
          <a:p>
            <a:pPr lvl="1">
              <a:buNone/>
            </a:pPr>
            <a:r>
              <a:rPr lang="en-US" dirty="0" smtClean="0"/>
              <a:t>¬(h(C1)) v ¬(</a:t>
            </a:r>
            <a:r>
              <a:rPr lang="en-US" dirty="0" err="1" smtClean="0"/>
              <a:t>stackAtZero</a:t>
            </a:r>
            <a:r>
              <a:rPr lang="en-US" dirty="0" smtClean="0"/>
              <a:t>(C1))</a:t>
            </a:r>
          </a:p>
          <a:p>
            <a:pPr lvl="1">
              <a:buNone/>
            </a:pPr>
            <a:r>
              <a:rPr lang="en-US" dirty="0" smtClean="0"/>
              <a:t>¬(h(C1)) v ¬(</a:t>
            </a:r>
            <a:r>
              <a:rPr lang="en-US" dirty="0" err="1" smtClean="0"/>
              <a:t>stackAtOne</a:t>
            </a:r>
            <a:r>
              <a:rPr lang="en-US" dirty="0" smtClean="0"/>
              <a:t>(C1))</a:t>
            </a:r>
          </a:p>
          <a:p>
            <a:pPr lvl="1">
              <a:buNone/>
            </a:pPr>
            <a:r>
              <a:rPr lang="en-US" dirty="0" smtClean="0"/>
              <a:t>¬(h(C1)) v ¬(flip(C1))</a:t>
            </a:r>
          </a:p>
          <a:p>
            <a:pPr lvl="1">
              <a:buNone/>
            </a:pPr>
            <a:r>
              <a:rPr lang="en-US" dirty="0" smtClean="0"/>
              <a:t>¬(</a:t>
            </a:r>
            <a:r>
              <a:rPr lang="en-US" dirty="0" err="1" smtClean="0"/>
              <a:t>stackAtZero</a:t>
            </a:r>
            <a:r>
              <a:rPr lang="en-US" dirty="0" smtClean="0"/>
              <a:t>(C1)) v ¬(</a:t>
            </a:r>
            <a:r>
              <a:rPr lang="en-US" dirty="0" err="1" smtClean="0"/>
              <a:t>stackAtOne</a:t>
            </a:r>
            <a:r>
              <a:rPr lang="en-US" dirty="0" smtClean="0"/>
              <a:t>(C1))</a:t>
            </a:r>
          </a:p>
          <a:p>
            <a:pPr lvl="1">
              <a:buNone/>
            </a:pPr>
            <a:r>
              <a:rPr lang="en-US" dirty="0" smtClean="0"/>
              <a:t>¬(</a:t>
            </a:r>
            <a:r>
              <a:rPr lang="en-US" dirty="0" err="1" smtClean="0"/>
              <a:t>stackAtZero</a:t>
            </a:r>
            <a:r>
              <a:rPr lang="en-US" dirty="0" smtClean="0"/>
              <a:t>(C1)) v ¬(flip(C1))</a:t>
            </a:r>
          </a:p>
          <a:p>
            <a:pPr lvl="1">
              <a:buNone/>
            </a:pPr>
            <a:r>
              <a:rPr lang="en-US" dirty="0" smtClean="0"/>
              <a:t>¬(</a:t>
            </a:r>
            <a:r>
              <a:rPr lang="en-US" dirty="0" err="1" smtClean="0"/>
              <a:t>stackAtOne</a:t>
            </a:r>
            <a:r>
              <a:rPr lang="en-US" dirty="0" smtClean="0"/>
              <a:t>(C1)) v ¬(flip(C1))</a:t>
            </a:r>
          </a:p>
          <a:p>
            <a:r>
              <a:rPr lang="en-US" b="1" dirty="0" smtClean="0"/>
              <a:t>Clauses to verify at least one mode is True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h(C1) v </a:t>
            </a:r>
            <a:r>
              <a:rPr lang="en-US" dirty="0" err="1" smtClean="0">
                <a:sym typeface="Wingdings" pitchFamily="2" charset="2"/>
              </a:rPr>
              <a:t>stackAtZero</a:t>
            </a:r>
            <a:r>
              <a:rPr lang="en-US" dirty="0" smtClean="0">
                <a:sym typeface="Wingdings" pitchFamily="2" charset="2"/>
              </a:rPr>
              <a:t>(C1) v </a:t>
            </a:r>
            <a:r>
              <a:rPr lang="en-US" dirty="0" err="1" smtClean="0">
                <a:sym typeface="Wingdings" pitchFamily="2" charset="2"/>
              </a:rPr>
              <a:t>stackAtOne</a:t>
            </a:r>
            <a:r>
              <a:rPr lang="en-US" dirty="0" smtClean="0">
                <a:sym typeface="Wingdings" pitchFamily="2" charset="2"/>
              </a:rPr>
              <a:t>(C1) v flip(C1)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05C0"/>
                </a:solidFill>
              </a:rPr>
              <a:t>However, this did not work</a:t>
            </a:r>
            <a:endParaRPr lang="en-US" sz="4800" dirty="0">
              <a:solidFill>
                <a:srgbClr val="0005C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is the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SATisfiability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problem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Max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SATisfiability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(MAX-SAT)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Diagnosis and SAT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Minimal diagnosis with MAX SAT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Efficient SAT compilation of the MBD problem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Reminder: Minimal Cardinality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9220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Large systems may have many diagnoses</a:t>
            </a:r>
          </a:p>
          <a:p>
            <a:r>
              <a:rPr lang="en-US" dirty="0" smtClean="0"/>
              <a:t>Common assumption: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Smaller diagnoses are more likely </a:t>
            </a:r>
          </a:p>
          <a:p>
            <a:r>
              <a:rPr lang="en-US" dirty="0" smtClean="0"/>
              <a:t>Diagnosis size = #faults = </a:t>
            </a:r>
            <a:r>
              <a:rPr lang="en-US" b="1" dirty="0" smtClean="0"/>
              <a:t>cardinality</a:t>
            </a:r>
          </a:p>
          <a:p>
            <a:r>
              <a:rPr lang="en-US" b="1" dirty="0" smtClean="0">
                <a:solidFill>
                  <a:srgbClr val="3333FF"/>
                </a:solidFill>
              </a:rPr>
              <a:t>Smallest diagnosis = min. cardinality diagnosis</a:t>
            </a:r>
          </a:p>
          <a:p>
            <a:pPr lvl="1"/>
            <a:r>
              <a:rPr lang="en-US" dirty="0" smtClean="0"/>
              <a:t>Can have many min. cardinality diagnoses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Minimal Cardinality Diagnoses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do we want to find all of them?</a:t>
            </a:r>
          </a:p>
          <a:p>
            <a:pPr lvl="1"/>
            <a:r>
              <a:rPr lang="en-US" dirty="0" smtClean="0"/>
              <a:t>To choose intelligently what to do next</a:t>
            </a:r>
          </a:p>
          <a:p>
            <a:endParaRPr lang="en-US" dirty="0" smtClean="0"/>
          </a:p>
          <a:p>
            <a:r>
              <a:rPr lang="en-US" dirty="0" smtClean="0"/>
              <a:t>Naïve approach: find all diagnoses, then prune</a:t>
            </a:r>
          </a:p>
          <a:p>
            <a:pPr lvl="1"/>
            <a:r>
              <a:rPr lang="en-US" dirty="0" smtClean="0"/>
              <a:t>Obviously wasteful</a:t>
            </a:r>
          </a:p>
          <a:p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71585" y="2186836"/>
            <a:ext cx="6224615" cy="2613764"/>
            <a:chOff x="2388610" y="2086248"/>
            <a:chExt cx="6224615" cy="2613764"/>
          </a:xfrm>
        </p:grpSpPr>
        <p:pic>
          <p:nvPicPr>
            <p:cNvPr id="7" name="תמונה 6" descr="XOR.png"/>
            <p:cNvPicPr>
              <a:picLocks noChangeAspect="1"/>
            </p:cNvPicPr>
            <p:nvPr/>
          </p:nvPicPr>
          <p:blipFill>
            <a:blip r:embed="rId3" cstate="print"/>
            <a:srcRect l="15120" r="24401"/>
            <a:stretch>
              <a:fillRect/>
            </a:stretch>
          </p:blipFill>
          <p:spPr>
            <a:xfrm>
              <a:off x="3635896" y="2086248"/>
              <a:ext cx="1152125" cy="952500"/>
            </a:xfrm>
            <a:prstGeom prst="rect">
              <a:avLst/>
            </a:prstGeom>
          </p:spPr>
        </p:pic>
        <p:pic>
          <p:nvPicPr>
            <p:cNvPr id="5" name="תמונה 4" descr="AND.png"/>
            <p:cNvPicPr>
              <a:picLocks noChangeAspect="1"/>
            </p:cNvPicPr>
            <p:nvPr/>
          </p:nvPicPr>
          <p:blipFill>
            <a:blip r:embed="rId4" cstate="print"/>
            <a:srcRect l="20790" r="26291"/>
            <a:stretch>
              <a:fillRect/>
            </a:stretch>
          </p:blipFill>
          <p:spPr>
            <a:xfrm>
              <a:off x="5292085" y="3284984"/>
              <a:ext cx="1008107" cy="952500"/>
            </a:xfrm>
            <a:prstGeom prst="rect">
              <a:avLst/>
            </a:prstGeom>
          </p:spPr>
        </p:pic>
        <p:pic>
          <p:nvPicPr>
            <p:cNvPr id="6" name="תמונה 5" descr="OR.png"/>
            <p:cNvPicPr>
              <a:picLocks noChangeAspect="1"/>
            </p:cNvPicPr>
            <p:nvPr/>
          </p:nvPicPr>
          <p:blipFill>
            <a:blip r:embed="rId5" cstate="print"/>
            <a:srcRect l="26460" r="28181"/>
            <a:stretch>
              <a:fillRect/>
            </a:stretch>
          </p:blipFill>
          <p:spPr>
            <a:xfrm>
              <a:off x="6660232" y="3558144"/>
              <a:ext cx="1036907" cy="950976"/>
            </a:xfrm>
            <a:prstGeom prst="rect">
              <a:avLst/>
            </a:prstGeom>
          </p:spPr>
        </p:pic>
        <p:pic>
          <p:nvPicPr>
            <p:cNvPr id="8" name="תמונה 7" descr="AND.png"/>
            <p:cNvPicPr>
              <a:picLocks noChangeAspect="1"/>
            </p:cNvPicPr>
            <p:nvPr/>
          </p:nvPicPr>
          <p:blipFill>
            <a:blip r:embed="rId4" cstate="print"/>
            <a:srcRect l="20790" r="26291"/>
            <a:stretch>
              <a:fillRect/>
            </a:stretch>
          </p:blipFill>
          <p:spPr>
            <a:xfrm>
              <a:off x="3669804" y="3747512"/>
              <a:ext cx="1008107" cy="952500"/>
            </a:xfrm>
            <a:prstGeom prst="rect">
              <a:avLst/>
            </a:prstGeom>
          </p:spPr>
        </p:pic>
        <p:pic>
          <p:nvPicPr>
            <p:cNvPr id="9" name="תמונה 8" descr="XOR.png"/>
            <p:cNvPicPr>
              <a:picLocks noChangeAspect="1"/>
            </p:cNvPicPr>
            <p:nvPr/>
          </p:nvPicPr>
          <p:blipFill>
            <a:blip r:embed="rId3" cstate="print"/>
            <a:srcRect l="15120" r="24401"/>
            <a:stretch>
              <a:fillRect/>
            </a:stretch>
          </p:blipFill>
          <p:spPr>
            <a:xfrm>
              <a:off x="5287000" y="2278142"/>
              <a:ext cx="1152125" cy="952500"/>
            </a:xfrm>
            <a:prstGeom prst="rect">
              <a:avLst/>
            </a:prstGeom>
          </p:spPr>
        </p:pic>
        <p:cxnSp>
          <p:nvCxnSpPr>
            <p:cNvPr id="11" name="מחבר ישר 10"/>
            <p:cNvCxnSpPr/>
            <p:nvPr/>
          </p:nvCxnSpPr>
          <p:spPr>
            <a:xfrm flipH="1">
              <a:off x="3059832" y="2374280"/>
              <a:ext cx="6480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מחבר ישר 11"/>
            <p:cNvCxnSpPr/>
            <p:nvPr/>
          </p:nvCxnSpPr>
          <p:spPr>
            <a:xfrm flipH="1">
              <a:off x="3059832" y="2755528"/>
              <a:ext cx="6480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מחבר ישר 12"/>
            <p:cNvCxnSpPr/>
            <p:nvPr/>
          </p:nvCxnSpPr>
          <p:spPr>
            <a:xfrm>
              <a:off x="5292080" y="2924944"/>
              <a:ext cx="0" cy="6607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/>
            <p:cNvCxnSpPr/>
            <p:nvPr/>
          </p:nvCxnSpPr>
          <p:spPr>
            <a:xfrm flipH="1">
              <a:off x="4772784" y="2564904"/>
              <a:ext cx="7200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/>
            <p:cNvCxnSpPr/>
            <p:nvPr/>
          </p:nvCxnSpPr>
          <p:spPr>
            <a:xfrm>
              <a:off x="4935850" y="2564904"/>
              <a:ext cx="0" cy="1368152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/>
            <p:cNvCxnSpPr/>
            <p:nvPr/>
          </p:nvCxnSpPr>
          <p:spPr>
            <a:xfrm flipH="1">
              <a:off x="3059832" y="3284984"/>
              <a:ext cx="223224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/>
            <p:cNvCxnSpPr/>
            <p:nvPr/>
          </p:nvCxnSpPr>
          <p:spPr>
            <a:xfrm flipH="1">
              <a:off x="4913752" y="3950468"/>
              <a:ext cx="576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/>
            <p:cNvCxnSpPr/>
            <p:nvPr/>
          </p:nvCxnSpPr>
          <p:spPr>
            <a:xfrm>
              <a:off x="3275856" y="2749686"/>
              <a:ext cx="0" cy="1683616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/>
            <p:cNvCxnSpPr/>
            <p:nvPr/>
          </p:nvCxnSpPr>
          <p:spPr>
            <a:xfrm>
              <a:off x="3563888" y="2385710"/>
              <a:ext cx="0" cy="1668502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/>
            <p:cNvCxnSpPr/>
            <p:nvPr/>
          </p:nvCxnSpPr>
          <p:spPr>
            <a:xfrm flipH="1">
              <a:off x="3275856" y="4415522"/>
              <a:ext cx="576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/>
            <p:cNvCxnSpPr/>
            <p:nvPr/>
          </p:nvCxnSpPr>
          <p:spPr>
            <a:xfrm flipH="1">
              <a:off x="3563888" y="4034274"/>
              <a:ext cx="2880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/>
            <p:cNvCxnSpPr/>
            <p:nvPr/>
          </p:nvCxnSpPr>
          <p:spPr>
            <a:xfrm flipH="1">
              <a:off x="6401536" y="2752734"/>
              <a:ext cx="15121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/>
            <p:cNvCxnSpPr/>
            <p:nvPr/>
          </p:nvCxnSpPr>
          <p:spPr>
            <a:xfrm>
              <a:off x="7623006" y="4035544"/>
              <a:ext cx="2880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/>
            <p:cNvCxnSpPr/>
            <p:nvPr/>
          </p:nvCxnSpPr>
          <p:spPr>
            <a:xfrm flipV="1">
              <a:off x="6300192" y="3741797"/>
              <a:ext cx="0" cy="1211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/>
            <p:cNvCxnSpPr/>
            <p:nvPr/>
          </p:nvCxnSpPr>
          <p:spPr>
            <a:xfrm flipH="1">
              <a:off x="6297652" y="3843636"/>
              <a:ext cx="4320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/>
            <p:cNvCxnSpPr/>
            <p:nvPr/>
          </p:nvCxnSpPr>
          <p:spPr>
            <a:xfrm flipH="1">
              <a:off x="4667248" y="4227184"/>
              <a:ext cx="20882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מלבן 69"/>
            <p:cNvSpPr/>
            <p:nvPr/>
          </p:nvSpPr>
          <p:spPr>
            <a:xfrm>
              <a:off x="2411760" y="2095138"/>
              <a:ext cx="75533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/>
              <a:r>
                <a:rPr lang="en-US" sz="2800" dirty="0" smtClean="0"/>
                <a:t>A=1</a:t>
              </a:r>
              <a:endParaRPr lang="he-IL" sz="2800" dirty="0"/>
            </a:p>
          </p:txBody>
        </p:sp>
        <p:sp>
          <p:nvSpPr>
            <p:cNvPr id="71" name="מלבן 70"/>
            <p:cNvSpPr/>
            <p:nvPr/>
          </p:nvSpPr>
          <p:spPr>
            <a:xfrm>
              <a:off x="2388610" y="2481466"/>
              <a:ext cx="7425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/>
              <a:r>
                <a:rPr lang="en-US" sz="2800" dirty="0" smtClean="0"/>
                <a:t>B=0</a:t>
              </a:r>
              <a:endParaRPr lang="he-IL" sz="2800" dirty="0"/>
            </a:p>
          </p:txBody>
        </p:sp>
        <p:sp>
          <p:nvSpPr>
            <p:cNvPr id="72" name="מלבן 71"/>
            <p:cNvSpPr/>
            <p:nvPr/>
          </p:nvSpPr>
          <p:spPr>
            <a:xfrm>
              <a:off x="2411760" y="3006096"/>
              <a:ext cx="7377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/>
              <a:r>
                <a:rPr lang="en-US" sz="2800" dirty="0" smtClean="0"/>
                <a:t>C=1</a:t>
              </a:r>
              <a:endParaRPr lang="he-IL" sz="2800" dirty="0"/>
            </a:p>
          </p:txBody>
        </p:sp>
        <p:sp>
          <p:nvSpPr>
            <p:cNvPr id="73" name="מלבן 72"/>
            <p:cNvSpPr/>
            <p:nvPr/>
          </p:nvSpPr>
          <p:spPr>
            <a:xfrm>
              <a:off x="7845066" y="2473732"/>
              <a:ext cx="76815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/>
              <a:r>
                <a:rPr lang="en-US" sz="2800" dirty="0" smtClean="0"/>
                <a:t>D=0</a:t>
              </a:r>
              <a:endParaRPr lang="he-IL" sz="2800" dirty="0"/>
            </a:p>
          </p:txBody>
        </p:sp>
        <p:sp>
          <p:nvSpPr>
            <p:cNvPr id="74" name="מלבן 73"/>
            <p:cNvSpPr/>
            <p:nvPr/>
          </p:nvSpPr>
          <p:spPr>
            <a:xfrm>
              <a:off x="7845066" y="3754750"/>
              <a:ext cx="72167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/>
              <a:r>
                <a:rPr lang="en-US" sz="2800" dirty="0" smtClean="0"/>
                <a:t>E=0</a:t>
              </a:r>
              <a:endParaRPr lang="he-IL" sz="2800" dirty="0"/>
            </a:p>
          </p:txBody>
        </p:sp>
        <p:sp>
          <p:nvSpPr>
            <p:cNvPr id="75" name="מלבן 74"/>
            <p:cNvSpPr/>
            <p:nvPr/>
          </p:nvSpPr>
          <p:spPr>
            <a:xfrm>
              <a:off x="4020320" y="2381116"/>
              <a:ext cx="421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X1</a:t>
              </a:r>
              <a:endParaRPr lang="he-IL" dirty="0"/>
            </a:p>
          </p:txBody>
        </p:sp>
        <p:sp>
          <p:nvSpPr>
            <p:cNvPr id="76" name="מלבן 75"/>
            <p:cNvSpPr/>
            <p:nvPr/>
          </p:nvSpPr>
          <p:spPr>
            <a:xfrm>
              <a:off x="5724128" y="2564904"/>
              <a:ext cx="421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X2</a:t>
              </a:r>
              <a:endParaRPr lang="he-IL" dirty="0"/>
            </a:p>
          </p:txBody>
        </p:sp>
        <p:sp>
          <p:nvSpPr>
            <p:cNvPr id="77" name="מלבן 76"/>
            <p:cNvSpPr/>
            <p:nvPr/>
          </p:nvSpPr>
          <p:spPr>
            <a:xfrm>
              <a:off x="5567288" y="3583316"/>
              <a:ext cx="4347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A2</a:t>
              </a:r>
              <a:endParaRPr lang="he-IL" dirty="0"/>
            </a:p>
          </p:txBody>
        </p:sp>
        <p:sp>
          <p:nvSpPr>
            <p:cNvPr id="78" name="מלבן 77"/>
            <p:cNvSpPr/>
            <p:nvPr/>
          </p:nvSpPr>
          <p:spPr>
            <a:xfrm>
              <a:off x="3993250" y="4028304"/>
              <a:ext cx="4347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A1</a:t>
              </a:r>
              <a:endParaRPr lang="he-IL" dirty="0"/>
            </a:p>
          </p:txBody>
        </p:sp>
        <p:sp>
          <p:nvSpPr>
            <p:cNvPr id="79" name="מלבן 78"/>
            <p:cNvSpPr/>
            <p:nvPr/>
          </p:nvSpPr>
          <p:spPr>
            <a:xfrm>
              <a:off x="6948264" y="3846176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O1</a:t>
              </a:r>
              <a:endParaRPr lang="he-IL" dirty="0"/>
            </a:p>
          </p:txBody>
        </p:sp>
        <p:sp>
          <p:nvSpPr>
            <p:cNvPr id="80" name="מלבן 79"/>
            <p:cNvSpPr/>
            <p:nvPr/>
          </p:nvSpPr>
          <p:spPr>
            <a:xfrm>
              <a:off x="4644008" y="2204864"/>
              <a:ext cx="4090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Z1</a:t>
              </a:r>
              <a:endParaRPr lang="he-IL" dirty="0"/>
            </a:p>
          </p:txBody>
        </p:sp>
        <p:sp>
          <p:nvSpPr>
            <p:cNvPr id="81" name="מלבן 80"/>
            <p:cNvSpPr/>
            <p:nvPr/>
          </p:nvSpPr>
          <p:spPr>
            <a:xfrm>
              <a:off x="4575810" y="3876288"/>
              <a:ext cx="4090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Z2</a:t>
              </a:r>
              <a:endParaRPr lang="he-IL" dirty="0"/>
            </a:p>
          </p:txBody>
        </p:sp>
        <p:sp>
          <p:nvSpPr>
            <p:cNvPr id="82" name="מלבן 81"/>
            <p:cNvSpPr/>
            <p:nvPr/>
          </p:nvSpPr>
          <p:spPr>
            <a:xfrm>
              <a:off x="6300192" y="3486136"/>
              <a:ext cx="4090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Z3</a:t>
              </a:r>
              <a:endParaRPr lang="he-IL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855" y="914400"/>
            <a:ext cx="471054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89" y="4984069"/>
            <a:ext cx="8204585" cy="141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כותרת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Basic modeling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5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the formula: </a:t>
            </a:r>
            <a:r>
              <a:rPr lang="en-US" b="1" dirty="0" smtClean="0"/>
              <a:t>f</a:t>
            </a:r>
            <a:r>
              <a:rPr lang="en-US" dirty="0" smtClean="0"/>
              <a:t> =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5C0"/>
                </a:solidFill>
                <a:sym typeface="Wingdings" pitchFamily="2" charset="2"/>
              </a:rPr>
              <a:t>And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B</a:t>
            </a:r>
          </a:p>
          <a:p>
            <a:pPr lvl="1"/>
            <a:r>
              <a:rPr lang="en-US" dirty="0" smtClean="0"/>
              <a:t>What values of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B</a:t>
            </a:r>
            <a:r>
              <a:rPr lang="en-US" dirty="0" smtClean="0"/>
              <a:t> will make </a:t>
            </a:r>
            <a:r>
              <a:rPr lang="en-US" b="1" dirty="0" smtClean="0"/>
              <a:t>f=True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about the formula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z="2800" b="1" dirty="0" smtClean="0"/>
              <a:t>f</a:t>
            </a:r>
            <a:r>
              <a:rPr lang="en-US" sz="2800" dirty="0" smtClean="0"/>
              <a:t> = </a:t>
            </a:r>
            <a:r>
              <a:rPr lang="en-US" sz="3800" dirty="0" smtClean="0"/>
              <a:t>(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C</a:t>
            </a:r>
            <a:r>
              <a:rPr lang="en-US" b="1" dirty="0" smtClean="0">
                <a:solidFill>
                  <a:srgbClr val="0005C0"/>
                </a:solidFill>
                <a:sym typeface="Wingdings" pitchFamily="2" charset="2"/>
              </a:rPr>
              <a:t></a:t>
            </a:r>
            <a:r>
              <a:rPr lang="en-US" sz="2800" dirty="0" smtClean="0">
                <a:sym typeface="Wingdings" pitchFamily="2" charset="2"/>
              </a:rPr>
              <a:t>(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2800" dirty="0" smtClean="0"/>
              <a:t> </a:t>
            </a:r>
            <a:r>
              <a:rPr lang="en-US" b="1" dirty="0" smtClean="0">
                <a:solidFill>
                  <a:srgbClr val="0005C0"/>
                </a:solidFill>
                <a:sym typeface="Wingdings" pitchFamily="2" charset="2"/>
              </a:rPr>
              <a:t>Or Not</a:t>
            </a:r>
            <a:r>
              <a:rPr lang="en-US" sz="2800" dirty="0" smtClean="0"/>
              <a:t>(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B</a:t>
            </a:r>
            <a:r>
              <a:rPr lang="en-US" sz="2800" dirty="0" smtClean="0">
                <a:sym typeface="Wingdings" pitchFamily="2" charset="2"/>
              </a:rPr>
              <a:t>)</a:t>
            </a:r>
            <a:r>
              <a:rPr lang="en-US" sz="3800" dirty="0" smtClean="0">
                <a:sym typeface="Wingdings" pitchFamily="2" charset="2"/>
              </a:rPr>
              <a:t>)</a:t>
            </a:r>
            <a:r>
              <a:rPr lang="en-US" b="1" dirty="0" smtClean="0">
                <a:solidFill>
                  <a:srgbClr val="0005C0"/>
                </a:solidFill>
                <a:sym typeface="Wingdings" pitchFamily="2" charset="2"/>
              </a:rPr>
              <a:t>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B</a:t>
            </a:r>
          </a:p>
          <a:p>
            <a:r>
              <a:rPr lang="en-US" dirty="0" smtClean="0"/>
              <a:t>Causing f=True is called </a:t>
            </a:r>
          </a:p>
          <a:p>
            <a:pPr>
              <a:buNone/>
            </a:pPr>
            <a:r>
              <a:rPr lang="en-US" dirty="0" smtClean="0"/>
              <a:t>		“</a:t>
            </a:r>
            <a:r>
              <a:rPr lang="en-US" b="1" dirty="0" smtClean="0"/>
              <a:t>Satisfying the formula f</a:t>
            </a:r>
            <a:r>
              <a:rPr lang="en-US" dirty="0" smtClean="0"/>
              <a:t>”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מלבן 4"/>
          <p:cNvSpPr/>
          <p:nvPr/>
        </p:nvSpPr>
        <p:spPr>
          <a:xfrm>
            <a:off x="838200" y="2819400"/>
            <a:ext cx="7467600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u="sng" dirty="0" smtClean="0"/>
              <a:t>The SAT problem</a:t>
            </a:r>
            <a:r>
              <a:rPr lang="en-US" sz="3200" dirty="0" smtClean="0"/>
              <a:t>: </a:t>
            </a:r>
          </a:p>
          <a:p>
            <a:pPr>
              <a:buNone/>
            </a:pPr>
            <a:r>
              <a:rPr lang="en-US" sz="3200" dirty="0" smtClean="0"/>
              <a:t>Given a formula </a:t>
            </a:r>
            <a:r>
              <a:rPr lang="en-US" sz="3200" b="1" dirty="0" smtClean="0"/>
              <a:t>f</a:t>
            </a:r>
            <a:r>
              <a:rPr lang="en-US" sz="3200" dirty="0" smtClean="0"/>
              <a:t>, is it possible to satisfy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71585" y="1066800"/>
            <a:ext cx="6224615" cy="2613764"/>
            <a:chOff x="2388610" y="2086248"/>
            <a:chExt cx="6224615" cy="2613764"/>
          </a:xfrm>
        </p:grpSpPr>
        <p:pic>
          <p:nvPicPr>
            <p:cNvPr id="7" name="תמונה 6" descr="XOR.png"/>
            <p:cNvPicPr>
              <a:picLocks noChangeAspect="1"/>
            </p:cNvPicPr>
            <p:nvPr/>
          </p:nvPicPr>
          <p:blipFill>
            <a:blip r:embed="rId3" cstate="print"/>
            <a:srcRect l="15120" r="24401"/>
            <a:stretch>
              <a:fillRect/>
            </a:stretch>
          </p:blipFill>
          <p:spPr>
            <a:xfrm>
              <a:off x="3635896" y="2086248"/>
              <a:ext cx="1152125" cy="952500"/>
            </a:xfrm>
            <a:prstGeom prst="rect">
              <a:avLst/>
            </a:prstGeom>
          </p:spPr>
        </p:pic>
        <p:pic>
          <p:nvPicPr>
            <p:cNvPr id="5" name="תמונה 4" descr="AND.png"/>
            <p:cNvPicPr>
              <a:picLocks noChangeAspect="1"/>
            </p:cNvPicPr>
            <p:nvPr/>
          </p:nvPicPr>
          <p:blipFill>
            <a:blip r:embed="rId4" cstate="print"/>
            <a:srcRect l="20790" r="26291"/>
            <a:stretch>
              <a:fillRect/>
            </a:stretch>
          </p:blipFill>
          <p:spPr>
            <a:xfrm>
              <a:off x="5292085" y="3284984"/>
              <a:ext cx="1008107" cy="952500"/>
            </a:xfrm>
            <a:prstGeom prst="rect">
              <a:avLst/>
            </a:prstGeom>
          </p:spPr>
        </p:pic>
        <p:pic>
          <p:nvPicPr>
            <p:cNvPr id="6" name="תמונה 5" descr="OR.png"/>
            <p:cNvPicPr>
              <a:picLocks noChangeAspect="1"/>
            </p:cNvPicPr>
            <p:nvPr/>
          </p:nvPicPr>
          <p:blipFill>
            <a:blip r:embed="rId5" cstate="print"/>
            <a:srcRect l="26460" r="28181"/>
            <a:stretch>
              <a:fillRect/>
            </a:stretch>
          </p:blipFill>
          <p:spPr>
            <a:xfrm>
              <a:off x="6660232" y="3558144"/>
              <a:ext cx="1036907" cy="950976"/>
            </a:xfrm>
            <a:prstGeom prst="rect">
              <a:avLst/>
            </a:prstGeom>
          </p:spPr>
        </p:pic>
        <p:pic>
          <p:nvPicPr>
            <p:cNvPr id="8" name="תמונה 7" descr="AND.png"/>
            <p:cNvPicPr>
              <a:picLocks noChangeAspect="1"/>
            </p:cNvPicPr>
            <p:nvPr/>
          </p:nvPicPr>
          <p:blipFill>
            <a:blip r:embed="rId4" cstate="print"/>
            <a:srcRect l="20790" r="26291"/>
            <a:stretch>
              <a:fillRect/>
            </a:stretch>
          </p:blipFill>
          <p:spPr>
            <a:xfrm>
              <a:off x="3669804" y="3747512"/>
              <a:ext cx="1008107" cy="952500"/>
            </a:xfrm>
            <a:prstGeom prst="rect">
              <a:avLst/>
            </a:prstGeom>
          </p:spPr>
        </p:pic>
        <p:pic>
          <p:nvPicPr>
            <p:cNvPr id="9" name="תמונה 8" descr="XOR.png"/>
            <p:cNvPicPr>
              <a:picLocks noChangeAspect="1"/>
            </p:cNvPicPr>
            <p:nvPr/>
          </p:nvPicPr>
          <p:blipFill>
            <a:blip r:embed="rId3" cstate="print"/>
            <a:srcRect l="15120" r="24401"/>
            <a:stretch>
              <a:fillRect/>
            </a:stretch>
          </p:blipFill>
          <p:spPr>
            <a:xfrm>
              <a:off x="5287000" y="2278142"/>
              <a:ext cx="1152125" cy="952500"/>
            </a:xfrm>
            <a:prstGeom prst="rect">
              <a:avLst/>
            </a:prstGeom>
          </p:spPr>
        </p:pic>
        <p:cxnSp>
          <p:nvCxnSpPr>
            <p:cNvPr id="11" name="מחבר ישר 10"/>
            <p:cNvCxnSpPr/>
            <p:nvPr/>
          </p:nvCxnSpPr>
          <p:spPr>
            <a:xfrm flipH="1">
              <a:off x="3059832" y="2374280"/>
              <a:ext cx="6480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מחבר ישר 11"/>
            <p:cNvCxnSpPr/>
            <p:nvPr/>
          </p:nvCxnSpPr>
          <p:spPr>
            <a:xfrm flipH="1">
              <a:off x="3059832" y="2755528"/>
              <a:ext cx="6480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מחבר ישר 12"/>
            <p:cNvCxnSpPr/>
            <p:nvPr/>
          </p:nvCxnSpPr>
          <p:spPr>
            <a:xfrm>
              <a:off x="5292080" y="2924944"/>
              <a:ext cx="0" cy="6607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26"/>
            <p:cNvCxnSpPr/>
            <p:nvPr/>
          </p:nvCxnSpPr>
          <p:spPr>
            <a:xfrm flipH="1">
              <a:off x="4772784" y="2564904"/>
              <a:ext cx="7200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/>
            <p:cNvCxnSpPr/>
            <p:nvPr/>
          </p:nvCxnSpPr>
          <p:spPr>
            <a:xfrm>
              <a:off x="4935850" y="2564904"/>
              <a:ext cx="0" cy="1368152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מחבר ישר 30"/>
            <p:cNvCxnSpPr/>
            <p:nvPr/>
          </p:nvCxnSpPr>
          <p:spPr>
            <a:xfrm flipH="1">
              <a:off x="3059832" y="3284984"/>
              <a:ext cx="223224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ישר 37"/>
            <p:cNvCxnSpPr/>
            <p:nvPr/>
          </p:nvCxnSpPr>
          <p:spPr>
            <a:xfrm flipH="1">
              <a:off x="4913752" y="3950468"/>
              <a:ext cx="576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מחבר ישר 39"/>
            <p:cNvCxnSpPr/>
            <p:nvPr/>
          </p:nvCxnSpPr>
          <p:spPr>
            <a:xfrm>
              <a:off x="3275856" y="2749686"/>
              <a:ext cx="0" cy="1683616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 ישר 42"/>
            <p:cNvCxnSpPr/>
            <p:nvPr/>
          </p:nvCxnSpPr>
          <p:spPr>
            <a:xfrm>
              <a:off x="3563888" y="2385710"/>
              <a:ext cx="0" cy="1668502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ישר 43"/>
            <p:cNvCxnSpPr/>
            <p:nvPr/>
          </p:nvCxnSpPr>
          <p:spPr>
            <a:xfrm flipH="1">
              <a:off x="3275856" y="4415522"/>
              <a:ext cx="576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מחבר ישר 46"/>
            <p:cNvCxnSpPr/>
            <p:nvPr/>
          </p:nvCxnSpPr>
          <p:spPr>
            <a:xfrm flipH="1">
              <a:off x="3563888" y="4034274"/>
              <a:ext cx="2880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מחבר ישר 50"/>
            <p:cNvCxnSpPr/>
            <p:nvPr/>
          </p:nvCxnSpPr>
          <p:spPr>
            <a:xfrm flipH="1">
              <a:off x="6401536" y="2752734"/>
              <a:ext cx="15121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מחבר ישר 51"/>
            <p:cNvCxnSpPr/>
            <p:nvPr/>
          </p:nvCxnSpPr>
          <p:spPr>
            <a:xfrm>
              <a:off x="7623006" y="4035544"/>
              <a:ext cx="2880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מחבר ישר 59"/>
            <p:cNvCxnSpPr/>
            <p:nvPr/>
          </p:nvCxnSpPr>
          <p:spPr>
            <a:xfrm flipV="1">
              <a:off x="6300192" y="3741797"/>
              <a:ext cx="0" cy="1211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מחבר ישר 64"/>
            <p:cNvCxnSpPr/>
            <p:nvPr/>
          </p:nvCxnSpPr>
          <p:spPr>
            <a:xfrm flipH="1">
              <a:off x="6297652" y="3843636"/>
              <a:ext cx="4320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מחבר ישר 66"/>
            <p:cNvCxnSpPr/>
            <p:nvPr/>
          </p:nvCxnSpPr>
          <p:spPr>
            <a:xfrm flipH="1">
              <a:off x="4667248" y="4227184"/>
              <a:ext cx="20882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מלבן 69"/>
            <p:cNvSpPr/>
            <p:nvPr/>
          </p:nvSpPr>
          <p:spPr>
            <a:xfrm>
              <a:off x="2411760" y="2095138"/>
              <a:ext cx="75533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/>
              <a:r>
                <a:rPr lang="en-US" sz="2800" dirty="0" smtClean="0"/>
                <a:t>A=1</a:t>
              </a:r>
              <a:endParaRPr lang="he-IL" sz="2800" dirty="0"/>
            </a:p>
          </p:txBody>
        </p:sp>
        <p:sp>
          <p:nvSpPr>
            <p:cNvPr id="71" name="מלבן 70"/>
            <p:cNvSpPr/>
            <p:nvPr/>
          </p:nvSpPr>
          <p:spPr>
            <a:xfrm>
              <a:off x="2388610" y="2481466"/>
              <a:ext cx="7425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/>
              <a:r>
                <a:rPr lang="en-US" sz="2800" dirty="0" smtClean="0"/>
                <a:t>B=0</a:t>
              </a:r>
              <a:endParaRPr lang="he-IL" sz="2800" dirty="0"/>
            </a:p>
          </p:txBody>
        </p:sp>
        <p:sp>
          <p:nvSpPr>
            <p:cNvPr id="72" name="מלבן 71"/>
            <p:cNvSpPr/>
            <p:nvPr/>
          </p:nvSpPr>
          <p:spPr>
            <a:xfrm>
              <a:off x="2411760" y="3006096"/>
              <a:ext cx="7377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/>
              <a:r>
                <a:rPr lang="en-US" sz="2800" dirty="0" smtClean="0"/>
                <a:t>C=1</a:t>
              </a:r>
              <a:endParaRPr lang="he-IL" sz="2800" dirty="0"/>
            </a:p>
          </p:txBody>
        </p:sp>
        <p:sp>
          <p:nvSpPr>
            <p:cNvPr id="73" name="מלבן 72"/>
            <p:cNvSpPr/>
            <p:nvPr/>
          </p:nvSpPr>
          <p:spPr>
            <a:xfrm>
              <a:off x="7845066" y="2473732"/>
              <a:ext cx="76815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/>
              <a:r>
                <a:rPr lang="en-US" sz="2800" dirty="0" smtClean="0"/>
                <a:t>D=0</a:t>
              </a:r>
              <a:endParaRPr lang="he-IL" sz="2800" dirty="0"/>
            </a:p>
          </p:txBody>
        </p:sp>
        <p:sp>
          <p:nvSpPr>
            <p:cNvPr id="74" name="מלבן 73"/>
            <p:cNvSpPr/>
            <p:nvPr/>
          </p:nvSpPr>
          <p:spPr>
            <a:xfrm>
              <a:off x="7845066" y="3754750"/>
              <a:ext cx="72167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/>
              <a:r>
                <a:rPr lang="en-US" sz="2800" dirty="0" smtClean="0"/>
                <a:t>E=0</a:t>
              </a:r>
              <a:endParaRPr lang="he-IL" sz="2800" dirty="0"/>
            </a:p>
          </p:txBody>
        </p:sp>
        <p:sp>
          <p:nvSpPr>
            <p:cNvPr id="75" name="מלבן 74"/>
            <p:cNvSpPr/>
            <p:nvPr/>
          </p:nvSpPr>
          <p:spPr>
            <a:xfrm>
              <a:off x="4020320" y="2381116"/>
              <a:ext cx="421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X1</a:t>
              </a:r>
              <a:endParaRPr lang="he-IL" dirty="0"/>
            </a:p>
          </p:txBody>
        </p:sp>
        <p:sp>
          <p:nvSpPr>
            <p:cNvPr id="76" name="מלבן 75"/>
            <p:cNvSpPr/>
            <p:nvPr/>
          </p:nvSpPr>
          <p:spPr>
            <a:xfrm>
              <a:off x="5724128" y="2564904"/>
              <a:ext cx="421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X2</a:t>
              </a:r>
              <a:endParaRPr lang="he-IL" dirty="0"/>
            </a:p>
          </p:txBody>
        </p:sp>
        <p:sp>
          <p:nvSpPr>
            <p:cNvPr id="77" name="מלבן 76"/>
            <p:cNvSpPr/>
            <p:nvPr/>
          </p:nvSpPr>
          <p:spPr>
            <a:xfrm>
              <a:off x="5567288" y="3583316"/>
              <a:ext cx="4347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A2</a:t>
              </a:r>
              <a:endParaRPr lang="he-IL" dirty="0"/>
            </a:p>
          </p:txBody>
        </p:sp>
        <p:sp>
          <p:nvSpPr>
            <p:cNvPr id="78" name="מלבן 77"/>
            <p:cNvSpPr/>
            <p:nvPr/>
          </p:nvSpPr>
          <p:spPr>
            <a:xfrm>
              <a:off x="3993250" y="4028304"/>
              <a:ext cx="4347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A1</a:t>
              </a:r>
              <a:endParaRPr lang="he-IL" dirty="0"/>
            </a:p>
          </p:txBody>
        </p:sp>
        <p:sp>
          <p:nvSpPr>
            <p:cNvPr id="79" name="מלבן 78"/>
            <p:cNvSpPr/>
            <p:nvPr/>
          </p:nvSpPr>
          <p:spPr>
            <a:xfrm>
              <a:off x="6948264" y="3846176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O1</a:t>
              </a:r>
              <a:endParaRPr lang="he-IL" dirty="0"/>
            </a:p>
          </p:txBody>
        </p:sp>
        <p:sp>
          <p:nvSpPr>
            <p:cNvPr id="80" name="מלבן 79"/>
            <p:cNvSpPr/>
            <p:nvPr/>
          </p:nvSpPr>
          <p:spPr>
            <a:xfrm>
              <a:off x="4644008" y="2204864"/>
              <a:ext cx="4090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Z1</a:t>
              </a:r>
              <a:endParaRPr lang="he-IL" dirty="0"/>
            </a:p>
          </p:txBody>
        </p:sp>
        <p:sp>
          <p:nvSpPr>
            <p:cNvPr id="81" name="מלבן 80"/>
            <p:cNvSpPr/>
            <p:nvPr/>
          </p:nvSpPr>
          <p:spPr>
            <a:xfrm>
              <a:off x="4575810" y="3876288"/>
              <a:ext cx="4090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Z2</a:t>
              </a:r>
              <a:endParaRPr lang="he-IL" dirty="0"/>
            </a:p>
          </p:txBody>
        </p:sp>
        <p:sp>
          <p:nvSpPr>
            <p:cNvPr id="82" name="מלבן 81"/>
            <p:cNvSpPr/>
            <p:nvPr/>
          </p:nvSpPr>
          <p:spPr>
            <a:xfrm>
              <a:off x="6300192" y="3486136"/>
              <a:ext cx="4090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Z3</a:t>
              </a:r>
              <a:endParaRPr lang="he-IL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89" y="3864033"/>
            <a:ext cx="8204585" cy="141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כותרת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Basic modeling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1219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{</a:t>
            </a:r>
            <a:r>
              <a:rPr lang="en-US" dirty="0"/>
              <a:t>A,C,H</a:t>
            </a:r>
            <a:r>
              <a:rPr lang="en-US" baseline="-25000" dirty="0"/>
              <a:t>A1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H</a:t>
            </a:r>
            <a:r>
              <a:rPr lang="en-US" baseline="-25000" dirty="0" smtClean="0"/>
              <a:t>A2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H</a:t>
            </a:r>
            <a:r>
              <a:rPr lang="en-US" baseline="-25000" dirty="0" smtClean="0"/>
              <a:t>o1</a:t>
            </a:r>
            <a:r>
              <a:rPr lang="en-US" dirty="0"/>
              <a:t>} - true, {B,D,E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Z</a:t>
            </a:r>
            <a:r>
              <a:rPr lang="en-US" baseline="-25000" dirty="0" smtClean="0"/>
              <a:t>2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Z</a:t>
            </a:r>
            <a:r>
              <a:rPr lang="en-US" baseline="-25000" dirty="0" smtClean="0"/>
              <a:t>3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H</a:t>
            </a:r>
            <a:r>
              <a:rPr lang="en-US" baseline="-25000" dirty="0" smtClean="0"/>
              <a:t>x1</a:t>
            </a:r>
            <a:r>
              <a:rPr lang="en-US" dirty="0" smtClean="0"/>
              <a:t>,H</a:t>
            </a:r>
            <a:r>
              <a:rPr lang="en-US" baseline="-25000" dirty="0" smtClean="0"/>
              <a:t>x2</a:t>
            </a:r>
            <a:r>
              <a:rPr lang="en-US" dirty="0" smtClean="0"/>
              <a:t>} –false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∆ </a:t>
            </a:r>
            <a:r>
              <a:rPr lang="en-US" dirty="0"/>
              <a:t>= {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{A,C,</a:t>
            </a:r>
            <a:r>
              <a:rPr lang="en-US" dirty="0"/>
              <a:t> Z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smtClean="0"/>
              <a:t>Z</a:t>
            </a:r>
            <a:r>
              <a:rPr lang="en-US" baseline="-25000" dirty="0" smtClean="0"/>
              <a:t>3</a:t>
            </a:r>
            <a:r>
              <a:rPr lang="en-US" dirty="0" smtClean="0"/>
              <a:t>, H</a:t>
            </a:r>
            <a:r>
              <a:rPr lang="en-US" baseline="-25000" dirty="0" smtClean="0"/>
              <a:t>A1</a:t>
            </a:r>
            <a:r>
              <a:rPr lang="en-US" dirty="0"/>
              <a:t>, H</a:t>
            </a:r>
            <a:r>
              <a:rPr lang="en-US" baseline="-25000" dirty="0"/>
              <a:t>A2</a:t>
            </a:r>
            <a:r>
              <a:rPr lang="en-US" dirty="0"/>
              <a:t>, </a:t>
            </a:r>
            <a:r>
              <a:rPr lang="en-US" dirty="0" smtClean="0"/>
              <a:t>H</a:t>
            </a:r>
            <a:r>
              <a:rPr lang="en-US" baseline="-25000" dirty="0" smtClean="0"/>
              <a:t>x1</a:t>
            </a:r>
            <a:r>
              <a:rPr lang="en-US" dirty="0" smtClean="0"/>
              <a:t>, H</a:t>
            </a:r>
            <a:r>
              <a:rPr lang="en-US" baseline="-25000" dirty="0" smtClean="0"/>
              <a:t>x2</a:t>
            </a:r>
            <a:r>
              <a:rPr lang="en-US" dirty="0" smtClean="0"/>
              <a:t>} </a:t>
            </a:r>
            <a:r>
              <a:rPr lang="en-US" dirty="0"/>
              <a:t>- true, {B,D,E, </a:t>
            </a:r>
            <a:r>
              <a:rPr lang="en-US" dirty="0" smtClean="0"/>
              <a:t>Z</a:t>
            </a:r>
            <a:r>
              <a:rPr lang="en-US" baseline="-25000" dirty="0" smtClean="0"/>
              <a:t>2</a:t>
            </a:r>
            <a:r>
              <a:rPr lang="en-US" dirty="0" smtClean="0"/>
              <a:t>,H</a:t>
            </a:r>
            <a:r>
              <a:rPr lang="en-US" baseline="-25000" dirty="0" smtClean="0"/>
              <a:t>o1</a:t>
            </a:r>
            <a:r>
              <a:rPr lang="en-US" dirty="0" smtClean="0"/>
              <a:t>} </a:t>
            </a:r>
            <a:r>
              <a:rPr lang="en-US" dirty="0"/>
              <a:t>–false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∆ = </a:t>
            </a:r>
            <a:r>
              <a:rPr lang="en-US" dirty="0" smtClean="0"/>
              <a:t>{O</a:t>
            </a:r>
            <a:r>
              <a:rPr lang="en-US" baseline="-25000" dirty="0" smtClean="0"/>
              <a:t>1</a:t>
            </a:r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388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SAT Compilation Trick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Since we are looking for min. card. diagnosis, we can use XOR instead of entailment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52787"/>
            <a:ext cx="5741644" cy="116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0"/>
            <a:ext cx="695198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48200"/>
            <a:ext cx="831689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411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u="sng" dirty="0" smtClean="0"/>
              <a:t>Observation</a:t>
            </a:r>
            <a:r>
              <a:rPr lang="en-US" dirty="0" smtClean="0"/>
              <a:t>: diagnosis has two stages</a:t>
            </a:r>
          </a:p>
          <a:p>
            <a:pPr lvl="1">
              <a:buNone/>
            </a:pPr>
            <a:r>
              <a:rPr lang="en-US" dirty="0" smtClean="0"/>
              <a:t>1) Read the system description (the model)</a:t>
            </a:r>
          </a:p>
          <a:p>
            <a:pPr lvl="1">
              <a:buNone/>
            </a:pPr>
            <a:r>
              <a:rPr lang="en-US" dirty="0" smtClean="0"/>
              <a:t>2) Obtain observations and produce diagnosis</a:t>
            </a:r>
          </a:p>
          <a:p>
            <a:r>
              <a:rPr lang="en-US" dirty="0" smtClean="0"/>
              <a:t>Stage 1 occurs </a:t>
            </a:r>
            <a:r>
              <a:rPr lang="en-US" b="1" dirty="0" smtClean="0"/>
              <a:t>once for a system model</a:t>
            </a:r>
          </a:p>
          <a:p>
            <a:r>
              <a:rPr lang="en-US" dirty="0" smtClean="0"/>
              <a:t>Stage 2 may occur many times</a:t>
            </a:r>
          </a:p>
          <a:p>
            <a:pPr>
              <a:buNone/>
            </a:pPr>
            <a:endParaRPr lang="en-US" sz="18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Should invest time to </a:t>
            </a:r>
            <a:r>
              <a:rPr lang="en-US" b="1" dirty="0" smtClean="0">
                <a:solidFill>
                  <a:srgbClr val="0005C0"/>
                </a:solidFill>
              </a:rPr>
              <a:t>analyze the system model</a:t>
            </a:r>
            <a:endParaRPr lang="en-US" b="1" dirty="0">
              <a:solidFill>
                <a:srgbClr val="0005C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מלבן 10"/>
          <p:cNvSpPr/>
          <p:nvPr/>
        </p:nvSpPr>
        <p:spPr>
          <a:xfrm>
            <a:off x="2148840" y="1905000"/>
            <a:ext cx="2087880" cy="716280"/>
          </a:xfrm>
          <a:prstGeom prst="rect">
            <a:avLst/>
          </a:prstGeom>
          <a:solidFill>
            <a:srgbClr val="FF0000">
              <a:alpha val="6000"/>
            </a:srgbClr>
          </a:solidFill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Dominated  and Dominator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מחבר חץ ישר 8"/>
          <p:cNvCxnSpPr/>
          <p:nvPr/>
        </p:nvCxnSpPr>
        <p:spPr>
          <a:xfrm flipH="1">
            <a:off x="2438400" y="11430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מחבר חץ ישר 9"/>
          <p:cNvCxnSpPr/>
          <p:nvPr/>
        </p:nvCxnSpPr>
        <p:spPr>
          <a:xfrm flipH="1">
            <a:off x="3810000" y="1219200"/>
            <a:ext cx="16764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מלבן 16"/>
          <p:cNvSpPr/>
          <p:nvPr/>
        </p:nvSpPr>
        <p:spPr>
          <a:xfrm>
            <a:off x="2148840" y="1905000"/>
            <a:ext cx="2087880" cy="716280"/>
          </a:xfrm>
          <a:prstGeom prst="rect">
            <a:avLst/>
          </a:prstGeom>
          <a:solidFill>
            <a:srgbClr val="FF0000">
              <a:alpha val="6000"/>
            </a:srgbClr>
          </a:solidFill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95400" y="2967335"/>
            <a:ext cx="655320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Dominated must pass via dominator to output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Dominators and Dominated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1" name="צורה חופשית 10"/>
          <p:cNvSpPr/>
          <p:nvPr/>
        </p:nvSpPr>
        <p:spPr>
          <a:xfrm>
            <a:off x="1752600" y="1524000"/>
            <a:ext cx="4267200" cy="2286000"/>
          </a:xfrm>
          <a:custGeom>
            <a:avLst/>
            <a:gdLst>
              <a:gd name="connsiteX0" fmla="*/ 3855720 w 3931920"/>
              <a:gd name="connsiteY0" fmla="*/ 487680 h 2133600"/>
              <a:gd name="connsiteX1" fmla="*/ 3855720 w 3931920"/>
              <a:gd name="connsiteY1" fmla="*/ 487680 h 2133600"/>
              <a:gd name="connsiteX2" fmla="*/ 0 w 3931920"/>
              <a:gd name="connsiteY2" fmla="*/ 0 h 2133600"/>
              <a:gd name="connsiteX3" fmla="*/ 1005840 w 3931920"/>
              <a:gd name="connsiteY3" fmla="*/ 2133600 h 2133600"/>
              <a:gd name="connsiteX4" fmla="*/ 3931920 w 3931920"/>
              <a:gd name="connsiteY4" fmla="*/ 48768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1920" h="2133600">
                <a:moveTo>
                  <a:pt x="3855720" y="487680"/>
                </a:moveTo>
                <a:lnTo>
                  <a:pt x="3855720" y="487680"/>
                </a:lnTo>
                <a:lnTo>
                  <a:pt x="0" y="0"/>
                </a:lnTo>
                <a:lnTo>
                  <a:pt x="1005840" y="2133600"/>
                </a:lnTo>
                <a:lnTo>
                  <a:pt x="3931920" y="48768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צורה חופשית 11"/>
          <p:cNvSpPr/>
          <p:nvPr/>
        </p:nvSpPr>
        <p:spPr>
          <a:xfrm>
            <a:off x="3535680" y="5105400"/>
            <a:ext cx="2270760" cy="1280160"/>
          </a:xfrm>
          <a:custGeom>
            <a:avLst/>
            <a:gdLst>
              <a:gd name="connsiteX0" fmla="*/ 2270760 w 2270760"/>
              <a:gd name="connsiteY0" fmla="*/ 777240 h 1737360"/>
              <a:gd name="connsiteX1" fmla="*/ 2270760 w 2270760"/>
              <a:gd name="connsiteY1" fmla="*/ 777240 h 1737360"/>
              <a:gd name="connsiteX2" fmla="*/ 0 w 2270760"/>
              <a:gd name="connsiteY2" fmla="*/ 0 h 1737360"/>
              <a:gd name="connsiteX3" fmla="*/ 15240 w 2270760"/>
              <a:gd name="connsiteY3" fmla="*/ 1737360 h 1737360"/>
              <a:gd name="connsiteX4" fmla="*/ 2209800 w 2270760"/>
              <a:gd name="connsiteY4" fmla="*/ 716280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0760" h="1737360">
                <a:moveTo>
                  <a:pt x="2270760" y="777240"/>
                </a:moveTo>
                <a:lnTo>
                  <a:pt x="2270760" y="777240"/>
                </a:lnTo>
                <a:lnTo>
                  <a:pt x="0" y="0"/>
                </a:lnTo>
                <a:lnTo>
                  <a:pt x="15240" y="1737360"/>
                </a:lnTo>
                <a:lnTo>
                  <a:pt x="2209800" y="71628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/>
          <p:cNvSpPr/>
          <p:nvPr/>
        </p:nvSpPr>
        <p:spPr>
          <a:xfrm>
            <a:off x="228600" y="4191000"/>
            <a:ext cx="1600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Cones</a:t>
            </a:r>
            <a:endParaRPr lang="en-US" sz="4000" b="1" dirty="0"/>
          </a:p>
        </p:txBody>
      </p:sp>
      <p:cxnSp>
        <p:nvCxnSpPr>
          <p:cNvPr id="15" name="מחבר חץ ישר 14"/>
          <p:cNvCxnSpPr>
            <a:stCxn id="13" idx="0"/>
          </p:cNvCxnSpPr>
          <p:nvPr/>
        </p:nvCxnSpPr>
        <p:spPr>
          <a:xfrm flipV="1">
            <a:off x="1028700" y="2743200"/>
            <a:ext cx="1181100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מחבר חץ ישר 15"/>
          <p:cNvCxnSpPr>
            <a:stCxn id="13" idx="2"/>
          </p:cNvCxnSpPr>
          <p:nvPr/>
        </p:nvCxnSpPr>
        <p:spPr>
          <a:xfrm>
            <a:off x="1028700" y="4800600"/>
            <a:ext cx="24003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does cones help to diagnose?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Dominators and Dominated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הסבר מלבני מעוגל 6"/>
          <p:cNvSpPr/>
          <p:nvPr/>
        </p:nvSpPr>
        <p:spPr>
          <a:xfrm>
            <a:off x="2819400" y="1173480"/>
            <a:ext cx="3200400" cy="502920"/>
          </a:xfrm>
          <a:prstGeom prst="wedgeRoundRectCallout">
            <a:avLst>
              <a:gd name="adj1" fmla="val -17500"/>
              <a:gd name="adj2" fmla="val 5138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10 Components</a:t>
            </a:r>
            <a:endParaRPr lang="en-US" sz="2800" dirty="0"/>
          </a:p>
        </p:txBody>
      </p:sp>
      <p:sp>
        <p:nvSpPr>
          <p:cNvPr id="11" name="צורה חופשית 10"/>
          <p:cNvSpPr/>
          <p:nvPr/>
        </p:nvSpPr>
        <p:spPr>
          <a:xfrm>
            <a:off x="1752600" y="1524000"/>
            <a:ext cx="4267200" cy="2286000"/>
          </a:xfrm>
          <a:custGeom>
            <a:avLst/>
            <a:gdLst>
              <a:gd name="connsiteX0" fmla="*/ 3855720 w 3931920"/>
              <a:gd name="connsiteY0" fmla="*/ 487680 h 2133600"/>
              <a:gd name="connsiteX1" fmla="*/ 3855720 w 3931920"/>
              <a:gd name="connsiteY1" fmla="*/ 487680 h 2133600"/>
              <a:gd name="connsiteX2" fmla="*/ 0 w 3931920"/>
              <a:gd name="connsiteY2" fmla="*/ 0 h 2133600"/>
              <a:gd name="connsiteX3" fmla="*/ 1005840 w 3931920"/>
              <a:gd name="connsiteY3" fmla="*/ 2133600 h 2133600"/>
              <a:gd name="connsiteX4" fmla="*/ 3931920 w 3931920"/>
              <a:gd name="connsiteY4" fmla="*/ 48768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1920" h="2133600">
                <a:moveTo>
                  <a:pt x="3855720" y="487680"/>
                </a:moveTo>
                <a:lnTo>
                  <a:pt x="3855720" y="487680"/>
                </a:lnTo>
                <a:lnTo>
                  <a:pt x="0" y="0"/>
                </a:lnTo>
                <a:lnTo>
                  <a:pt x="1005840" y="2133600"/>
                </a:lnTo>
                <a:lnTo>
                  <a:pt x="3931920" y="48768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צורה חופשית 11"/>
          <p:cNvSpPr/>
          <p:nvPr/>
        </p:nvSpPr>
        <p:spPr>
          <a:xfrm>
            <a:off x="3535680" y="5105400"/>
            <a:ext cx="2270760" cy="1280160"/>
          </a:xfrm>
          <a:custGeom>
            <a:avLst/>
            <a:gdLst>
              <a:gd name="connsiteX0" fmla="*/ 2270760 w 2270760"/>
              <a:gd name="connsiteY0" fmla="*/ 777240 h 1737360"/>
              <a:gd name="connsiteX1" fmla="*/ 2270760 w 2270760"/>
              <a:gd name="connsiteY1" fmla="*/ 777240 h 1737360"/>
              <a:gd name="connsiteX2" fmla="*/ 0 w 2270760"/>
              <a:gd name="connsiteY2" fmla="*/ 0 h 1737360"/>
              <a:gd name="connsiteX3" fmla="*/ 15240 w 2270760"/>
              <a:gd name="connsiteY3" fmla="*/ 1737360 h 1737360"/>
              <a:gd name="connsiteX4" fmla="*/ 2209800 w 2270760"/>
              <a:gd name="connsiteY4" fmla="*/ 716280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0760" h="1737360">
                <a:moveTo>
                  <a:pt x="2270760" y="777240"/>
                </a:moveTo>
                <a:lnTo>
                  <a:pt x="2270760" y="777240"/>
                </a:lnTo>
                <a:lnTo>
                  <a:pt x="0" y="0"/>
                </a:lnTo>
                <a:lnTo>
                  <a:pt x="15240" y="1737360"/>
                </a:lnTo>
                <a:lnTo>
                  <a:pt x="2209800" y="71628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/>
          <p:cNvSpPr/>
          <p:nvPr/>
        </p:nvSpPr>
        <p:spPr>
          <a:xfrm>
            <a:off x="228600" y="4191000"/>
            <a:ext cx="1600200" cy="609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Cones</a:t>
            </a:r>
            <a:endParaRPr lang="en-US" sz="4000" b="1" dirty="0"/>
          </a:p>
        </p:txBody>
      </p:sp>
      <p:cxnSp>
        <p:nvCxnSpPr>
          <p:cNvPr id="15" name="מחבר חץ ישר 14"/>
          <p:cNvCxnSpPr>
            <a:stCxn id="13" idx="0"/>
          </p:cNvCxnSpPr>
          <p:nvPr/>
        </p:nvCxnSpPr>
        <p:spPr>
          <a:xfrm flipV="1">
            <a:off x="1028700" y="2743200"/>
            <a:ext cx="1181100" cy="1447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מחבר חץ ישר 15"/>
          <p:cNvCxnSpPr>
            <a:stCxn id="13" idx="2"/>
          </p:cNvCxnSpPr>
          <p:nvPr/>
        </p:nvCxnSpPr>
        <p:spPr>
          <a:xfrm>
            <a:off x="1028700" y="4800600"/>
            <a:ext cx="24003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Dominators and Dominated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מלבן 4"/>
          <p:cNvSpPr/>
          <p:nvPr/>
        </p:nvSpPr>
        <p:spPr>
          <a:xfrm>
            <a:off x="2148840" y="1905000"/>
            <a:ext cx="3489960" cy="15392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מלבן 5"/>
          <p:cNvSpPr/>
          <p:nvPr/>
        </p:nvSpPr>
        <p:spPr>
          <a:xfrm>
            <a:off x="3322320" y="5349240"/>
            <a:ext cx="2164080" cy="7315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הסבר מלבני מעוגל 6"/>
          <p:cNvSpPr/>
          <p:nvPr/>
        </p:nvSpPr>
        <p:spPr>
          <a:xfrm>
            <a:off x="2819400" y="1173480"/>
            <a:ext cx="3200400" cy="502920"/>
          </a:xfrm>
          <a:prstGeom prst="wedgeRoundRectCallout">
            <a:avLst>
              <a:gd name="adj1" fmla="val -17500"/>
              <a:gd name="adj2" fmla="val 5138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6 Components !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HDAS </a:t>
            </a:r>
            <a:r>
              <a:rPr lang="en-US" sz="2800" dirty="0" smtClean="0"/>
              <a:t>(</a:t>
            </a:r>
            <a:r>
              <a:rPr lang="en-US" sz="2800" dirty="0" err="1" smtClean="0"/>
              <a:t>Siddiqi</a:t>
            </a:r>
            <a:r>
              <a:rPr lang="en-US" sz="2800" dirty="0" smtClean="0"/>
              <a:t> &amp; Huang ‘07)</a:t>
            </a:r>
            <a:endParaRPr lang="en-US" sz="28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Diagnosis in two steps</a:t>
            </a:r>
          </a:p>
          <a:p>
            <a:pPr lvl="1"/>
            <a:r>
              <a:rPr lang="en-US" dirty="0" smtClean="0"/>
              <a:t>Find </a:t>
            </a:r>
            <a:r>
              <a:rPr lang="en-US" b="1" dirty="0" smtClean="0">
                <a:solidFill>
                  <a:srgbClr val="0005C0"/>
                </a:solidFill>
              </a:rPr>
              <a:t>top-level diagnoses</a:t>
            </a:r>
          </a:p>
          <a:p>
            <a:pPr lvl="1"/>
            <a:r>
              <a:rPr lang="en-US" b="1" dirty="0" smtClean="0">
                <a:solidFill>
                  <a:srgbClr val="0005C0"/>
                </a:solidFill>
              </a:rPr>
              <a:t>Diagnose faulty cones </a:t>
            </a:r>
            <a:r>
              <a:rPr lang="en-US" dirty="0" smtClean="0"/>
              <a:t>to get full diagnosis</a:t>
            </a:r>
          </a:p>
          <a:p>
            <a:r>
              <a:rPr lang="en-US" dirty="0" smtClean="0"/>
              <a:t>Top-level diagnoses</a:t>
            </a:r>
          </a:p>
          <a:p>
            <a:pPr lvl="1"/>
            <a:r>
              <a:rPr lang="en-US" dirty="0" smtClean="0"/>
              <a:t>Consider a cone as a single component</a:t>
            </a:r>
          </a:p>
          <a:p>
            <a:pPr lvl="1"/>
            <a:r>
              <a:rPr lang="en-US" dirty="0" smtClean="0"/>
              <a:t>Assume all dominated components are healthy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and NP </a:t>
            </a:r>
            <a:r>
              <a:rPr lang="en-US" dirty="0" err="1" smtClean="0"/>
              <a:t>Completness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first NP Complete problem</a:t>
            </a:r>
          </a:p>
          <a:p>
            <a:endParaRPr lang="en-US" dirty="0" smtClean="0"/>
          </a:p>
          <a:p>
            <a:r>
              <a:rPr lang="en-US" dirty="0" smtClean="0"/>
              <a:t>What does this mean?</a:t>
            </a:r>
          </a:p>
          <a:p>
            <a:pPr lvl="1"/>
            <a:r>
              <a:rPr lang="en-US" dirty="0" smtClean="0"/>
              <a:t>Solving SAT problems is hard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Best  known algorithm is exponential</a:t>
            </a:r>
            <a:r>
              <a:rPr lang="en-US" dirty="0" smtClean="0"/>
              <a:t> (worst case)</a:t>
            </a:r>
          </a:p>
          <a:p>
            <a:pPr lvl="1"/>
            <a:r>
              <a:rPr lang="en-US" dirty="0" smtClean="0"/>
              <a:t>Every problem in NP can be translated to SAT</a:t>
            </a:r>
          </a:p>
          <a:p>
            <a:pPr lvl="2"/>
            <a:r>
              <a:rPr lang="en-US" dirty="0" smtClean="0"/>
              <a:t>E.g., Traveling Salesman Problem, Clique</a:t>
            </a:r>
          </a:p>
          <a:p>
            <a:endParaRPr lang="en-US" dirty="0" smtClean="0"/>
          </a:p>
          <a:p>
            <a:r>
              <a:rPr lang="en-US" dirty="0" smtClean="0"/>
              <a:t>However, </a:t>
            </a:r>
            <a:r>
              <a:rPr lang="en-US" b="1" dirty="0" smtClean="0">
                <a:solidFill>
                  <a:srgbClr val="0005C0"/>
                </a:solidFill>
              </a:rPr>
              <a:t>current solvers can solve huge formulas</a:t>
            </a:r>
            <a:endParaRPr lang="en-US" b="1" dirty="0">
              <a:solidFill>
                <a:srgbClr val="0005C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מלבן 4"/>
          <p:cNvSpPr/>
          <p:nvPr/>
        </p:nvSpPr>
        <p:spPr>
          <a:xfrm>
            <a:off x="2148840" y="1905000"/>
            <a:ext cx="3489960" cy="15392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u="sng" dirty="0" smtClean="0"/>
              <a:t>Cone 1</a:t>
            </a:r>
            <a:endParaRPr lang="en-US" sz="3200" b="1" u="sng" dirty="0"/>
          </a:p>
        </p:txBody>
      </p:sp>
      <p:sp>
        <p:nvSpPr>
          <p:cNvPr id="6" name="מלבן 5"/>
          <p:cNvSpPr/>
          <p:nvPr/>
        </p:nvSpPr>
        <p:spPr>
          <a:xfrm>
            <a:off x="3322320" y="5349240"/>
            <a:ext cx="2164080" cy="7315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u="sng" dirty="0" smtClean="0"/>
              <a:t>Cone 2</a:t>
            </a:r>
            <a:endParaRPr lang="en-US" sz="32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Stage 1: Find Top-Level Diagnosis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מלבן 4"/>
          <p:cNvSpPr/>
          <p:nvPr/>
        </p:nvSpPr>
        <p:spPr>
          <a:xfrm>
            <a:off x="2148840" y="1905000"/>
            <a:ext cx="3489960" cy="15392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u="sng" dirty="0" smtClean="0"/>
              <a:t>Cone 1</a:t>
            </a:r>
            <a:endParaRPr lang="en-US" sz="3200" b="1" u="sng" dirty="0"/>
          </a:p>
        </p:txBody>
      </p:sp>
      <p:sp>
        <p:nvSpPr>
          <p:cNvPr id="6" name="מלבן 5"/>
          <p:cNvSpPr/>
          <p:nvPr/>
        </p:nvSpPr>
        <p:spPr>
          <a:xfrm>
            <a:off x="3322320" y="5349240"/>
            <a:ext cx="2164080" cy="7315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u="sng" dirty="0" smtClean="0"/>
              <a:t>Cone 2</a:t>
            </a:r>
            <a:endParaRPr lang="en-US" sz="3200" b="1" u="sng" dirty="0"/>
          </a:p>
        </p:txBody>
      </p:sp>
      <p:sp>
        <p:nvSpPr>
          <p:cNvPr id="7" name="מלבן 6"/>
          <p:cNvSpPr/>
          <p:nvPr/>
        </p:nvSpPr>
        <p:spPr>
          <a:xfrm rot="20389414">
            <a:off x="1870795" y="1598032"/>
            <a:ext cx="944354" cy="411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Faulty</a:t>
            </a:r>
            <a:endParaRPr lang="en-US" sz="2000" b="1" dirty="0"/>
          </a:p>
        </p:txBody>
      </p:sp>
      <p:sp>
        <p:nvSpPr>
          <p:cNvPr id="8" name="מלבן 7"/>
          <p:cNvSpPr/>
          <p:nvPr/>
        </p:nvSpPr>
        <p:spPr>
          <a:xfrm rot="20389414">
            <a:off x="6137997" y="5179432"/>
            <a:ext cx="944354" cy="411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Faulty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Stage 2: Diagnose faulty cones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מלבן 4"/>
          <p:cNvSpPr/>
          <p:nvPr/>
        </p:nvSpPr>
        <p:spPr>
          <a:xfrm>
            <a:off x="2148840" y="1905000"/>
            <a:ext cx="3489960" cy="15392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u="sng" dirty="0" smtClean="0"/>
              <a:t>Cone 1</a:t>
            </a:r>
            <a:endParaRPr lang="en-US" sz="3200" b="1" u="sng" dirty="0"/>
          </a:p>
        </p:txBody>
      </p:sp>
      <p:sp>
        <p:nvSpPr>
          <p:cNvPr id="6" name="מלבן 5"/>
          <p:cNvSpPr/>
          <p:nvPr/>
        </p:nvSpPr>
        <p:spPr>
          <a:xfrm>
            <a:off x="3322320" y="5349240"/>
            <a:ext cx="2164080" cy="7315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u="sng" dirty="0" smtClean="0"/>
              <a:t>Cone 2</a:t>
            </a:r>
            <a:endParaRPr lang="en-US" sz="3200" b="1" u="sng" dirty="0"/>
          </a:p>
        </p:txBody>
      </p:sp>
      <p:sp>
        <p:nvSpPr>
          <p:cNvPr id="8" name="מלבן 7"/>
          <p:cNvSpPr/>
          <p:nvPr/>
        </p:nvSpPr>
        <p:spPr>
          <a:xfrm rot="20389414">
            <a:off x="6137997" y="5179432"/>
            <a:ext cx="944354" cy="411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Faulty</a:t>
            </a:r>
            <a:endParaRPr lang="en-US" sz="2000" b="1" dirty="0"/>
          </a:p>
        </p:txBody>
      </p:sp>
      <p:sp>
        <p:nvSpPr>
          <p:cNvPr id="10" name="מלבן 9"/>
          <p:cNvSpPr/>
          <p:nvPr/>
        </p:nvSpPr>
        <p:spPr>
          <a:xfrm rot="20389414">
            <a:off x="1870795" y="1598032"/>
            <a:ext cx="944354" cy="411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Faulty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Stage 2: Diagnose faulty cones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מלבן 4"/>
          <p:cNvSpPr/>
          <p:nvPr/>
        </p:nvSpPr>
        <p:spPr>
          <a:xfrm>
            <a:off x="2148840" y="1905000"/>
            <a:ext cx="3489960" cy="153924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u="sng" dirty="0"/>
          </a:p>
        </p:txBody>
      </p:sp>
      <p:sp>
        <p:nvSpPr>
          <p:cNvPr id="6" name="מלבן 5"/>
          <p:cNvSpPr/>
          <p:nvPr/>
        </p:nvSpPr>
        <p:spPr>
          <a:xfrm>
            <a:off x="3322320" y="5349240"/>
            <a:ext cx="2164080" cy="7315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u="sng" dirty="0" smtClean="0"/>
              <a:t>Cone 2</a:t>
            </a:r>
            <a:endParaRPr lang="en-US" sz="3200" b="1" u="sng" dirty="0"/>
          </a:p>
        </p:txBody>
      </p:sp>
      <p:sp>
        <p:nvSpPr>
          <p:cNvPr id="8" name="מלבן 7"/>
          <p:cNvSpPr/>
          <p:nvPr/>
        </p:nvSpPr>
        <p:spPr>
          <a:xfrm rot="20389414">
            <a:off x="6137997" y="5179432"/>
            <a:ext cx="944354" cy="411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Faulty</a:t>
            </a:r>
            <a:endParaRPr lang="en-US" sz="2000" b="1" dirty="0"/>
          </a:p>
        </p:txBody>
      </p:sp>
      <p:sp>
        <p:nvSpPr>
          <p:cNvPr id="10" name="מלבן 9"/>
          <p:cNvSpPr/>
          <p:nvPr/>
        </p:nvSpPr>
        <p:spPr>
          <a:xfrm rot="20389414">
            <a:off x="1870795" y="1598032"/>
            <a:ext cx="944354" cy="411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Faulty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2: Diagnose faulty cones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7" name="מלבן 6"/>
          <p:cNvSpPr/>
          <p:nvPr/>
        </p:nvSpPr>
        <p:spPr>
          <a:xfrm rot="20389414">
            <a:off x="4156796" y="3274432"/>
            <a:ext cx="944354" cy="411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Faulty</a:t>
            </a:r>
            <a:endParaRPr lang="en-US" sz="20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4754" y="2133600"/>
            <a:ext cx="754724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מלבן 11"/>
          <p:cNvSpPr/>
          <p:nvPr/>
        </p:nvSpPr>
        <p:spPr>
          <a:xfrm rot="20389414">
            <a:off x="1064902" y="2167331"/>
            <a:ext cx="1096150" cy="4776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Faulty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2: Diagnose faulty cones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מלבן 6"/>
          <p:cNvSpPr/>
          <p:nvPr/>
        </p:nvSpPr>
        <p:spPr>
          <a:xfrm rot="20389414">
            <a:off x="4156796" y="3274432"/>
            <a:ext cx="944354" cy="411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Faulty</a:t>
            </a:r>
            <a:endParaRPr lang="en-US" sz="20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4754" y="2133600"/>
            <a:ext cx="754724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מלבן 11"/>
          <p:cNvSpPr/>
          <p:nvPr/>
        </p:nvSpPr>
        <p:spPr>
          <a:xfrm rot="20389414">
            <a:off x="1064902" y="2167331"/>
            <a:ext cx="1096150" cy="4776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Faulty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6 C 0.00903 -0.00393 0.01372 -0.01411 0.02309 -0.01805 C 0.02899 -0.02592 0.03403 -0.03217 0.04219 -0.03587 C 0.05695 -0.04907 0.07031 -0.05717 0.08646 -0.06666 C 0.09583 -0.07222 0.10538 -0.08078 0.11528 -0.08472 C 0.12934 -0.0905 0.14757 -0.09097 0.16146 -0.09235 C 0.18351 -0.10208 0.21233 -0.09629 0.23455 -0.0949 C 0.25174 -0.09027 0.2684 -0.0824 0.28455 -0.0743 C 0.29427 -0.06944 0.30417 -0.06851 0.31337 -0.06157 C 0.31528 -0.05995 0.31736 -0.05833 0.3191 -0.05647 C 0.32049 -0.05485 0.32153 -0.05254 0.32309 -0.05138 C 0.3349 -0.04212 0.32222 -0.05809 0.33646 -0.04351 C 0.35035 -0.02939 0.33733 -0.03564 0.35191 -0.03078 C 0.35695 -0.02059 0.36111 -0.02152 0.3691 -0.0155 C 0.37986 -0.0074 0.3882 0.0051 0.4 0.01019 C 0.40695 0.01644 0.41285 0.02038 0.42101 0.02316 C 0.42847 0.02964 0.44306 0.0382 0.45191 0.04098 C 0.4684 0.05186 0.48785 0.05579 0.50573 0.06158 C 0.51476 0.06459 0.52083 0.07153 0.52882 0.07686 C 0.53125 0.07848 0.53403 0.07825 0.53646 0.07941 C 0.53906 0.08079 0.54149 0.08288 0.5441 0.0845 C 0.54896 0.10464 0.55695 0.10163 0.56528 0.11274 " pathEditMode="relative" ptsTypes="fffffffffffffffffffffA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2: Diagnose faulty cones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7" name="מלבן 6"/>
          <p:cNvSpPr/>
          <p:nvPr/>
        </p:nvSpPr>
        <p:spPr>
          <a:xfrm rot="20389414">
            <a:off x="4156796" y="3274432"/>
            <a:ext cx="944354" cy="411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Faulty</a:t>
            </a:r>
            <a:endParaRPr lang="en-US" sz="20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4754" y="2133600"/>
            <a:ext cx="754724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מלבן 11"/>
          <p:cNvSpPr/>
          <p:nvPr/>
        </p:nvSpPr>
        <p:spPr>
          <a:xfrm rot="20389414">
            <a:off x="1064902" y="2167331"/>
            <a:ext cx="1096150" cy="4776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Faulty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C 0.00486 -0.01018 0.01267 -0.01944 0.02118 -0.02315 C 0.03299 -0.03889 0.04844 -0.04143 0.06354 -0.04884 C 0.07222 -0.05301 0.09045 -0.05648 0.09045 -0.05648 C 0.10521 -0.05463 0.12014 -0.0537 0.13455 -0.04884 C 0.13906 -0.04537 0.1434 -0.04167 0.14809 -0.03842 C 0.14983 -0.03727 0.15208 -0.03704 0.15382 -0.03588 C 0.16181 -0.03055 0.16858 -0.02245 0.17691 -0.01805 C 0.19774 -0.00694 0.17969 -0.02037 0.20382 -0.00254 C 0.21076 0.00255 0.21285 0.00695 0.21927 0.01528 C 0.22066 0.01713 0.22309 0.01667 0.225 0.01783 C 0.23733 0.02546 0.24809 0.0338 0.25955 0.04352 C 0.27274 0.05463 0.2875 0.06343 0.30191 0.07176 C 0.30799 0.07523 0.31927 0.08449 0.31927 0.08449 " pathEditMode="relative" ptsTypes="fffffffffffffA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2: Diagnose faulty cones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7" name="מלבן 6"/>
          <p:cNvSpPr/>
          <p:nvPr/>
        </p:nvSpPr>
        <p:spPr>
          <a:xfrm rot="20389414">
            <a:off x="4156796" y="3274432"/>
            <a:ext cx="944354" cy="411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Faulty</a:t>
            </a:r>
            <a:endParaRPr lang="en-US" sz="20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4754" y="2133600"/>
            <a:ext cx="754724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מלבן 11"/>
          <p:cNvSpPr/>
          <p:nvPr/>
        </p:nvSpPr>
        <p:spPr>
          <a:xfrm rot="20389414">
            <a:off x="1064902" y="2167331"/>
            <a:ext cx="1096150" cy="4776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Faulty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C 0.00799 -0.01064 0.01372 -0.01018 0.025 -0.01273 C 0.02865 -0.01226 0.05087 -0.01041 0.05764 -0.00763 C 0.06493 -0.00462 0.07118 -3.7037E-7 0.07882 0.00255 C 0.09965 0.022 0.07066 -0.00393 0.09028 0.01042 C 0.11024 0.025 0.12986 0.04561 0.14618 0.06667 C 0.1474 0.07014 0.14809 0.07408 0.15 0.07709 C 0.15208 0.08033 0.15573 0.08125 0.15764 0.08473 C 0.1592 0.0875 0.15816 0.0919 0.15955 0.09491 C 0.16094 0.09815 0.16337 0.1 0.16528 0.10255 C 0.17031 0.12246 0.17951 0.14144 0.18837 0.15903 C 0.18941 0.16135 0.18924 0.16436 0.19028 0.16667 C 0.19254 0.172 0.19653 0.17616 0.19809 0.18218 C 0.20226 0.19862 0.20625 0.21644 0.21337 0.23079 C 0.21597 0.24144 0.21649 0.25371 0.21927 0.26413 C 0.22118 0.2713 0.22691 0.28473 0.22691 0.28473 C 0.23038 0.31274 0.22604 0.28982 0.23264 0.30788 C 0.23351 0.31019 0.23316 0.31366 0.23455 0.31551 C 0.23663 0.31829 0.23976 0.31852 0.24219 0.32061 C 0.24375 0.322 0.24618 0.3257 0.24618 0.3257 " pathEditMode="relative" ptsTypes="fffffffffffffffffffA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2: Diagnose faulty cones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7" name="מלבן 6"/>
          <p:cNvSpPr/>
          <p:nvPr/>
        </p:nvSpPr>
        <p:spPr>
          <a:xfrm rot="20389414">
            <a:off x="4156796" y="3274432"/>
            <a:ext cx="944354" cy="411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Faulty</a:t>
            </a:r>
            <a:endParaRPr lang="en-US" sz="20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4754" y="2133600"/>
            <a:ext cx="754724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מלבן 11"/>
          <p:cNvSpPr/>
          <p:nvPr/>
        </p:nvSpPr>
        <p:spPr>
          <a:xfrm rot="20389414">
            <a:off x="1064902" y="2167331"/>
            <a:ext cx="1096150" cy="4776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Faulty</a:t>
            </a:r>
            <a:endParaRPr lang="en-US" sz="2400" b="1" dirty="0"/>
          </a:p>
        </p:txBody>
      </p:sp>
      <p:sp>
        <p:nvSpPr>
          <p:cNvPr id="8" name="מלבן 7"/>
          <p:cNvSpPr/>
          <p:nvPr/>
        </p:nvSpPr>
        <p:spPr>
          <a:xfrm>
            <a:off x="2362200" y="1260230"/>
            <a:ext cx="4495800" cy="9144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4 Possible diagnoses!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C 0.00122 -0.00347 0.00174 -0.00764 0.00382 -0.01042 C 0.01267 -0.02222 0.02622 -0.02685 0.03646 -0.03588 C 0.04219 -0.03495 0.04809 -0.03518 0.05382 -0.03333 C 0.0658 -0.0294 0.0691 -0.00092 0.07118 0.01273 C 0.07049 0.03241 0.07031 0.05208 0.06927 0.07176 C 0.0691 0.07616 0.06458 0.08681 0.06337 0.08958 C 0.06094 0.09491 0.05573 0.10509 0.05573 0.10509 " pathEditMode="relative" ptsTypes="fffffffA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 Solvers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widely used SAT solver is </a:t>
            </a:r>
            <a:r>
              <a:rPr lang="en-US" b="1" dirty="0" smtClean="0"/>
              <a:t>DPLL</a:t>
            </a:r>
            <a:r>
              <a:rPr lang="en-US" dirty="0" smtClean="0"/>
              <a:t>	</a:t>
            </a:r>
          </a:p>
          <a:p>
            <a:pPr marL="342900" lvl="1" indent="-342900">
              <a:buNone/>
            </a:pPr>
            <a:r>
              <a:rPr lang="en-US" dirty="0" smtClean="0"/>
              <a:t>		[</a:t>
            </a:r>
            <a:r>
              <a:rPr lang="en-US" sz="2400" dirty="0" smtClean="0"/>
              <a:t>Davis–Putnam–</a:t>
            </a:r>
            <a:r>
              <a:rPr lang="en-US" sz="2400" dirty="0" err="1" smtClean="0"/>
              <a:t>Logemann</a:t>
            </a:r>
            <a:r>
              <a:rPr lang="en-US" sz="2400" dirty="0" smtClean="0"/>
              <a:t>–Loveland (DPLL)]</a:t>
            </a:r>
          </a:p>
          <a:p>
            <a:r>
              <a:rPr lang="en-US" dirty="0" smtClean="0"/>
              <a:t>Basic approach: depth-first search</a:t>
            </a:r>
          </a:p>
          <a:p>
            <a:pPr lvl="1"/>
            <a:r>
              <a:rPr lang="en-US" dirty="0" smtClean="0"/>
              <a:t>Try an assignment, backtrack if failed</a:t>
            </a:r>
          </a:p>
          <a:p>
            <a:r>
              <a:rPr lang="en-US" dirty="0" smtClean="0"/>
              <a:t>Many improvements over the years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419600"/>
            <a:ext cx="9144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Top-Level Diagnosis </a:t>
            </a:r>
            <a:r>
              <a:rPr lang="en-US" b="1" dirty="0" smtClean="0">
                <a:solidFill>
                  <a:srgbClr val="3333FF"/>
                </a:solidFill>
              </a:rPr>
              <a:t>#2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096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מלבן 4"/>
          <p:cNvSpPr/>
          <p:nvPr/>
        </p:nvSpPr>
        <p:spPr>
          <a:xfrm>
            <a:off x="2148840" y="1905000"/>
            <a:ext cx="3489960" cy="15392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u="sng" dirty="0" smtClean="0"/>
              <a:t>Cone 1</a:t>
            </a:r>
            <a:endParaRPr lang="en-US" sz="3200" b="1" u="sng" dirty="0"/>
          </a:p>
        </p:txBody>
      </p:sp>
      <p:sp>
        <p:nvSpPr>
          <p:cNvPr id="6" name="מלבן 5"/>
          <p:cNvSpPr/>
          <p:nvPr/>
        </p:nvSpPr>
        <p:spPr>
          <a:xfrm>
            <a:off x="3322320" y="5349240"/>
            <a:ext cx="2164080" cy="7315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u="sng" dirty="0" smtClean="0"/>
              <a:t>Cone 2</a:t>
            </a:r>
            <a:endParaRPr lang="en-US" sz="3200" b="1" u="sng" dirty="0"/>
          </a:p>
        </p:txBody>
      </p:sp>
      <p:sp>
        <p:nvSpPr>
          <p:cNvPr id="7" name="מלבן 6"/>
          <p:cNvSpPr/>
          <p:nvPr/>
        </p:nvSpPr>
        <p:spPr>
          <a:xfrm rot="20389414">
            <a:off x="1870797" y="1598032"/>
            <a:ext cx="944354" cy="411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Faulty</a:t>
            </a:r>
            <a:endParaRPr lang="en-US" sz="2000" b="1" dirty="0"/>
          </a:p>
        </p:txBody>
      </p:sp>
      <p:sp>
        <p:nvSpPr>
          <p:cNvPr id="10" name="מלבן 9"/>
          <p:cNvSpPr/>
          <p:nvPr/>
        </p:nvSpPr>
        <p:spPr>
          <a:xfrm rot="20389414">
            <a:off x="2937597" y="5000831"/>
            <a:ext cx="944354" cy="411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Faulty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Top-Level Diagnosis </a:t>
            </a:r>
            <a:r>
              <a:rPr lang="en-US" b="1" dirty="0" smtClean="0">
                <a:solidFill>
                  <a:srgbClr val="3333FF"/>
                </a:solidFill>
              </a:rPr>
              <a:t>#2</a:t>
            </a:r>
            <a:endParaRPr lang="en-US" b="1" dirty="0">
              <a:solidFill>
                <a:srgbClr val="3333FF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24000"/>
            <a:ext cx="6096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מלבן 4"/>
          <p:cNvSpPr/>
          <p:nvPr/>
        </p:nvSpPr>
        <p:spPr>
          <a:xfrm>
            <a:off x="2148840" y="1905000"/>
            <a:ext cx="3489960" cy="15392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u="sng" dirty="0"/>
          </a:p>
        </p:txBody>
      </p:sp>
      <p:sp>
        <p:nvSpPr>
          <p:cNvPr id="6" name="מלבן 5"/>
          <p:cNvSpPr/>
          <p:nvPr/>
        </p:nvSpPr>
        <p:spPr>
          <a:xfrm>
            <a:off x="3322320" y="5349240"/>
            <a:ext cx="2164080" cy="7315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b="1" u="sng" dirty="0"/>
          </a:p>
        </p:txBody>
      </p:sp>
      <p:sp>
        <p:nvSpPr>
          <p:cNvPr id="8" name="מלבן 7"/>
          <p:cNvSpPr/>
          <p:nvPr/>
        </p:nvSpPr>
        <p:spPr>
          <a:xfrm rot="20389414">
            <a:off x="2937597" y="5000831"/>
            <a:ext cx="944354" cy="411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Faulty</a:t>
            </a:r>
            <a:endParaRPr lang="en-US" sz="2000" b="1" dirty="0"/>
          </a:p>
        </p:txBody>
      </p:sp>
      <p:sp>
        <p:nvSpPr>
          <p:cNvPr id="10" name="מלבן 9"/>
          <p:cNvSpPr/>
          <p:nvPr/>
        </p:nvSpPr>
        <p:spPr>
          <a:xfrm rot="20389414">
            <a:off x="1870797" y="1598032"/>
            <a:ext cx="944354" cy="4115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Faulty</a:t>
            </a:r>
            <a:endParaRPr lang="en-US" sz="2000" b="1" dirty="0"/>
          </a:p>
        </p:txBody>
      </p:sp>
      <p:sp>
        <p:nvSpPr>
          <p:cNvPr id="13" name="הסבר מלבני 12"/>
          <p:cNvSpPr/>
          <p:nvPr/>
        </p:nvSpPr>
        <p:spPr>
          <a:xfrm>
            <a:off x="1260230" y="3598985"/>
            <a:ext cx="5943600" cy="1295400"/>
          </a:xfrm>
          <a:prstGeom prst="wedgeRectCallout">
            <a:avLst>
              <a:gd name="adj1" fmla="val -19830"/>
              <a:gd name="adj2" fmla="val 5164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How many diagnoses can stem from this top level diagnosis?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will this not help?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How to find the top-level diagnoses?</a:t>
            </a:r>
          </a:p>
          <a:p>
            <a:r>
              <a:rPr lang="en-US" dirty="0" smtClean="0"/>
              <a:t>What if there are few small cones?</a:t>
            </a:r>
          </a:p>
          <a:p>
            <a:pPr lvl="1"/>
            <a:r>
              <a:rPr lang="en-US" dirty="0" smtClean="0"/>
              <a:t>Partial solution: node splitting </a:t>
            </a:r>
            <a:r>
              <a:rPr lang="en-US" sz="1600" dirty="0" smtClean="0"/>
              <a:t>(DCAS, </a:t>
            </a:r>
            <a:r>
              <a:rPr lang="en-US" sz="1600" dirty="0" err="1" smtClean="0"/>
              <a:t>Siddiqi</a:t>
            </a:r>
            <a:r>
              <a:rPr lang="en-US" sz="1600" dirty="0" smtClean="0"/>
              <a:t> ’11)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72</a:t>
            </a:fld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3500024"/>
            <a:ext cx="3906864" cy="274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581401"/>
            <a:ext cx="368730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Intelligent System Partition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|Components|=100</a:t>
            </a:r>
          </a:p>
          <a:p>
            <a:pPr lvl="1"/>
            <a:r>
              <a:rPr lang="en-US" dirty="0" smtClean="0"/>
              <a:t>There are at most 10 faults (i.e., min. card.&lt;=10)</a:t>
            </a:r>
          </a:p>
          <a:p>
            <a:r>
              <a:rPr lang="en-US" dirty="0" smtClean="0"/>
              <a:t>Brute force complexity: O(</a:t>
            </a:r>
            <a:r>
              <a:rPr lang="en-US" b="1" dirty="0" smtClean="0">
                <a:solidFill>
                  <a:srgbClr val="3333FF"/>
                </a:solidFill>
              </a:rPr>
              <a:t>100</a:t>
            </a:r>
            <a:r>
              <a:rPr lang="en-US" b="1" baseline="30000" dirty="0" smtClean="0">
                <a:solidFill>
                  <a:srgbClr val="3333FF"/>
                </a:solidFill>
              </a:rPr>
              <a:t>10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if we can </a:t>
            </a:r>
            <a:r>
              <a:rPr lang="en-US" b="1" dirty="0" smtClean="0">
                <a:solidFill>
                  <a:srgbClr val="3333FF"/>
                </a:solidFill>
              </a:rPr>
              <a:t>partition the bound </a:t>
            </a:r>
            <a:r>
              <a:rPr lang="en-US" dirty="0" smtClean="0"/>
              <a:t>as follows:</a:t>
            </a:r>
          </a:p>
          <a:p>
            <a:pPr lvl="1"/>
            <a:r>
              <a:rPr lang="en-US" dirty="0" smtClean="0"/>
              <a:t>In the first 50 components there are at most 5 faults</a:t>
            </a:r>
          </a:p>
          <a:p>
            <a:pPr lvl="1"/>
            <a:r>
              <a:rPr lang="en-US" dirty="0" smtClean="0"/>
              <a:t>In the last 50 components there are at most 5 faults</a:t>
            </a:r>
          </a:p>
          <a:p>
            <a:r>
              <a:rPr lang="en-US" dirty="0" smtClean="0"/>
              <a:t>What is the brute force complexity?</a:t>
            </a:r>
          </a:p>
          <a:p>
            <a:pPr lvl="1"/>
            <a:r>
              <a:rPr lang="en-US" dirty="0" smtClean="0"/>
              <a:t> O(50</a:t>
            </a:r>
            <a:r>
              <a:rPr lang="en-US" baseline="30000" dirty="0" smtClean="0"/>
              <a:t>5</a:t>
            </a:r>
            <a:r>
              <a:rPr lang="en-US" dirty="0" smtClean="0"/>
              <a:t>*50</a:t>
            </a:r>
            <a:r>
              <a:rPr lang="en-US" baseline="30000" dirty="0" smtClean="0"/>
              <a:t>5</a:t>
            </a:r>
            <a:r>
              <a:rPr lang="en-US" dirty="0" smtClean="0"/>
              <a:t>)=O((50</a:t>
            </a:r>
            <a:r>
              <a:rPr lang="en-US" baseline="30000" dirty="0" smtClean="0"/>
              <a:t>5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)=O(50</a:t>
            </a:r>
            <a:r>
              <a:rPr lang="en-US" baseline="30000" dirty="0" smtClean="0"/>
              <a:t>10</a:t>
            </a:r>
            <a:r>
              <a:rPr lang="en-US" dirty="0" smtClean="0"/>
              <a:t>) &lt;&lt; O(100</a:t>
            </a:r>
            <a:r>
              <a:rPr lang="en-US" baseline="30000" dirty="0" smtClean="0"/>
              <a:t>10</a:t>
            </a:r>
            <a:r>
              <a:rPr lang="en-US" dirty="0" smtClean="0"/>
              <a:t>)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06997" y="1547897"/>
            <a:ext cx="6975003" cy="3328903"/>
            <a:chOff x="492597" y="328697"/>
            <a:chExt cx="4523160" cy="2116341"/>
          </a:xfrm>
        </p:grpSpPr>
        <p:sp>
          <p:nvSpPr>
            <p:cNvPr id="4" name="Oval 6"/>
            <p:cNvSpPr>
              <a:spLocks noChangeArrowheads="1"/>
            </p:cNvSpPr>
            <p:nvPr/>
          </p:nvSpPr>
          <p:spPr bwMode="auto">
            <a:xfrm>
              <a:off x="1882651" y="1174244"/>
              <a:ext cx="338138" cy="3381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rtl="0"/>
              <a:r>
                <a:rPr lang="en-US" dirty="0" smtClean="0"/>
                <a:t>C</a:t>
              </a:r>
              <a:r>
                <a:rPr lang="en-US" baseline="-25000" dirty="0" smtClean="0"/>
                <a:t>2</a:t>
              </a:r>
              <a:endParaRPr lang="he-IL" dirty="0"/>
            </a:p>
          </p:txBody>
        </p:sp>
        <p:cxnSp>
          <p:nvCxnSpPr>
            <p:cNvPr id="8" name="AutoShape 40"/>
            <p:cNvCxnSpPr>
              <a:cxnSpLocks noChangeShapeType="1"/>
              <a:stCxn id="56" idx="6"/>
              <a:endCxn id="4" idx="2"/>
            </p:cNvCxnSpPr>
            <p:nvPr/>
          </p:nvCxnSpPr>
          <p:spPr bwMode="auto">
            <a:xfrm>
              <a:off x="1262783" y="1343313"/>
              <a:ext cx="6198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557393" y="706706"/>
              <a:ext cx="338138" cy="3381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rtl="0"/>
              <a:r>
                <a:rPr lang="en-US" dirty="0" smtClean="0"/>
                <a:t>C</a:t>
              </a:r>
              <a:r>
                <a:rPr lang="en-US" baseline="-25000" dirty="0" smtClean="0"/>
                <a:t>5</a:t>
              </a:r>
              <a:endParaRPr lang="he-IL" dirty="0"/>
            </a:p>
          </p:txBody>
        </p:sp>
        <p:cxnSp>
          <p:nvCxnSpPr>
            <p:cNvPr id="13" name="AutoShape 40"/>
            <p:cNvCxnSpPr>
              <a:cxnSpLocks noChangeShapeType="1"/>
              <a:endCxn id="12" idx="1"/>
            </p:cNvCxnSpPr>
            <p:nvPr/>
          </p:nvCxnSpPr>
          <p:spPr bwMode="auto">
            <a:xfrm>
              <a:off x="492597" y="720294"/>
              <a:ext cx="2114315" cy="359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2508821" y="1316678"/>
              <a:ext cx="72008" cy="50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endParaRPr lang="he-IL"/>
            </a:p>
          </p:txBody>
        </p:sp>
        <p:cxnSp>
          <p:nvCxnSpPr>
            <p:cNvPr id="43" name="מחבר ישר 42"/>
            <p:cNvCxnSpPr>
              <a:stCxn id="4" idx="6"/>
              <a:endCxn id="37" idx="2"/>
            </p:cNvCxnSpPr>
            <p:nvPr/>
          </p:nvCxnSpPr>
          <p:spPr>
            <a:xfrm flipV="1">
              <a:off x="2220789" y="1341731"/>
              <a:ext cx="288032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3896023" y="1167964"/>
              <a:ext cx="338138" cy="3381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rtl="0"/>
              <a:r>
                <a:rPr lang="en-US" dirty="0" smtClean="0"/>
                <a:t>C</a:t>
              </a:r>
              <a:r>
                <a:rPr lang="en-US" baseline="-25000" dirty="0"/>
                <a:t>8</a:t>
              </a:r>
              <a:endParaRPr lang="he-IL" dirty="0"/>
            </a:p>
          </p:txBody>
        </p:sp>
        <p:cxnSp>
          <p:nvCxnSpPr>
            <p:cNvPr id="46" name="AutoShape 40"/>
            <p:cNvCxnSpPr>
              <a:cxnSpLocks noChangeShapeType="1"/>
              <a:stCxn id="142" idx="5"/>
              <a:endCxn id="45" idx="1"/>
            </p:cNvCxnSpPr>
            <p:nvPr/>
          </p:nvCxnSpPr>
          <p:spPr bwMode="auto">
            <a:xfrm>
              <a:off x="3290364" y="887070"/>
              <a:ext cx="655178" cy="3304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2" name="AutoShape 40"/>
            <p:cNvCxnSpPr>
              <a:cxnSpLocks noChangeShapeType="1"/>
              <a:stCxn id="45" idx="6"/>
            </p:cNvCxnSpPr>
            <p:nvPr/>
          </p:nvCxnSpPr>
          <p:spPr bwMode="auto">
            <a:xfrm flipV="1">
              <a:off x="4234161" y="1334459"/>
              <a:ext cx="362892" cy="25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924645" y="1174244"/>
              <a:ext cx="338138" cy="3381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rtl="0"/>
              <a:r>
                <a:rPr lang="en-US" dirty="0" smtClean="0"/>
                <a:t>C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cxnSp>
          <p:nvCxnSpPr>
            <p:cNvPr id="58" name="AutoShape 40"/>
            <p:cNvCxnSpPr>
              <a:cxnSpLocks noChangeShapeType="1"/>
              <a:endCxn id="56" idx="1"/>
            </p:cNvCxnSpPr>
            <p:nvPr/>
          </p:nvCxnSpPr>
          <p:spPr bwMode="auto">
            <a:xfrm flipV="1">
              <a:off x="492597" y="1223763"/>
              <a:ext cx="481567" cy="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6" name="Oval 6"/>
            <p:cNvSpPr>
              <a:spLocks noChangeArrowheads="1"/>
            </p:cNvSpPr>
            <p:nvPr/>
          </p:nvSpPr>
          <p:spPr bwMode="auto">
            <a:xfrm>
              <a:off x="996653" y="1656398"/>
              <a:ext cx="338138" cy="3381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rtl="0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endParaRPr lang="he-IL" dirty="0"/>
            </a:p>
          </p:txBody>
        </p:sp>
        <p:cxnSp>
          <p:nvCxnSpPr>
            <p:cNvPr id="68" name="מחבר ישר 67"/>
            <p:cNvCxnSpPr>
              <a:stCxn id="66" idx="6"/>
              <a:endCxn id="71" idx="2"/>
            </p:cNvCxnSpPr>
            <p:nvPr/>
          </p:nvCxnSpPr>
          <p:spPr>
            <a:xfrm>
              <a:off x="1334791" y="1825467"/>
              <a:ext cx="1659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6"/>
            <p:cNvSpPr>
              <a:spLocks noChangeArrowheads="1"/>
            </p:cNvSpPr>
            <p:nvPr/>
          </p:nvSpPr>
          <p:spPr bwMode="auto">
            <a:xfrm>
              <a:off x="1500709" y="1800414"/>
              <a:ext cx="72008" cy="50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endParaRPr lang="he-IL"/>
            </a:p>
          </p:txBody>
        </p:sp>
        <p:cxnSp>
          <p:nvCxnSpPr>
            <p:cNvPr id="73" name="AutoShape 40"/>
            <p:cNvCxnSpPr>
              <a:cxnSpLocks noChangeShapeType="1"/>
              <a:stCxn id="71" idx="0"/>
              <a:endCxn id="4" idx="3"/>
            </p:cNvCxnSpPr>
            <p:nvPr/>
          </p:nvCxnSpPr>
          <p:spPr bwMode="auto">
            <a:xfrm flipV="1">
              <a:off x="1536713" y="1462863"/>
              <a:ext cx="395457" cy="3375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6" name="AutoShape 40"/>
            <p:cNvCxnSpPr>
              <a:cxnSpLocks noChangeShapeType="1"/>
            </p:cNvCxnSpPr>
            <p:nvPr/>
          </p:nvCxnSpPr>
          <p:spPr bwMode="auto">
            <a:xfrm flipV="1">
              <a:off x="492597" y="1944084"/>
              <a:ext cx="549394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1" name="AutoShape 40"/>
            <p:cNvCxnSpPr>
              <a:cxnSpLocks noChangeShapeType="1"/>
              <a:stCxn id="37" idx="6"/>
              <a:endCxn id="122" idx="2"/>
            </p:cNvCxnSpPr>
            <p:nvPr/>
          </p:nvCxnSpPr>
          <p:spPr bwMode="auto">
            <a:xfrm flipV="1">
              <a:off x="2580829" y="1337033"/>
              <a:ext cx="617016" cy="4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6" name="AutoShape 40"/>
            <p:cNvCxnSpPr>
              <a:cxnSpLocks noChangeShapeType="1"/>
              <a:endCxn id="12" idx="3"/>
            </p:cNvCxnSpPr>
            <p:nvPr/>
          </p:nvCxnSpPr>
          <p:spPr bwMode="auto">
            <a:xfrm flipV="1">
              <a:off x="492597" y="995325"/>
              <a:ext cx="2114315" cy="130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9" name="Oval 6"/>
            <p:cNvSpPr>
              <a:spLocks noChangeArrowheads="1"/>
            </p:cNvSpPr>
            <p:nvPr/>
          </p:nvSpPr>
          <p:spPr bwMode="auto">
            <a:xfrm>
              <a:off x="1882651" y="1894324"/>
              <a:ext cx="338138" cy="3381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rtl="0"/>
              <a:r>
                <a:rPr lang="en-US" dirty="0" smtClean="0"/>
                <a:t>C</a:t>
              </a:r>
              <a:r>
                <a:rPr lang="en-US" baseline="-25000" dirty="0" smtClean="0"/>
                <a:t>4</a:t>
              </a:r>
              <a:endParaRPr lang="he-IL" dirty="0"/>
            </a:p>
          </p:txBody>
        </p:sp>
        <p:cxnSp>
          <p:nvCxnSpPr>
            <p:cNvPr id="110" name="AutoShape 40"/>
            <p:cNvCxnSpPr>
              <a:cxnSpLocks noChangeShapeType="1"/>
              <a:stCxn id="114" idx="6"/>
              <a:endCxn id="53" idx="3"/>
            </p:cNvCxnSpPr>
            <p:nvPr/>
          </p:nvCxnSpPr>
          <p:spPr bwMode="auto">
            <a:xfrm>
              <a:off x="2580829" y="2128739"/>
              <a:ext cx="671997" cy="16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2508821" y="2103686"/>
              <a:ext cx="72008" cy="50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endParaRPr lang="he-IL"/>
            </a:p>
          </p:txBody>
        </p:sp>
        <p:cxnSp>
          <p:nvCxnSpPr>
            <p:cNvPr id="119" name="מחבר ישר 118"/>
            <p:cNvCxnSpPr>
              <a:stCxn id="109" idx="6"/>
              <a:endCxn id="114" idx="2"/>
            </p:cNvCxnSpPr>
            <p:nvPr/>
          </p:nvCxnSpPr>
          <p:spPr>
            <a:xfrm>
              <a:off x="2220789" y="2063393"/>
              <a:ext cx="288032" cy="65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6"/>
            <p:cNvSpPr>
              <a:spLocks noChangeArrowheads="1"/>
            </p:cNvSpPr>
            <p:nvPr/>
          </p:nvSpPr>
          <p:spPr bwMode="auto">
            <a:xfrm>
              <a:off x="3197845" y="1167964"/>
              <a:ext cx="338138" cy="3381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rtl="0"/>
              <a:r>
                <a:rPr lang="en-US" dirty="0" smtClean="0"/>
                <a:t>C</a:t>
              </a:r>
              <a:r>
                <a:rPr lang="en-US" baseline="-25000" dirty="0" smtClean="0"/>
                <a:t>7</a:t>
              </a:r>
              <a:endParaRPr lang="he-IL" dirty="0"/>
            </a:p>
          </p:txBody>
        </p:sp>
        <p:cxnSp>
          <p:nvCxnSpPr>
            <p:cNvPr id="123" name="AutoShape 40"/>
            <p:cNvCxnSpPr>
              <a:cxnSpLocks noChangeShapeType="1"/>
              <a:stCxn id="114" idx="7"/>
              <a:endCxn id="122" idx="3"/>
            </p:cNvCxnSpPr>
            <p:nvPr/>
          </p:nvCxnSpPr>
          <p:spPr bwMode="auto">
            <a:xfrm flipV="1">
              <a:off x="2570284" y="1456583"/>
              <a:ext cx="677080" cy="6544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1" name="AutoShape 40"/>
            <p:cNvCxnSpPr>
              <a:cxnSpLocks noChangeShapeType="1"/>
              <a:stCxn id="122" idx="6"/>
              <a:endCxn id="45" idx="2"/>
            </p:cNvCxnSpPr>
            <p:nvPr/>
          </p:nvCxnSpPr>
          <p:spPr bwMode="auto">
            <a:xfrm>
              <a:off x="3535983" y="1337033"/>
              <a:ext cx="3600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6" name="Oval 6"/>
            <p:cNvSpPr>
              <a:spLocks noChangeArrowheads="1"/>
            </p:cNvSpPr>
            <p:nvPr/>
          </p:nvSpPr>
          <p:spPr bwMode="auto">
            <a:xfrm>
              <a:off x="3698091" y="567700"/>
              <a:ext cx="338138" cy="3381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rtl="0"/>
              <a:r>
                <a:rPr lang="en-US" dirty="0" smtClean="0"/>
                <a:t>C</a:t>
              </a:r>
              <a:r>
                <a:rPr lang="en-US" baseline="-25000" dirty="0" smtClean="0"/>
                <a:t>6</a:t>
              </a:r>
              <a:endParaRPr lang="he-IL" dirty="0"/>
            </a:p>
          </p:txBody>
        </p:sp>
        <p:sp>
          <p:nvSpPr>
            <p:cNvPr id="142" name="Oval 6"/>
            <p:cNvSpPr>
              <a:spLocks noChangeArrowheads="1"/>
            </p:cNvSpPr>
            <p:nvPr/>
          </p:nvSpPr>
          <p:spPr bwMode="auto">
            <a:xfrm>
              <a:off x="3228901" y="844302"/>
              <a:ext cx="72008" cy="50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endParaRPr lang="he-IL"/>
            </a:p>
          </p:txBody>
        </p:sp>
        <p:cxnSp>
          <p:nvCxnSpPr>
            <p:cNvPr id="143" name="מחבר ישר 142"/>
            <p:cNvCxnSpPr>
              <a:stCxn id="12" idx="6"/>
              <a:endCxn id="142" idx="2"/>
            </p:cNvCxnSpPr>
            <p:nvPr/>
          </p:nvCxnSpPr>
          <p:spPr>
            <a:xfrm flipV="1">
              <a:off x="2895531" y="869355"/>
              <a:ext cx="333370" cy="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AutoShape 40"/>
            <p:cNvCxnSpPr>
              <a:cxnSpLocks noChangeShapeType="1"/>
              <a:stCxn id="142" idx="6"/>
              <a:endCxn id="136" idx="3"/>
            </p:cNvCxnSpPr>
            <p:nvPr/>
          </p:nvCxnSpPr>
          <p:spPr bwMode="auto">
            <a:xfrm flipV="1">
              <a:off x="3300909" y="856319"/>
              <a:ext cx="446701" cy="130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4" name="AutoShape 40"/>
            <p:cNvCxnSpPr>
              <a:cxnSpLocks noChangeShapeType="1"/>
              <a:endCxn id="56" idx="3"/>
            </p:cNvCxnSpPr>
            <p:nvPr/>
          </p:nvCxnSpPr>
          <p:spPr bwMode="auto">
            <a:xfrm>
              <a:off x="492597" y="1456202"/>
              <a:ext cx="481567" cy="66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0" name="מלבן מעוגל 179"/>
            <p:cNvSpPr/>
            <p:nvPr/>
          </p:nvSpPr>
          <p:spPr>
            <a:xfrm>
              <a:off x="780629" y="1133292"/>
              <a:ext cx="1512168" cy="432048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cxnSp>
          <p:nvCxnSpPr>
            <p:cNvPr id="189" name="AutoShape 40"/>
            <p:cNvCxnSpPr>
              <a:cxnSpLocks noChangeShapeType="1"/>
              <a:endCxn id="109" idx="2"/>
            </p:cNvCxnSpPr>
            <p:nvPr/>
          </p:nvCxnSpPr>
          <p:spPr bwMode="auto">
            <a:xfrm>
              <a:off x="492597" y="2063046"/>
              <a:ext cx="1390054" cy="3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6" name="מלבן מעוגל 195"/>
            <p:cNvSpPr/>
            <p:nvPr/>
          </p:nvSpPr>
          <p:spPr>
            <a:xfrm>
              <a:off x="708621" y="1072714"/>
              <a:ext cx="1728192" cy="124318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sp>
          <p:nvSpPr>
            <p:cNvPr id="204" name="מלבן מעוגל 203"/>
            <p:cNvSpPr/>
            <p:nvPr/>
          </p:nvSpPr>
          <p:spPr>
            <a:xfrm>
              <a:off x="3088695" y="1095956"/>
              <a:ext cx="1193656" cy="46849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sp>
          <p:nvSpPr>
            <p:cNvPr id="205" name="מלבן מעוגל 204"/>
            <p:cNvSpPr/>
            <p:nvPr/>
          </p:nvSpPr>
          <p:spPr>
            <a:xfrm>
              <a:off x="3047167" y="1040076"/>
              <a:ext cx="1286872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sp>
          <p:nvSpPr>
            <p:cNvPr id="207" name="מלבן מעוגל 206"/>
            <p:cNvSpPr/>
            <p:nvPr/>
          </p:nvSpPr>
          <p:spPr>
            <a:xfrm>
              <a:off x="2444433" y="655906"/>
              <a:ext cx="519296" cy="432048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sp>
          <p:nvSpPr>
            <p:cNvPr id="211" name="מלבן מעוגל 210"/>
            <p:cNvSpPr/>
            <p:nvPr/>
          </p:nvSpPr>
          <p:spPr>
            <a:xfrm>
              <a:off x="3611801" y="514430"/>
              <a:ext cx="481196" cy="437128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cxnSp>
          <p:nvCxnSpPr>
            <p:cNvPr id="221" name="AutoShape 40"/>
            <p:cNvCxnSpPr>
              <a:cxnSpLocks noChangeShapeType="1"/>
              <a:stCxn id="50" idx="6"/>
            </p:cNvCxnSpPr>
            <p:nvPr/>
          </p:nvCxnSpPr>
          <p:spPr bwMode="auto">
            <a:xfrm flipV="1">
              <a:off x="4239623" y="2024058"/>
              <a:ext cx="357430" cy="13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7" name="AutoShape 40"/>
            <p:cNvCxnSpPr>
              <a:cxnSpLocks noChangeShapeType="1"/>
              <a:stCxn id="136" idx="6"/>
            </p:cNvCxnSpPr>
            <p:nvPr/>
          </p:nvCxnSpPr>
          <p:spPr bwMode="auto">
            <a:xfrm flipV="1">
              <a:off x="4036229" y="735534"/>
              <a:ext cx="560824" cy="1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35" name="מחבר מעוקל 162"/>
            <p:cNvCxnSpPr>
              <a:stCxn id="37" idx="4"/>
              <a:endCxn id="50" idx="1"/>
            </p:cNvCxnSpPr>
            <p:nvPr/>
          </p:nvCxnSpPr>
          <p:spPr>
            <a:xfrm rot="16200000" flipH="1">
              <a:off x="2978400" y="933208"/>
              <a:ext cx="539029" cy="1406179"/>
            </a:xfrm>
            <a:prstGeom prst="curvedConnector3">
              <a:avLst>
                <a:gd name="adj1" fmla="val 5754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מלבן 46"/>
            <p:cNvSpPr/>
            <p:nvPr/>
          </p:nvSpPr>
          <p:spPr>
            <a:xfrm>
              <a:off x="2373660" y="2075706"/>
              <a:ext cx="3690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/>
              <a:r>
                <a:rPr lang="en-US" b="1" dirty="0" smtClean="0"/>
                <a:t>S</a:t>
              </a:r>
              <a:r>
                <a:rPr lang="en-US" b="1" baseline="-25000" dirty="0" smtClean="0"/>
                <a:t>1</a:t>
              </a:r>
              <a:endParaRPr lang="he-IL" b="1" baseline="-25000" dirty="0"/>
            </a:p>
          </p:txBody>
        </p:sp>
        <p:sp>
          <p:nvSpPr>
            <p:cNvPr id="49" name="מלבן מעוגל 48"/>
            <p:cNvSpPr/>
            <p:nvPr/>
          </p:nvSpPr>
          <p:spPr>
            <a:xfrm>
              <a:off x="867877" y="1629728"/>
              <a:ext cx="537964" cy="396488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cxnSp>
          <p:nvCxnSpPr>
            <p:cNvPr id="51" name="מחבר מעוקל 162"/>
            <p:cNvCxnSpPr>
              <a:stCxn id="71" idx="6"/>
              <a:endCxn id="53" idx="1"/>
            </p:cNvCxnSpPr>
            <p:nvPr/>
          </p:nvCxnSpPr>
          <p:spPr>
            <a:xfrm>
              <a:off x="1572717" y="1825467"/>
              <a:ext cx="1680109" cy="80346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מלבן מעוגל 60"/>
            <p:cNvSpPr/>
            <p:nvPr/>
          </p:nvSpPr>
          <p:spPr>
            <a:xfrm>
              <a:off x="1747213" y="1867342"/>
              <a:ext cx="537964" cy="396488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cxnSp>
          <p:nvCxnSpPr>
            <p:cNvPr id="70" name="AutoShape 40"/>
            <p:cNvCxnSpPr>
              <a:cxnSpLocks noChangeShapeType="1"/>
            </p:cNvCxnSpPr>
            <p:nvPr/>
          </p:nvCxnSpPr>
          <p:spPr bwMode="auto">
            <a:xfrm flipV="1">
              <a:off x="492597" y="1728060"/>
              <a:ext cx="534536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8" name="מחבר מעוקל 162"/>
            <p:cNvCxnSpPr>
              <a:endCxn id="136" idx="1"/>
            </p:cNvCxnSpPr>
            <p:nvPr/>
          </p:nvCxnSpPr>
          <p:spPr>
            <a:xfrm>
              <a:off x="492597" y="504270"/>
              <a:ext cx="3255013" cy="112949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3901485" y="1856294"/>
              <a:ext cx="338138" cy="3381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rtl="0"/>
              <a:r>
                <a:rPr lang="en-US" dirty="0" smtClean="0"/>
                <a:t>C</a:t>
              </a:r>
              <a:r>
                <a:rPr lang="en-US" baseline="-25000" dirty="0" smtClean="0"/>
                <a:t>10</a:t>
              </a:r>
              <a:endParaRPr lang="he-IL" dirty="0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3203307" y="1856294"/>
              <a:ext cx="338138" cy="3381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rtl="0"/>
              <a:r>
                <a:rPr lang="en-US" dirty="0" smtClean="0"/>
                <a:t>C</a:t>
              </a:r>
              <a:r>
                <a:rPr lang="en-US" baseline="-25000" dirty="0" smtClean="0"/>
                <a:t>9</a:t>
              </a:r>
              <a:endParaRPr lang="he-IL" dirty="0"/>
            </a:p>
          </p:txBody>
        </p:sp>
        <p:cxnSp>
          <p:nvCxnSpPr>
            <p:cNvPr id="54" name="AutoShape 40"/>
            <p:cNvCxnSpPr>
              <a:cxnSpLocks noChangeShapeType="1"/>
              <a:stCxn id="53" idx="6"/>
              <a:endCxn id="50" idx="2"/>
            </p:cNvCxnSpPr>
            <p:nvPr/>
          </p:nvCxnSpPr>
          <p:spPr bwMode="auto">
            <a:xfrm>
              <a:off x="3541445" y="2025363"/>
              <a:ext cx="3600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5" name="מלבן מעוגל 54"/>
            <p:cNvSpPr/>
            <p:nvPr/>
          </p:nvSpPr>
          <p:spPr>
            <a:xfrm>
              <a:off x="3094157" y="1784286"/>
              <a:ext cx="1193656" cy="46849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sp>
          <p:nvSpPr>
            <p:cNvPr id="57" name="מלבן מעוגל 56"/>
            <p:cNvSpPr/>
            <p:nvPr/>
          </p:nvSpPr>
          <p:spPr>
            <a:xfrm>
              <a:off x="3052629" y="1728406"/>
              <a:ext cx="1286872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sp>
          <p:nvSpPr>
            <p:cNvPr id="72" name="מלבן מעוגל 71"/>
            <p:cNvSpPr/>
            <p:nvPr/>
          </p:nvSpPr>
          <p:spPr>
            <a:xfrm>
              <a:off x="2400365" y="617806"/>
              <a:ext cx="606544" cy="50405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sp>
          <p:nvSpPr>
            <p:cNvPr id="74" name="מלבן מעוגל 73"/>
            <p:cNvSpPr/>
            <p:nvPr/>
          </p:nvSpPr>
          <p:spPr>
            <a:xfrm>
              <a:off x="3568621" y="472902"/>
              <a:ext cx="560824" cy="520184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sp>
          <p:nvSpPr>
            <p:cNvPr id="59" name="מלבן 46"/>
            <p:cNvSpPr/>
            <p:nvPr/>
          </p:nvSpPr>
          <p:spPr>
            <a:xfrm>
              <a:off x="4283968" y="2060848"/>
              <a:ext cx="3690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/>
              <a:r>
                <a:rPr lang="en-US" b="1" dirty="0" smtClean="0"/>
                <a:t>S</a:t>
              </a:r>
              <a:r>
                <a:rPr lang="en-US" b="1" baseline="-25000" dirty="0" smtClean="0"/>
                <a:t>5</a:t>
              </a:r>
              <a:endParaRPr lang="he-IL" b="1" baseline="-25000" dirty="0"/>
            </a:p>
          </p:txBody>
        </p:sp>
        <p:sp>
          <p:nvSpPr>
            <p:cNvPr id="60" name="מלבן 46"/>
            <p:cNvSpPr/>
            <p:nvPr/>
          </p:nvSpPr>
          <p:spPr>
            <a:xfrm>
              <a:off x="4283968" y="899428"/>
              <a:ext cx="3690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/>
              <a:r>
                <a:rPr lang="en-US" b="1" dirty="0" smtClean="0"/>
                <a:t>S</a:t>
              </a:r>
              <a:r>
                <a:rPr lang="en-US" b="1" baseline="-25000" dirty="0" smtClean="0"/>
                <a:t>4</a:t>
              </a:r>
              <a:endParaRPr lang="he-IL" b="1" baseline="-25000" dirty="0"/>
            </a:p>
          </p:txBody>
        </p:sp>
        <p:sp>
          <p:nvSpPr>
            <p:cNvPr id="62" name="מלבן 46"/>
            <p:cNvSpPr/>
            <p:nvPr/>
          </p:nvSpPr>
          <p:spPr>
            <a:xfrm>
              <a:off x="4067944" y="328697"/>
              <a:ext cx="3690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/>
              <a:r>
                <a:rPr lang="en-US" b="1" dirty="0" smtClean="0"/>
                <a:t>S</a:t>
              </a:r>
              <a:r>
                <a:rPr lang="en-US" b="1" baseline="-25000" dirty="0" smtClean="0"/>
                <a:t>3</a:t>
              </a:r>
              <a:endParaRPr lang="he-IL" b="1" baseline="-25000" dirty="0"/>
            </a:p>
          </p:txBody>
        </p:sp>
        <p:sp>
          <p:nvSpPr>
            <p:cNvPr id="63" name="מלבן 46"/>
            <p:cNvSpPr/>
            <p:nvPr/>
          </p:nvSpPr>
          <p:spPr>
            <a:xfrm>
              <a:off x="2959802" y="476672"/>
              <a:ext cx="36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/>
              <a:r>
                <a:rPr lang="en-US" b="1" dirty="0" smtClean="0"/>
                <a:t>S</a:t>
              </a:r>
              <a:r>
                <a:rPr lang="en-US" b="1" baseline="-25000" dirty="0" smtClean="0"/>
                <a:t>2</a:t>
              </a:r>
              <a:endParaRPr lang="he-IL" b="1" baseline="-25000" dirty="0"/>
            </a:p>
          </p:txBody>
        </p:sp>
        <p:sp>
          <p:nvSpPr>
            <p:cNvPr id="64" name="מלבן 46"/>
            <p:cNvSpPr/>
            <p:nvPr/>
          </p:nvSpPr>
          <p:spPr>
            <a:xfrm>
              <a:off x="4590793" y="557461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/>
              <a:r>
                <a:rPr lang="en-US" b="1" dirty="0" smtClean="0"/>
                <a:t>O</a:t>
              </a:r>
              <a:r>
                <a:rPr lang="en-US" b="1" baseline="-25000" dirty="0" smtClean="0"/>
                <a:t>1</a:t>
              </a:r>
              <a:endParaRPr lang="he-IL" b="1" baseline="-25000" dirty="0"/>
            </a:p>
          </p:txBody>
        </p:sp>
        <p:sp>
          <p:nvSpPr>
            <p:cNvPr id="65" name="מלבן 46"/>
            <p:cNvSpPr/>
            <p:nvPr/>
          </p:nvSpPr>
          <p:spPr>
            <a:xfrm>
              <a:off x="4597053" y="1143050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/>
              <a:r>
                <a:rPr lang="en-US" b="1" dirty="0" smtClean="0"/>
                <a:t>O</a:t>
              </a:r>
              <a:r>
                <a:rPr lang="en-US" b="1" baseline="-25000" dirty="0" smtClean="0"/>
                <a:t>2</a:t>
              </a:r>
              <a:endParaRPr lang="he-IL" b="1" baseline="-25000" dirty="0"/>
            </a:p>
          </p:txBody>
        </p:sp>
        <p:sp>
          <p:nvSpPr>
            <p:cNvPr id="67" name="מלבן 46"/>
            <p:cNvSpPr/>
            <p:nvPr/>
          </p:nvSpPr>
          <p:spPr>
            <a:xfrm>
              <a:off x="4597053" y="1848039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/>
              <a:r>
                <a:rPr lang="en-US" b="1" dirty="0" smtClean="0"/>
                <a:t>O</a:t>
              </a:r>
              <a:r>
                <a:rPr lang="en-US" b="1" baseline="-25000" dirty="0" smtClean="0"/>
                <a:t>3</a:t>
              </a:r>
              <a:endParaRPr lang="he-IL" b="1" baseline="-250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914400" y="4876800"/>
            <a:ext cx="75316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/>
              <a:t>Bound on number of faults in a section</a:t>
            </a:r>
          </a:p>
          <a:p>
            <a:pPr lvl="1"/>
            <a:r>
              <a:rPr lang="en-US" sz="3200" dirty="0"/>
              <a:t># affected system outputs</a:t>
            </a:r>
          </a:p>
          <a:p>
            <a:pPr lvl="1"/>
            <a:r>
              <a:rPr lang="en-US" sz="3200" dirty="0"/>
              <a:t># section outputs</a:t>
            </a:r>
          </a:p>
        </p:txBody>
      </p:sp>
      <p:sp>
        <p:nvSpPr>
          <p:cNvPr id="69" name="כותרת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9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sections: O(n</a:t>
            </a:r>
            <a:r>
              <a:rPr lang="en-US" baseline="30000" dirty="0" smtClean="0"/>
              <a:t>2</a:t>
            </a:r>
            <a:r>
              <a:rPr lang="en-US" dirty="0" smtClean="0"/>
              <a:t>m)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75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6430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2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53" y="2732524"/>
            <a:ext cx="4832904" cy="2296676"/>
            <a:chOff x="492597" y="328697"/>
            <a:chExt cx="4523160" cy="2116341"/>
          </a:xfrm>
        </p:grpSpPr>
        <p:sp>
          <p:nvSpPr>
            <p:cNvPr id="4" name="Oval 6"/>
            <p:cNvSpPr>
              <a:spLocks noChangeArrowheads="1"/>
            </p:cNvSpPr>
            <p:nvPr/>
          </p:nvSpPr>
          <p:spPr bwMode="auto">
            <a:xfrm>
              <a:off x="1882651" y="1174244"/>
              <a:ext cx="338138" cy="3381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rtl="0"/>
              <a:r>
                <a:rPr lang="en-US" dirty="0" smtClean="0"/>
                <a:t>C</a:t>
              </a:r>
              <a:r>
                <a:rPr lang="en-US" baseline="-25000" dirty="0" smtClean="0"/>
                <a:t>2</a:t>
              </a:r>
              <a:endParaRPr lang="he-IL" dirty="0"/>
            </a:p>
          </p:txBody>
        </p:sp>
        <p:cxnSp>
          <p:nvCxnSpPr>
            <p:cNvPr id="8" name="AutoShape 40"/>
            <p:cNvCxnSpPr>
              <a:cxnSpLocks noChangeShapeType="1"/>
              <a:stCxn id="56" idx="6"/>
              <a:endCxn id="4" idx="2"/>
            </p:cNvCxnSpPr>
            <p:nvPr/>
          </p:nvCxnSpPr>
          <p:spPr bwMode="auto">
            <a:xfrm>
              <a:off x="1262783" y="1343313"/>
              <a:ext cx="6198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557393" y="706706"/>
              <a:ext cx="338138" cy="3381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rtl="0"/>
              <a:r>
                <a:rPr lang="en-US" dirty="0" smtClean="0"/>
                <a:t>C</a:t>
              </a:r>
              <a:r>
                <a:rPr lang="en-US" baseline="-25000" dirty="0" smtClean="0"/>
                <a:t>5</a:t>
              </a:r>
              <a:endParaRPr lang="he-IL" dirty="0"/>
            </a:p>
          </p:txBody>
        </p:sp>
        <p:cxnSp>
          <p:nvCxnSpPr>
            <p:cNvPr id="13" name="AutoShape 40"/>
            <p:cNvCxnSpPr>
              <a:cxnSpLocks noChangeShapeType="1"/>
              <a:endCxn id="12" idx="1"/>
            </p:cNvCxnSpPr>
            <p:nvPr/>
          </p:nvCxnSpPr>
          <p:spPr bwMode="auto">
            <a:xfrm>
              <a:off x="492597" y="720294"/>
              <a:ext cx="2114315" cy="359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2508821" y="1316678"/>
              <a:ext cx="72008" cy="50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endParaRPr lang="he-IL"/>
            </a:p>
          </p:txBody>
        </p:sp>
        <p:cxnSp>
          <p:nvCxnSpPr>
            <p:cNvPr id="43" name="מחבר ישר 42"/>
            <p:cNvCxnSpPr>
              <a:stCxn id="4" idx="6"/>
              <a:endCxn id="37" idx="2"/>
            </p:cNvCxnSpPr>
            <p:nvPr/>
          </p:nvCxnSpPr>
          <p:spPr>
            <a:xfrm flipV="1">
              <a:off x="2220789" y="1341731"/>
              <a:ext cx="288032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3896023" y="1167964"/>
              <a:ext cx="338138" cy="3381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rtl="0"/>
              <a:r>
                <a:rPr lang="en-US" dirty="0" smtClean="0"/>
                <a:t>C</a:t>
              </a:r>
              <a:r>
                <a:rPr lang="en-US" baseline="-25000" dirty="0"/>
                <a:t>8</a:t>
              </a:r>
              <a:endParaRPr lang="he-IL" dirty="0"/>
            </a:p>
          </p:txBody>
        </p:sp>
        <p:cxnSp>
          <p:nvCxnSpPr>
            <p:cNvPr id="46" name="AutoShape 40"/>
            <p:cNvCxnSpPr>
              <a:cxnSpLocks noChangeShapeType="1"/>
              <a:stCxn id="142" idx="5"/>
              <a:endCxn id="45" idx="1"/>
            </p:cNvCxnSpPr>
            <p:nvPr/>
          </p:nvCxnSpPr>
          <p:spPr bwMode="auto">
            <a:xfrm>
              <a:off x="3290364" y="887070"/>
              <a:ext cx="655178" cy="3304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2" name="AutoShape 40"/>
            <p:cNvCxnSpPr>
              <a:cxnSpLocks noChangeShapeType="1"/>
              <a:stCxn id="45" idx="6"/>
            </p:cNvCxnSpPr>
            <p:nvPr/>
          </p:nvCxnSpPr>
          <p:spPr bwMode="auto">
            <a:xfrm flipV="1">
              <a:off x="4234161" y="1334459"/>
              <a:ext cx="362892" cy="25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924645" y="1174244"/>
              <a:ext cx="338138" cy="3381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rtl="0"/>
              <a:r>
                <a:rPr lang="en-US" dirty="0" smtClean="0"/>
                <a:t>C</a:t>
              </a:r>
              <a:r>
                <a:rPr lang="en-US" baseline="-25000" dirty="0" smtClean="0"/>
                <a:t>1</a:t>
              </a:r>
              <a:endParaRPr lang="he-IL" baseline="-25000" dirty="0"/>
            </a:p>
          </p:txBody>
        </p:sp>
        <p:cxnSp>
          <p:nvCxnSpPr>
            <p:cNvPr id="58" name="AutoShape 40"/>
            <p:cNvCxnSpPr>
              <a:cxnSpLocks noChangeShapeType="1"/>
              <a:endCxn id="56" idx="1"/>
            </p:cNvCxnSpPr>
            <p:nvPr/>
          </p:nvCxnSpPr>
          <p:spPr bwMode="auto">
            <a:xfrm flipV="1">
              <a:off x="492597" y="1223763"/>
              <a:ext cx="481567" cy="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6" name="Oval 6"/>
            <p:cNvSpPr>
              <a:spLocks noChangeArrowheads="1"/>
            </p:cNvSpPr>
            <p:nvPr/>
          </p:nvSpPr>
          <p:spPr bwMode="auto">
            <a:xfrm>
              <a:off x="996653" y="1656398"/>
              <a:ext cx="338138" cy="3381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rtl="0"/>
              <a:r>
                <a:rPr lang="en-US" dirty="0" smtClean="0"/>
                <a:t>C</a:t>
              </a:r>
              <a:r>
                <a:rPr lang="en-US" baseline="-25000" dirty="0" smtClean="0"/>
                <a:t>3</a:t>
              </a:r>
              <a:endParaRPr lang="he-IL" dirty="0"/>
            </a:p>
          </p:txBody>
        </p:sp>
        <p:cxnSp>
          <p:nvCxnSpPr>
            <p:cNvPr id="68" name="מחבר ישר 67"/>
            <p:cNvCxnSpPr>
              <a:stCxn id="66" idx="6"/>
              <a:endCxn id="71" idx="2"/>
            </p:cNvCxnSpPr>
            <p:nvPr/>
          </p:nvCxnSpPr>
          <p:spPr>
            <a:xfrm>
              <a:off x="1334791" y="1825467"/>
              <a:ext cx="1659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6"/>
            <p:cNvSpPr>
              <a:spLocks noChangeArrowheads="1"/>
            </p:cNvSpPr>
            <p:nvPr/>
          </p:nvSpPr>
          <p:spPr bwMode="auto">
            <a:xfrm>
              <a:off x="1500709" y="1800414"/>
              <a:ext cx="72008" cy="50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endParaRPr lang="he-IL"/>
            </a:p>
          </p:txBody>
        </p:sp>
        <p:cxnSp>
          <p:nvCxnSpPr>
            <p:cNvPr id="73" name="AutoShape 40"/>
            <p:cNvCxnSpPr>
              <a:cxnSpLocks noChangeShapeType="1"/>
              <a:stCxn id="71" idx="0"/>
              <a:endCxn id="4" idx="3"/>
            </p:cNvCxnSpPr>
            <p:nvPr/>
          </p:nvCxnSpPr>
          <p:spPr bwMode="auto">
            <a:xfrm flipV="1">
              <a:off x="1536713" y="1462863"/>
              <a:ext cx="395457" cy="3375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6" name="AutoShape 40"/>
            <p:cNvCxnSpPr>
              <a:cxnSpLocks noChangeShapeType="1"/>
            </p:cNvCxnSpPr>
            <p:nvPr/>
          </p:nvCxnSpPr>
          <p:spPr bwMode="auto">
            <a:xfrm flipV="1">
              <a:off x="492597" y="1944084"/>
              <a:ext cx="549394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1" name="AutoShape 40"/>
            <p:cNvCxnSpPr>
              <a:cxnSpLocks noChangeShapeType="1"/>
              <a:stCxn id="37" idx="6"/>
              <a:endCxn id="122" idx="2"/>
            </p:cNvCxnSpPr>
            <p:nvPr/>
          </p:nvCxnSpPr>
          <p:spPr bwMode="auto">
            <a:xfrm flipV="1">
              <a:off x="2580829" y="1337033"/>
              <a:ext cx="617016" cy="4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6" name="AutoShape 40"/>
            <p:cNvCxnSpPr>
              <a:cxnSpLocks noChangeShapeType="1"/>
              <a:endCxn id="12" idx="3"/>
            </p:cNvCxnSpPr>
            <p:nvPr/>
          </p:nvCxnSpPr>
          <p:spPr bwMode="auto">
            <a:xfrm flipV="1">
              <a:off x="492597" y="995325"/>
              <a:ext cx="2114315" cy="130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9" name="Oval 6"/>
            <p:cNvSpPr>
              <a:spLocks noChangeArrowheads="1"/>
            </p:cNvSpPr>
            <p:nvPr/>
          </p:nvSpPr>
          <p:spPr bwMode="auto">
            <a:xfrm>
              <a:off x="1882651" y="1894324"/>
              <a:ext cx="338138" cy="3381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rtl="0"/>
              <a:r>
                <a:rPr lang="en-US" dirty="0" smtClean="0"/>
                <a:t>C</a:t>
              </a:r>
              <a:r>
                <a:rPr lang="en-US" baseline="-25000" dirty="0" smtClean="0"/>
                <a:t>4</a:t>
              </a:r>
              <a:endParaRPr lang="he-IL" dirty="0"/>
            </a:p>
          </p:txBody>
        </p:sp>
        <p:cxnSp>
          <p:nvCxnSpPr>
            <p:cNvPr id="110" name="AutoShape 40"/>
            <p:cNvCxnSpPr>
              <a:cxnSpLocks noChangeShapeType="1"/>
              <a:stCxn id="114" idx="6"/>
              <a:endCxn id="53" idx="3"/>
            </p:cNvCxnSpPr>
            <p:nvPr/>
          </p:nvCxnSpPr>
          <p:spPr bwMode="auto">
            <a:xfrm>
              <a:off x="2580829" y="2128739"/>
              <a:ext cx="671997" cy="16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2508821" y="2103686"/>
              <a:ext cx="72008" cy="50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endParaRPr lang="he-IL"/>
            </a:p>
          </p:txBody>
        </p:sp>
        <p:cxnSp>
          <p:nvCxnSpPr>
            <p:cNvPr id="119" name="מחבר ישר 118"/>
            <p:cNvCxnSpPr>
              <a:stCxn id="109" idx="6"/>
              <a:endCxn id="114" idx="2"/>
            </p:cNvCxnSpPr>
            <p:nvPr/>
          </p:nvCxnSpPr>
          <p:spPr>
            <a:xfrm>
              <a:off x="2220789" y="2063393"/>
              <a:ext cx="288032" cy="65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6"/>
            <p:cNvSpPr>
              <a:spLocks noChangeArrowheads="1"/>
            </p:cNvSpPr>
            <p:nvPr/>
          </p:nvSpPr>
          <p:spPr bwMode="auto">
            <a:xfrm>
              <a:off x="3197845" y="1167964"/>
              <a:ext cx="338138" cy="3381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rtl="0"/>
              <a:r>
                <a:rPr lang="en-US" dirty="0" smtClean="0"/>
                <a:t>C</a:t>
              </a:r>
              <a:r>
                <a:rPr lang="en-US" baseline="-25000" dirty="0" smtClean="0"/>
                <a:t>7</a:t>
              </a:r>
              <a:endParaRPr lang="he-IL" dirty="0"/>
            </a:p>
          </p:txBody>
        </p:sp>
        <p:cxnSp>
          <p:nvCxnSpPr>
            <p:cNvPr id="123" name="AutoShape 40"/>
            <p:cNvCxnSpPr>
              <a:cxnSpLocks noChangeShapeType="1"/>
              <a:stCxn id="114" idx="7"/>
              <a:endCxn id="122" idx="3"/>
            </p:cNvCxnSpPr>
            <p:nvPr/>
          </p:nvCxnSpPr>
          <p:spPr bwMode="auto">
            <a:xfrm flipV="1">
              <a:off x="2570284" y="1456583"/>
              <a:ext cx="677080" cy="6544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1" name="AutoShape 40"/>
            <p:cNvCxnSpPr>
              <a:cxnSpLocks noChangeShapeType="1"/>
              <a:stCxn id="122" idx="6"/>
              <a:endCxn id="45" idx="2"/>
            </p:cNvCxnSpPr>
            <p:nvPr/>
          </p:nvCxnSpPr>
          <p:spPr bwMode="auto">
            <a:xfrm>
              <a:off x="3535983" y="1337033"/>
              <a:ext cx="3600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6" name="Oval 6"/>
            <p:cNvSpPr>
              <a:spLocks noChangeArrowheads="1"/>
            </p:cNvSpPr>
            <p:nvPr/>
          </p:nvSpPr>
          <p:spPr bwMode="auto">
            <a:xfrm>
              <a:off x="3698091" y="567700"/>
              <a:ext cx="338138" cy="3381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rtl="0"/>
              <a:r>
                <a:rPr lang="en-US" dirty="0" smtClean="0"/>
                <a:t>C</a:t>
              </a:r>
              <a:r>
                <a:rPr lang="en-US" baseline="-25000" dirty="0" smtClean="0"/>
                <a:t>6</a:t>
              </a:r>
              <a:endParaRPr lang="he-IL" dirty="0"/>
            </a:p>
          </p:txBody>
        </p:sp>
        <p:sp>
          <p:nvSpPr>
            <p:cNvPr id="142" name="Oval 6"/>
            <p:cNvSpPr>
              <a:spLocks noChangeArrowheads="1"/>
            </p:cNvSpPr>
            <p:nvPr/>
          </p:nvSpPr>
          <p:spPr bwMode="auto">
            <a:xfrm>
              <a:off x="3228901" y="844302"/>
              <a:ext cx="72008" cy="5010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endParaRPr lang="he-IL"/>
            </a:p>
          </p:txBody>
        </p:sp>
        <p:cxnSp>
          <p:nvCxnSpPr>
            <p:cNvPr id="143" name="מחבר ישר 142"/>
            <p:cNvCxnSpPr>
              <a:stCxn id="12" idx="6"/>
              <a:endCxn id="142" idx="2"/>
            </p:cNvCxnSpPr>
            <p:nvPr/>
          </p:nvCxnSpPr>
          <p:spPr>
            <a:xfrm flipV="1">
              <a:off x="2895531" y="869355"/>
              <a:ext cx="333370" cy="6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AutoShape 40"/>
            <p:cNvCxnSpPr>
              <a:cxnSpLocks noChangeShapeType="1"/>
              <a:stCxn id="142" idx="6"/>
              <a:endCxn id="136" idx="3"/>
            </p:cNvCxnSpPr>
            <p:nvPr/>
          </p:nvCxnSpPr>
          <p:spPr bwMode="auto">
            <a:xfrm flipV="1">
              <a:off x="3300909" y="856319"/>
              <a:ext cx="446701" cy="130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4" name="AutoShape 40"/>
            <p:cNvCxnSpPr>
              <a:cxnSpLocks noChangeShapeType="1"/>
              <a:endCxn id="56" idx="3"/>
            </p:cNvCxnSpPr>
            <p:nvPr/>
          </p:nvCxnSpPr>
          <p:spPr bwMode="auto">
            <a:xfrm>
              <a:off x="492597" y="1456202"/>
              <a:ext cx="481567" cy="66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0" name="מלבן מעוגל 179"/>
            <p:cNvSpPr/>
            <p:nvPr/>
          </p:nvSpPr>
          <p:spPr>
            <a:xfrm>
              <a:off x="780629" y="1133292"/>
              <a:ext cx="1512168" cy="432048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cxnSp>
          <p:nvCxnSpPr>
            <p:cNvPr id="189" name="AutoShape 40"/>
            <p:cNvCxnSpPr>
              <a:cxnSpLocks noChangeShapeType="1"/>
              <a:endCxn id="109" idx="2"/>
            </p:cNvCxnSpPr>
            <p:nvPr/>
          </p:nvCxnSpPr>
          <p:spPr bwMode="auto">
            <a:xfrm>
              <a:off x="492597" y="2063046"/>
              <a:ext cx="1390054" cy="3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96" name="מלבן מעוגל 195"/>
            <p:cNvSpPr/>
            <p:nvPr/>
          </p:nvSpPr>
          <p:spPr>
            <a:xfrm>
              <a:off x="708621" y="1072714"/>
              <a:ext cx="1728192" cy="124318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sp>
          <p:nvSpPr>
            <p:cNvPr id="204" name="מלבן מעוגל 203"/>
            <p:cNvSpPr/>
            <p:nvPr/>
          </p:nvSpPr>
          <p:spPr>
            <a:xfrm>
              <a:off x="3088695" y="1095956"/>
              <a:ext cx="1193656" cy="46849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sp>
          <p:nvSpPr>
            <p:cNvPr id="205" name="מלבן מעוגל 204"/>
            <p:cNvSpPr/>
            <p:nvPr/>
          </p:nvSpPr>
          <p:spPr>
            <a:xfrm>
              <a:off x="3047167" y="1040076"/>
              <a:ext cx="1286872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sp>
          <p:nvSpPr>
            <p:cNvPr id="207" name="מלבן מעוגל 206"/>
            <p:cNvSpPr/>
            <p:nvPr/>
          </p:nvSpPr>
          <p:spPr>
            <a:xfrm>
              <a:off x="2444433" y="655906"/>
              <a:ext cx="519296" cy="432048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sp>
          <p:nvSpPr>
            <p:cNvPr id="211" name="מלבן מעוגל 210"/>
            <p:cNvSpPr/>
            <p:nvPr/>
          </p:nvSpPr>
          <p:spPr>
            <a:xfrm>
              <a:off x="3611801" y="514430"/>
              <a:ext cx="481196" cy="437128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cxnSp>
          <p:nvCxnSpPr>
            <p:cNvPr id="221" name="AutoShape 40"/>
            <p:cNvCxnSpPr>
              <a:cxnSpLocks noChangeShapeType="1"/>
              <a:stCxn id="50" idx="6"/>
            </p:cNvCxnSpPr>
            <p:nvPr/>
          </p:nvCxnSpPr>
          <p:spPr bwMode="auto">
            <a:xfrm flipV="1">
              <a:off x="4239623" y="2024058"/>
              <a:ext cx="357430" cy="13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7" name="AutoShape 40"/>
            <p:cNvCxnSpPr>
              <a:cxnSpLocks noChangeShapeType="1"/>
              <a:stCxn id="136" idx="6"/>
            </p:cNvCxnSpPr>
            <p:nvPr/>
          </p:nvCxnSpPr>
          <p:spPr bwMode="auto">
            <a:xfrm flipV="1">
              <a:off x="4036229" y="735534"/>
              <a:ext cx="560824" cy="1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35" name="מחבר מעוקל 162"/>
            <p:cNvCxnSpPr>
              <a:stCxn id="37" idx="4"/>
              <a:endCxn id="50" idx="1"/>
            </p:cNvCxnSpPr>
            <p:nvPr/>
          </p:nvCxnSpPr>
          <p:spPr>
            <a:xfrm rot="16200000" flipH="1">
              <a:off x="2978400" y="933208"/>
              <a:ext cx="539029" cy="1406179"/>
            </a:xfrm>
            <a:prstGeom prst="curvedConnector3">
              <a:avLst>
                <a:gd name="adj1" fmla="val 5754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מלבן 46"/>
            <p:cNvSpPr/>
            <p:nvPr/>
          </p:nvSpPr>
          <p:spPr>
            <a:xfrm>
              <a:off x="2373660" y="2075706"/>
              <a:ext cx="3690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/>
              <a:r>
                <a:rPr lang="en-US" b="1" dirty="0" smtClean="0"/>
                <a:t>S</a:t>
              </a:r>
              <a:r>
                <a:rPr lang="en-US" b="1" baseline="-25000" dirty="0" smtClean="0"/>
                <a:t>1</a:t>
              </a:r>
              <a:endParaRPr lang="he-IL" b="1" baseline="-25000" dirty="0"/>
            </a:p>
          </p:txBody>
        </p:sp>
        <p:sp>
          <p:nvSpPr>
            <p:cNvPr id="49" name="מלבן מעוגל 48"/>
            <p:cNvSpPr/>
            <p:nvPr/>
          </p:nvSpPr>
          <p:spPr>
            <a:xfrm>
              <a:off x="867877" y="1629728"/>
              <a:ext cx="537964" cy="396488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cxnSp>
          <p:nvCxnSpPr>
            <p:cNvPr id="51" name="מחבר מעוקל 162"/>
            <p:cNvCxnSpPr>
              <a:stCxn id="71" idx="6"/>
              <a:endCxn id="53" idx="1"/>
            </p:cNvCxnSpPr>
            <p:nvPr/>
          </p:nvCxnSpPr>
          <p:spPr>
            <a:xfrm>
              <a:off x="1572717" y="1825467"/>
              <a:ext cx="1680109" cy="80346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מלבן מעוגל 60"/>
            <p:cNvSpPr/>
            <p:nvPr/>
          </p:nvSpPr>
          <p:spPr>
            <a:xfrm>
              <a:off x="1747213" y="1867342"/>
              <a:ext cx="537964" cy="396488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cxnSp>
          <p:nvCxnSpPr>
            <p:cNvPr id="70" name="AutoShape 40"/>
            <p:cNvCxnSpPr>
              <a:cxnSpLocks noChangeShapeType="1"/>
            </p:cNvCxnSpPr>
            <p:nvPr/>
          </p:nvCxnSpPr>
          <p:spPr bwMode="auto">
            <a:xfrm flipV="1">
              <a:off x="492597" y="1728060"/>
              <a:ext cx="534536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8" name="מחבר מעוקל 162"/>
            <p:cNvCxnSpPr>
              <a:endCxn id="136" idx="1"/>
            </p:cNvCxnSpPr>
            <p:nvPr/>
          </p:nvCxnSpPr>
          <p:spPr>
            <a:xfrm>
              <a:off x="492597" y="504270"/>
              <a:ext cx="3255013" cy="112949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3901485" y="1856294"/>
              <a:ext cx="338138" cy="3381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rtl="0"/>
              <a:r>
                <a:rPr lang="en-US" dirty="0" smtClean="0"/>
                <a:t>C</a:t>
              </a:r>
              <a:r>
                <a:rPr lang="en-US" baseline="-25000" dirty="0" smtClean="0"/>
                <a:t>10</a:t>
              </a:r>
              <a:endParaRPr lang="he-IL" dirty="0"/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3203307" y="1856294"/>
              <a:ext cx="338138" cy="3381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rtl="0"/>
              <a:r>
                <a:rPr lang="en-US" dirty="0" smtClean="0"/>
                <a:t>C</a:t>
              </a:r>
              <a:r>
                <a:rPr lang="en-US" baseline="-25000" dirty="0" smtClean="0"/>
                <a:t>9</a:t>
              </a:r>
              <a:endParaRPr lang="he-IL" dirty="0"/>
            </a:p>
          </p:txBody>
        </p:sp>
        <p:cxnSp>
          <p:nvCxnSpPr>
            <p:cNvPr id="54" name="AutoShape 40"/>
            <p:cNvCxnSpPr>
              <a:cxnSpLocks noChangeShapeType="1"/>
              <a:stCxn id="53" idx="6"/>
              <a:endCxn id="50" idx="2"/>
            </p:cNvCxnSpPr>
            <p:nvPr/>
          </p:nvCxnSpPr>
          <p:spPr bwMode="auto">
            <a:xfrm>
              <a:off x="3541445" y="2025363"/>
              <a:ext cx="3600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5" name="מלבן מעוגל 54"/>
            <p:cNvSpPr/>
            <p:nvPr/>
          </p:nvSpPr>
          <p:spPr>
            <a:xfrm>
              <a:off x="3094157" y="1784286"/>
              <a:ext cx="1193656" cy="46849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sp>
          <p:nvSpPr>
            <p:cNvPr id="57" name="מלבן מעוגל 56"/>
            <p:cNvSpPr/>
            <p:nvPr/>
          </p:nvSpPr>
          <p:spPr>
            <a:xfrm>
              <a:off x="3052629" y="1728406"/>
              <a:ext cx="1286872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sp>
          <p:nvSpPr>
            <p:cNvPr id="72" name="מלבן מעוגל 71"/>
            <p:cNvSpPr/>
            <p:nvPr/>
          </p:nvSpPr>
          <p:spPr>
            <a:xfrm>
              <a:off x="2400365" y="617806"/>
              <a:ext cx="606544" cy="504056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sp>
          <p:nvSpPr>
            <p:cNvPr id="74" name="מלבן מעוגל 73"/>
            <p:cNvSpPr/>
            <p:nvPr/>
          </p:nvSpPr>
          <p:spPr>
            <a:xfrm>
              <a:off x="3568621" y="472902"/>
              <a:ext cx="560824" cy="520184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sp>
          <p:nvSpPr>
            <p:cNvPr id="59" name="מלבן 46"/>
            <p:cNvSpPr/>
            <p:nvPr/>
          </p:nvSpPr>
          <p:spPr>
            <a:xfrm>
              <a:off x="4283968" y="2060848"/>
              <a:ext cx="3690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/>
              <a:r>
                <a:rPr lang="en-US" b="1" dirty="0" smtClean="0"/>
                <a:t>S</a:t>
              </a:r>
              <a:r>
                <a:rPr lang="en-US" b="1" baseline="-25000" dirty="0" smtClean="0"/>
                <a:t>5</a:t>
              </a:r>
              <a:endParaRPr lang="he-IL" b="1" baseline="-25000" dirty="0"/>
            </a:p>
          </p:txBody>
        </p:sp>
        <p:sp>
          <p:nvSpPr>
            <p:cNvPr id="60" name="מלבן 46"/>
            <p:cNvSpPr/>
            <p:nvPr/>
          </p:nvSpPr>
          <p:spPr>
            <a:xfrm>
              <a:off x="4283968" y="899428"/>
              <a:ext cx="3690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/>
              <a:r>
                <a:rPr lang="en-US" b="1" dirty="0" smtClean="0"/>
                <a:t>S</a:t>
              </a:r>
              <a:r>
                <a:rPr lang="en-US" b="1" baseline="-25000" dirty="0" smtClean="0"/>
                <a:t>4</a:t>
              </a:r>
              <a:endParaRPr lang="he-IL" b="1" baseline="-25000" dirty="0"/>
            </a:p>
          </p:txBody>
        </p:sp>
        <p:sp>
          <p:nvSpPr>
            <p:cNvPr id="62" name="מלבן 46"/>
            <p:cNvSpPr/>
            <p:nvPr/>
          </p:nvSpPr>
          <p:spPr>
            <a:xfrm>
              <a:off x="4067944" y="328697"/>
              <a:ext cx="3690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/>
              <a:r>
                <a:rPr lang="en-US" b="1" dirty="0" smtClean="0"/>
                <a:t>S</a:t>
              </a:r>
              <a:r>
                <a:rPr lang="en-US" b="1" baseline="-25000" dirty="0" smtClean="0"/>
                <a:t>3</a:t>
              </a:r>
              <a:endParaRPr lang="he-IL" b="1" baseline="-25000" dirty="0"/>
            </a:p>
          </p:txBody>
        </p:sp>
        <p:sp>
          <p:nvSpPr>
            <p:cNvPr id="63" name="מלבן 46"/>
            <p:cNvSpPr/>
            <p:nvPr/>
          </p:nvSpPr>
          <p:spPr>
            <a:xfrm>
              <a:off x="2959802" y="476672"/>
              <a:ext cx="369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/>
              <a:r>
                <a:rPr lang="en-US" b="1" dirty="0" smtClean="0"/>
                <a:t>S</a:t>
              </a:r>
              <a:r>
                <a:rPr lang="en-US" b="1" baseline="-25000" dirty="0" smtClean="0"/>
                <a:t>2</a:t>
              </a:r>
              <a:endParaRPr lang="he-IL" b="1" baseline="-25000" dirty="0"/>
            </a:p>
          </p:txBody>
        </p:sp>
        <p:sp>
          <p:nvSpPr>
            <p:cNvPr id="64" name="מלבן 46"/>
            <p:cNvSpPr/>
            <p:nvPr/>
          </p:nvSpPr>
          <p:spPr>
            <a:xfrm>
              <a:off x="4590793" y="557461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/>
              <a:r>
                <a:rPr lang="en-US" b="1" dirty="0" smtClean="0"/>
                <a:t>O</a:t>
              </a:r>
              <a:r>
                <a:rPr lang="en-US" b="1" baseline="-25000" dirty="0" smtClean="0"/>
                <a:t>1</a:t>
              </a:r>
              <a:endParaRPr lang="he-IL" b="1" baseline="-25000" dirty="0"/>
            </a:p>
          </p:txBody>
        </p:sp>
        <p:sp>
          <p:nvSpPr>
            <p:cNvPr id="65" name="מלבן 46"/>
            <p:cNvSpPr/>
            <p:nvPr/>
          </p:nvSpPr>
          <p:spPr>
            <a:xfrm>
              <a:off x="4597053" y="1143050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/>
              <a:r>
                <a:rPr lang="en-US" b="1" dirty="0" smtClean="0"/>
                <a:t>O</a:t>
              </a:r>
              <a:r>
                <a:rPr lang="en-US" b="1" baseline="-25000" dirty="0" smtClean="0"/>
                <a:t>2</a:t>
              </a:r>
              <a:endParaRPr lang="he-IL" b="1" baseline="-25000" dirty="0"/>
            </a:p>
          </p:txBody>
        </p:sp>
        <p:sp>
          <p:nvSpPr>
            <p:cNvPr id="67" name="מלבן 46"/>
            <p:cNvSpPr/>
            <p:nvPr/>
          </p:nvSpPr>
          <p:spPr>
            <a:xfrm>
              <a:off x="4597053" y="1848039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rtl="0"/>
              <a:r>
                <a:rPr lang="en-US" b="1" dirty="0" smtClean="0"/>
                <a:t>O</a:t>
              </a:r>
              <a:r>
                <a:rPr lang="en-US" b="1" baseline="-25000" dirty="0" smtClean="0"/>
                <a:t>3</a:t>
              </a:r>
              <a:endParaRPr lang="he-IL" b="1" baseline="-25000" dirty="0"/>
            </a:p>
          </p:txBody>
        </p:sp>
      </p:grp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757" y="2155799"/>
            <a:ext cx="3686175" cy="373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כותרת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Computing sections: O(n</a:t>
            </a:r>
            <a:r>
              <a:rPr lang="en-US" baseline="30000" smtClean="0"/>
              <a:t>2</a:t>
            </a:r>
            <a:r>
              <a:rPr lang="en-US" smtClean="0"/>
              <a:t>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3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Exploiting Bounds on Diagnosis Size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Worst case behavior for diagnosis algorithm</a:t>
            </a:r>
          </a:p>
          <a:p>
            <a:r>
              <a:rPr lang="en-US" dirty="0" smtClean="0"/>
              <a:t>Try every assignment to health variables</a:t>
            </a:r>
          </a:p>
          <a:p>
            <a:pPr lvl="1"/>
            <a:r>
              <a:rPr lang="en-US" dirty="0" smtClean="0"/>
              <a:t>Complexity: 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b="1" baseline="30000" dirty="0" smtClean="0">
                <a:solidFill>
                  <a:srgbClr val="FF0000"/>
                </a:solidFill>
              </a:rPr>
              <a:t>|Components|</a:t>
            </a:r>
          </a:p>
          <a:p>
            <a:r>
              <a:rPr lang="en-US" dirty="0" smtClean="0"/>
              <a:t>If we knew that only one component is faulty?</a:t>
            </a:r>
          </a:p>
          <a:p>
            <a:pPr lvl="1"/>
            <a:r>
              <a:rPr lang="en-US" dirty="0" smtClean="0"/>
              <a:t>Complexity: </a:t>
            </a:r>
            <a:r>
              <a:rPr lang="en-US" b="1" dirty="0" smtClean="0">
                <a:solidFill>
                  <a:srgbClr val="3333FF"/>
                </a:solidFill>
              </a:rPr>
              <a:t>|Components|</a:t>
            </a:r>
          </a:p>
          <a:p>
            <a:r>
              <a:rPr lang="en-US" dirty="0" smtClean="0"/>
              <a:t>What if at most k components are faulty?</a:t>
            </a:r>
          </a:p>
          <a:p>
            <a:pPr lvl="1"/>
            <a:r>
              <a:rPr lang="en-US" dirty="0" smtClean="0"/>
              <a:t>Complexity </a:t>
            </a:r>
            <a:r>
              <a:rPr lang="en-US" b="1" dirty="0" smtClean="0">
                <a:solidFill>
                  <a:srgbClr val="3333FF"/>
                </a:solidFill>
              </a:rPr>
              <a:t>exponential in k </a:t>
            </a:r>
            <a:r>
              <a:rPr lang="en-US" dirty="0" smtClean="0"/>
              <a:t>(and not |Components|)</a:t>
            </a:r>
          </a:p>
          <a:p>
            <a:pPr>
              <a:buNone/>
            </a:pPr>
            <a:r>
              <a:rPr lang="en-US" b="1" dirty="0" smtClean="0"/>
              <a:t>		How to bound the #faulty diagnoses?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Bounds on Min. Card.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78</a:t>
            </a:fld>
            <a:endParaRPr lang="en-US"/>
          </a:p>
        </p:txBody>
      </p:sp>
      <p:grpSp>
        <p:nvGrpSpPr>
          <p:cNvPr id="49" name="קבוצה 48"/>
          <p:cNvGrpSpPr/>
          <p:nvPr/>
        </p:nvGrpSpPr>
        <p:grpSpPr>
          <a:xfrm>
            <a:off x="1371600" y="2971800"/>
            <a:ext cx="6676572" cy="2514600"/>
            <a:chOff x="1371600" y="2971800"/>
            <a:chExt cx="6676572" cy="2514600"/>
          </a:xfrm>
        </p:grpSpPr>
        <p:sp>
          <p:nvSpPr>
            <p:cNvPr id="6" name="מלבן 5"/>
            <p:cNvSpPr/>
            <p:nvPr/>
          </p:nvSpPr>
          <p:spPr>
            <a:xfrm>
              <a:off x="6622143" y="33528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מלבן 6"/>
            <p:cNvSpPr/>
            <p:nvPr/>
          </p:nvSpPr>
          <p:spPr>
            <a:xfrm>
              <a:off x="6622143" y="43434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מלבן 7"/>
            <p:cNvSpPr/>
            <p:nvPr/>
          </p:nvSpPr>
          <p:spPr>
            <a:xfrm>
              <a:off x="3421743" y="30480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מלבן 8"/>
            <p:cNvSpPr/>
            <p:nvPr/>
          </p:nvSpPr>
          <p:spPr>
            <a:xfrm>
              <a:off x="3193143" y="33528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מלבן 9"/>
            <p:cNvSpPr/>
            <p:nvPr/>
          </p:nvSpPr>
          <p:spPr>
            <a:xfrm>
              <a:off x="3421743" y="37338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מלבן 10"/>
            <p:cNvSpPr/>
            <p:nvPr/>
          </p:nvSpPr>
          <p:spPr>
            <a:xfrm>
              <a:off x="3726543" y="41148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מלבן 11"/>
            <p:cNvSpPr/>
            <p:nvPr/>
          </p:nvSpPr>
          <p:spPr>
            <a:xfrm>
              <a:off x="4259943" y="44958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מלבן 12"/>
            <p:cNvSpPr/>
            <p:nvPr/>
          </p:nvSpPr>
          <p:spPr>
            <a:xfrm>
              <a:off x="4869543" y="47244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מלבן 13"/>
            <p:cNvSpPr/>
            <p:nvPr/>
          </p:nvSpPr>
          <p:spPr>
            <a:xfrm>
              <a:off x="4717143" y="40386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מלבן 14"/>
            <p:cNvSpPr/>
            <p:nvPr/>
          </p:nvSpPr>
          <p:spPr>
            <a:xfrm>
              <a:off x="3878943" y="33528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מלבן 15"/>
            <p:cNvSpPr/>
            <p:nvPr/>
          </p:nvSpPr>
          <p:spPr>
            <a:xfrm>
              <a:off x="4183743" y="37338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מלבן 16"/>
            <p:cNvSpPr/>
            <p:nvPr/>
          </p:nvSpPr>
          <p:spPr>
            <a:xfrm>
              <a:off x="4717143" y="41148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מלבן 17"/>
            <p:cNvSpPr/>
            <p:nvPr/>
          </p:nvSpPr>
          <p:spPr>
            <a:xfrm>
              <a:off x="5326743" y="43434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מלבן 18"/>
            <p:cNvSpPr/>
            <p:nvPr/>
          </p:nvSpPr>
          <p:spPr>
            <a:xfrm>
              <a:off x="5174343" y="36576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מלבן 19"/>
            <p:cNvSpPr/>
            <p:nvPr/>
          </p:nvSpPr>
          <p:spPr>
            <a:xfrm>
              <a:off x="4640943" y="41148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מלבן 20"/>
            <p:cNvSpPr/>
            <p:nvPr/>
          </p:nvSpPr>
          <p:spPr>
            <a:xfrm>
              <a:off x="4488543" y="34290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מלבן 21"/>
            <p:cNvSpPr/>
            <p:nvPr/>
          </p:nvSpPr>
          <p:spPr>
            <a:xfrm>
              <a:off x="4488543" y="35052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מלבן 22"/>
            <p:cNvSpPr/>
            <p:nvPr/>
          </p:nvSpPr>
          <p:spPr>
            <a:xfrm>
              <a:off x="5098143" y="37338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מלבן 23"/>
            <p:cNvSpPr/>
            <p:nvPr/>
          </p:nvSpPr>
          <p:spPr>
            <a:xfrm>
              <a:off x="4945743" y="30480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מלבן 24"/>
            <p:cNvSpPr/>
            <p:nvPr/>
          </p:nvSpPr>
          <p:spPr>
            <a:xfrm>
              <a:off x="3650343" y="33528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מלבן 25"/>
            <p:cNvSpPr/>
            <p:nvPr/>
          </p:nvSpPr>
          <p:spPr>
            <a:xfrm>
              <a:off x="4107543" y="29718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מלבן 26"/>
            <p:cNvSpPr/>
            <p:nvPr/>
          </p:nvSpPr>
          <p:spPr>
            <a:xfrm>
              <a:off x="3574143" y="45720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מלבן 27"/>
            <p:cNvSpPr/>
            <p:nvPr/>
          </p:nvSpPr>
          <p:spPr>
            <a:xfrm>
              <a:off x="3193143" y="41910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מלבן 28"/>
            <p:cNvSpPr/>
            <p:nvPr/>
          </p:nvSpPr>
          <p:spPr>
            <a:xfrm>
              <a:off x="3269343" y="48768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מלבן 30"/>
            <p:cNvSpPr/>
            <p:nvPr/>
          </p:nvSpPr>
          <p:spPr>
            <a:xfrm>
              <a:off x="1973943" y="39624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מלבן 34"/>
            <p:cNvSpPr/>
            <p:nvPr/>
          </p:nvSpPr>
          <p:spPr>
            <a:xfrm>
              <a:off x="1977572" y="30480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מלבן 35"/>
            <p:cNvSpPr/>
            <p:nvPr/>
          </p:nvSpPr>
          <p:spPr>
            <a:xfrm>
              <a:off x="1973943" y="49530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מחבר ישר 38"/>
            <p:cNvCxnSpPr>
              <a:endCxn id="35" idx="1"/>
            </p:cNvCxnSpPr>
            <p:nvPr/>
          </p:nvCxnSpPr>
          <p:spPr>
            <a:xfrm flipV="1">
              <a:off x="1371600" y="3314700"/>
              <a:ext cx="605972" cy="18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מחבר ישר 40"/>
            <p:cNvCxnSpPr>
              <a:endCxn id="31" idx="1"/>
            </p:cNvCxnSpPr>
            <p:nvPr/>
          </p:nvCxnSpPr>
          <p:spPr>
            <a:xfrm flipV="1">
              <a:off x="1473200" y="4229100"/>
              <a:ext cx="500743" cy="18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מחבר ישר 42"/>
            <p:cNvCxnSpPr>
              <a:endCxn id="36" idx="1"/>
            </p:cNvCxnSpPr>
            <p:nvPr/>
          </p:nvCxnSpPr>
          <p:spPr>
            <a:xfrm>
              <a:off x="1429657" y="5217886"/>
              <a:ext cx="544286" cy="18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מחבר ישר 46"/>
            <p:cNvCxnSpPr>
              <a:stCxn id="35" idx="3"/>
              <a:endCxn id="9" idx="1"/>
            </p:cNvCxnSpPr>
            <p:nvPr/>
          </p:nvCxnSpPr>
          <p:spPr>
            <a:xfrm>
              <a:off x="2510972" y="3314700"/>
              <a:ext cx="682171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מחבר ישר 49"/>
            <p:cNvCxnSpPr>
              <a:stCxn id="35" idx="3"/>
              <a:endCxn id="28" idx="1"/>
            </p:cNvCxnSpPr>
            <p:nvPr/>
          </p:nvCxnSpPr>
          <p:spPr>
            <a:xfrm>
              <a:off x="2510972" y="3314700"/>
              <a:ext cx="682171" cy="1143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מחבר ישר 52"/>
            <p:cNvCxnSpPr>
              <a:stCxn id="35" idx="3"/>
              <a:endCxn id="29" idx="1"/>
            </p:cNvCxnSpPr>
            <p:nvPr/>
          </p:nvCxnSpPr>
          <p:spPr>
            <a:xfrm>
              <a:off x="2510972" y="3314700"/>
              <a:ext cx="758371" cy="1828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מחבר ישר 55"/>
            <p:cNvCxnSpPr>
              <a:stCxn id="31" idx="3"/>
              <a:endCxn id="9" idx="1"/>
            </p:cNvCxnSpPr>
            <p:nvPr/>
          </p:nvCxnSpPr>
          <p:spPr>
            <a:xfrm flipV="1">
              <a:off x="2507343" y="3619500"/>
              <a:ext cx="685800" cy="609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מחבר ישר 58"/>
            <p:cNvCxnSpPr>
              <a:stCxn id="31" idx="3"/>
              <a:endCxn id="28" idx="1"/>
            </p:cNvCxnSpPr>
            <p:nvPr/>
          </p:nvCxnSpPr>
          <p:spPr>
            <a:xfrm>
              <a:off x="2507343" y="4229100"/>
              <a:ext cx="685800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מחבר ישר 61"/>
            <p:cNvCxnSpPr>
              <a:stCxn id="31" idx="3"/>
              <a:endCxn id="29" idx="1"/>
            </p:cNvCxnSpPr>
            <p:nvPr/>
          </p:nvCxnSpPr>
          <p:spPr>
            <a:xfrm>
              <a:off x="2507343" y="4229100"/>
              <a:ext cx="762000" cy="914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מחבר ישר 64"/>
            <p:cNvCxnSpPr>
              <a:stCxn id="36" idx="3"/>
              <a:endCxn id="29" idx="1"/>
            </p:cNvCxnSpPr>
            <p:nvPr/>
          </p:nvCxnSpPr>
          <p:spPr>
            <a:xfrm flipV="1">
              <a:off x="2507343" y="5143500"/>
              <a:ext cx="762000" cy="762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מחבר ישר 67"/>
            <p:cNvCxnSpPr>
              <a:stCxn id="18" idx="3"/>
              <a:endCxn id="7" idx="1"/>
            </p:cNvCxnSpPr>
            <p:nvPr/>
          </p:nvCxnSpPr>
          <p:spPr>
            <a:xfrm>
              <a:off x="5860143" y="4610100"/>
              <a:ext cx="76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מחבר ישר 70"/>
            <p:cNvCxnSpPr>
              <a:stCxn id="19" idx="3"/>
              <a:endCxn id="6" idx="1"/>
            </p:cNvCxnSpPr>
            <p:nvPr/>
          </p:nvCxnSpPr>
          <p:spPr>
            <a:xfrm flipV="1">
              <a:off x="5707743" y="3619500"/>
              <a:ext cx="91440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מחבר ישר 73"/>
            <p:cNvCxnSpPr>
              <a:stCxn id="18" idx="3"/>
              <a:endCxn id="6" idx="1"/>
            </p:cNvCxnSpPr>
            <p:nvPr/>
          </p:nvCxnSpPr>
          <p:spPr>
            <a:xfrm flipV="1">
              <a:off x="5860143" y="3619500"/>
              <a:ext cx="7620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מחבר ישר 77"/>
            <p:cNvCxnSpPr>
              <a:stCxn id="19" idx="3"/>
              <a:endCxn id="7" idx="1"/>
            </p:cNvCxnSpPr>
            <p:nvPr/>
          </p:nvCxnSpPr>
          <p:spPr>
            <a:xfrm>
              <a:off x="5707743" y="3924300"/>
              <a:ext cx="914400" cy="685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מחבר ישר 80"/>
            <p:cNvCxnSpPr>
              <a:stCxn id="7" idx="3"/>
            </p:cNvCxnSpPr>
            <p:nvPr/>
          </p:nvCxnSpPr>
          <p:spPr>
            <a:xfrm flipV="1">
              <a:off x="7155543" y="4593771"/>
              <a:ext cx="892629" cy="163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מחבר ישר 84"/>
            <p:cNvCxnSpPr>
              <a:stCxn id="6" idx="3"/>
            </p:cNvCxnSpPr>
            <p:nvPr/>
          </p:nvCxnSpPr>
          <p:spPr>
            <a:xfrm>
              <a:off x="7155543" y="3619500"/>
              <a:ext cx="718457" cy="18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Bounds on Min. Card.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Option 1: # outputs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79</a:t>
            </a:fld>
            <a:endParaRPr lang="en-US"/>
          </a:p>
        </p:txBody>
      </p:sp>
      <p:grpSp>
        <p:nvGrpSpPr>
          <p:cNvPr id="49" name="קבוצה 48"/>
          <p:cNvGrpSpPr/>
          <p:nvPr/>
        </p:nvGrpSpPr>
        <p:grpSpPr>
          <a:xfrm>
            <a:off x="1371600" y="2971800"/>
            <a:ext cx="6676572" cy="2514600"/>
            <a:chOff x="1371600" y="2971800"/>
            <a:chExt cx="6676572" cy="2514600"/>
          </a:xfrm>
        </p:grpSpPr>
        <p:sp>
          <p:nvSpPr>
            <p:cNvPr id="6" name="מלבן 5"/>
            <p:cNvSpPr/>
            <p:nvPr/>
          </p:nvSpPr>
          <p:spPr>
            <a:xfrm>
              <a:off x="6622143" y="3352800"/>
              <a:ext cx="5334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מלבן 6"/>
            <p:cNvSpPr/>
            <p:nvPr/>
          </p:nvSpPr>
          <p:spPr>
            <a:xfrm>
              <a:off x="6622143" y="4343400"/>
              <a:ext cx="5334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מלבן 7"/>
            <p:cNvSpPr/>
            <p:nvPr/>
          </p:nvSpPr>
          <p:spPr>
            <a:xfrm>
              <a:off x="3421743" y="30480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מלבן 8"/>
            <p:cNvSpPr/>
            <p:nvPr/>
          </p:nvSpPr>
          <p:spPr>
            <a:xfrm>
              <a:off x="3193143" y="33528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מלבן 9"/>
            <p:cNvSpPr/>
            <p:nvPr/>
          </p:nvSpPr>
          <p:spPr>
            <a:xfrm>
              <a:off x="3421743" y="37338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מלבן 10"/>
            <p:cNvSpPr/>
            <p:nvPr/>
          </p:nvSpPr>
          <p:spPr>
            <a:xfrm>
              <a:off x="3726543" y="41148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מלבן 11"/>
            <p:cNvSpPr/>
            <p:nvPr/>
          </p:nvSpPr>
          <p:spPr>
            <a:xfrm>
              <a:off x="4259943" y="44958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מלבן 12"/>
            <p:cNvSpPr/>
            <p:nvPr/>
          </p:nvSpPr>
          <p:spPr>
            <a:xfrm>
              <a:off x="4869543" y="47244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מלבן 13"/>
            <p:cNvSpPr/>
            <p:nvPr/>
          </p:nvSpPr>
          <p:spPr>
            <a:xfrm>
              <a:off x="4717143" y="40386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מלבן 14"/>
            <p:cNvSpPr/>
            <p:nvPr/>
          </p:nvSpPr>
          <p:spPr>
            <a:xfrm>
              <a:off x="3878943" y="33528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מלבן 15"/>
            <p:cNvSpPr/>
            <p:nvPr/>
          </p:nvSpPr>
          <p:spPr>
            <a:xfrm>
              <a:off x="4183743" y="37338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מלבן 16"/>
            <p:cNvSpPr/>
            <p:nvPr/>
          </p:nvSpPr>
          <p:spPr>
            <a:xfrm>
              <a:off x="4717143" y="41148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מלבן 17"/>
            <p:cNvSpPr/>
            <p:nvPr/>
          </p:nvSpPr>
          <p:spPr>
            <a:xfrm>
              <a:off x="5326743" y="43434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מלבן 18"/>
            <p:cNvSpPr/>
            <p:nvPr/>
          </p:nvSpPr>
          <p:spPr>
            <a:xfrm>
              <a:off x="5174343" y="36576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מלבן 19"/>
            <p:cNvSpPr/>
            <p:nvPr/>
          </p:nvSpPr>
          <p:spPr>
            <a:xfrm>
              <a:off x="4640943" y="41148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מלבן 20"/>
            <p:cNvSpPr/>
            <p:nvPr/>
          </p:nvSpPr>
          <p:spPr>
            <a:xfrm>
              <a:off x="4488543" y="34290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מלבן 21"/>
            <p:cNvSpPr/>
            <p:nvPr/>
          </p:nvSpPr>
          <p:spPr>
            <a:xfrm>
              <a:off x="4488543" y="35052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מלבן 22"/>
            <p:cNvSpPr/>
            <p:nvPr/>
          </p:nvSpPr>
          <p:spPr>
            <a:xfrm>
              <a:off x="5098143" y="37338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מלבן 23"/>
            <p:cNvSpPr/>
            <p:nvPr/>
          </p:nvSpPr>
          <p:spPr>
            <a:xfrm>
              <a:off x="4945743" y="30480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מלבן 24"/>
            <p:cNvSpPr/>
            <p:nvPr/>
          </p:nvSpPr>
          <p:spPr>
            <a:xfrm>
              <a:off x="3650343" y="33528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מלבן 25"/>
            <p:cNvSpPr/>
            <p:nvPr/>
          </p:nvSpPr>
          <p:spPr>
            <a:xfrm>
              <a:off x="4107543" y="29718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מלבן 26"/>
            <p:cNvSpPr/>
            <p:nvPr/>
          </p:nvSpPr>
          <p:spPr>
            <a:xfrm>
              <a:off x="3574143" y="45720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מלבן 27"/>
            <p:cNvSpPr/>
            <p:nvPr/>
          </p:nvSpPr>
          <p:spPr>
            <a:xfrm>
              <a:off x="3193143" y="41910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מלבן 28"/>
            <p:cNvSpPr/>
            <p:nvPr/>
          </p:nvSpPr>
          <p:spPr>
            <a:xfrm>
              <a:off x="3269343" y="48768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מלבן 30"/>
            <p:cNvSpPr/>
            <p:nvPr/>
          </p:nvSpPr>
          <p:spPr>
            <a:xfrm>
              <a:off x="1973943" y="39624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מלבן 34"/>
            <p:cNvSpPr/>
            <p:nvPr/>
          </p:nvSpPr>
          <p:spPr>
            <a:xfrm>
              <a:off x="1977572" y="30480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מלבן 35"/>
            <p:cNvSpPr/>
            <p:nvPr/>
          </p:nvSpPr>
          <p:spPr>
            <a:xfrm>
              <a:off x="1973943" y="4953000"/>
              <a:ext cx="5334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מחבר ישר 38"/>
            <p:cNvCxnSpPr>
              <a:endCxn id="35" idx="1"/>
            </p:cNvCxnSpPr>
            <p:nvPr/>
          </p:nvCxnSpPr>
          <p:spPr>
            <a:xfrm flipV="1">
              <a:off x="1371600" y="3314700"/>
              <a:ext cx="605972" cy="18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מחבר ישר 40"/>
            <p:cNvCxnSpPr>
              <a:endCxn id="31" idx="1"/>
            </p:cNvCxnSpPr>
            <p:nvPr/>
          </p:nvCxnSpPr>
          <p:spPr>
            <a:xfrm flipV="1">
              <a:off x="1473200" y="4229100"/>
              <a:ext cx="500743" cy="18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מחבר ישר 42"/>
            <p:cNvCxnSpPr>
              <a:endCxn id="36" idx="1"/>
            </p:cNvCxnSpPr>
            <p:nvPr/>
          </p:nvCxnSpPr>
          <p:spPr>
            <a:xfrm>
              <a:off x="1429657" y="5217886"/>
              <a:ext cx="544286" cy="18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מחבר ישר 46"/>
            <p:cNvCxnSpPr>
              <a:stCxn id="35" idx="3"/>
              <a:endCxn id="9" idx="1"/>
            </p:cNvCxnSpPr>
            <p:nvPr/>
          </p:nvCxnSpPr>
          <p:spPr>
            <a:xfrm>
              <a:off x="2510972" y="3314700"/>
              <a:ext cx="682171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מחבר ישר 49"/>
            <p:cNvCxnSpPr>
              <a:stCxn id="35" idx="3"/>
              <a:endCxn id="28" idx="1"/>
            </p:cNvCxnSpPr>
            <p:nvPr/>
          </p:nvCxnSpPr>
          <p:spPr>
            <a:xfrm>
              <a:off x="2510972" y="3314700"/>
              <a:ext cx="682171" cy="11430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מחבר ישר 52"/>
            <p:cNvCxnSpPr>
              <a:stCxn id="35" idx="3"/>
              <a:endCxn id="29" idx="1"/>
            </p:cNvCxnSpPr>
            <p:nvPr/>
          </p:nvCxnSpPr>
          <p:spPr>
            <a:xfrm>
              <a:off x="2510972" y="3314700"/>
              <a:ext cx="758371" cy="1828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מחבר ישר 55"/>
            <p:cNvCxnSpPr>
              <a:stCxn id="31" idx="3"/>
              <a:endCxn id="9" idx="1"/>
            </p:cNvCxnSpPr>
            <p:nvPr/>
          </p:nvCxnSpPr>
          <p:spPr>
            <a:xfrm flipV="1">
              <a:off x="2507343" y="3619500"/>
              <a:ext cx="685800" cy="609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מחבר ישר 58"/>
            <p:cNvCxnSpPr>
              <a:stCxn id="31" idx="3"/>
              <a:endCxn id="28" idx="1"/>
            </p:cNvCxnSpPr>
            <p:nvPr/>
          </p:nvCxnSpPr>
          <p:spPr>
            <a:xfrm>
              <a:off x="2507343" y="4229100"/>
              <a:ext cx="685800" cy="228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מחבר ישר 61"/>
            <p:cNvCxnSpPr>
              <a:stCxn id="31" idx="3"/>
              <a:endCxn id="29" idx="1"/>
            </p:cNvCxnSpPr>
            <p:nvPr/>
          </p:nvCxnSpPr>
          <p:spPr>
            <a:xfrm>
              <a:off x="2507343" y="4229100"/>
              <a:ext cx="762000" cy="914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מחבר ישר 64"/>
            <p:cNvCxnSpPr>
              <a:stCxn id="36" idx="3"/>
              <a:endCxn id="29" idx="1"/>
            </p:cNvCxnSpPr>
            <p:nvPr/>
          </p:nvCxnSpPr>
          <p:spPr>
            <a:xfrm flipV="1">
              <a:off x="2507343" y="5143500"/>
              <a:ext cx="762000" cy="762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מחבר ישר 67"/>
            <p:cNvCxnSpPr>
              <a:stCxn id="18" idx="3"/>
              <a:endCxn id="7" idx="1"/>
            </p:cNvCxnSpPr>
            <p:nvPr/>
          </p:nvCxnSpPr>
          <p:spPr>
            <a:xfrm>
              <a:off x="5860143" y="4610100"/>
              <a:ext cx="76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מחבר ישר 70"/>
            <p:cNvCxnSpPr>
              <a:stCxn id="19" idx="3"/>
              <a:endCxn id="6" idx="1"/>
            </p:cNvCxnSpPr>
            <p:nvPr/>
          </p:nvCxnSpPr>
          <p:spPr>
            <a:xfrm flipV="1">
              <a:off x="5707743" y="3619500"/>
              <a:ext cx="914400" cy="304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מחבר ישר 73"/>
            <p:cNvCxnSpPr>
              <a:stCxn id="18" idx="3"/>
              <a:endCxn id="6" idx="1"/>
            </p:cNvCxnSpPr>
            <p:nvPr/>
          </p:nvCxnSpPr>
          <p:spPr>
            <a:xfrm flipV="1">
              <a:off x="5860143" y="3619500"/>
              <a:ext cx="762000" cy="9906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מחבר ישר 77"/>
            <p:cNvCxnSpPr>
              <a:stCxn id="19" idx="3"/>
              <a:endCxn id="7" idx="1"/>
            </p:cNvCxnSpPr>
            <p:nvPr/>
          </p:nvCxnSpPr>
          <p:spPr>
            <a:xfrm>
              <a:off x="5707743" y="3924300"/>
              <a:ext cx="914400" cy="6858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מחבר ישר 80"/>
            <p:cNvCxnSpPr>
              <a:stCxn id="7" idx="3"/>
            </p:cNvCxnSpPr>
            <p:nvPr/>
          </p:nvCxnSpPr>
          <p:spPr>
            <a:xfrm flipV="1">
              <a:off x="7155543" y="4593771"/>
              <a:ext cx="892629" cy="163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מחבר ישר 84"/>
            <p:cNvCxnSpPr>
              <a:stCxn id="6" idx="3"/>
            </p:cNvCxnSpPr>
            <p:nvPr/>
          </p:nvCxnSpPr>
          <p:spPr>
            <a:xfrm>
              <a:off x="7155543" y="3619500"/>
              <a:ext cx="718457" cy="18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766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מציין מיקום תוכן 4"/>
          <p:cNvGraphicFramePr>
            <a:graphicFrameLocks noGrp="1"/>
          </p:cNvGraphicFramePr>
          <p:nvPr>
            <p:ph idx="1"/>
          </p:nvPr>
        </p:nvGraphicFramePr>
        <p:xfrm>
          <a:off x="0" y="228600"/>
          <a:ext cx="91440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Bounds on Min. Card.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5337629" y="33528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/>
          <p:cNvSpPr/>
          <p:nvPr/>
        </p:nvSpPr>
        <p:spPr>
          <a:xfrm>
            <a:off x="5337629" y="441597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לבן 30"/>
          <p:cNvSpPr/>
          <p:nvPr/>
        </p:nvSpPr>
        <p:spPr>
          <a:xfrm>
            <a:off x="2830286" y="33528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מלבן 35"/>
          <p:cNvSpPr/>
          <p:nvPr/>
        </p:nvSpPr>
        <p:spPr>
          <a:xfrm>
            <a:off x="2830286" y="44196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מחבר ישר 40"/>
          <p:cNvCxnSpPr>
            <a:endCxn id="31" idx="1"/>
          </p:cNvCxnSpPr>
          <p:nvPr/>
        </p:nvCxnSpPr>
        <p:spPr>
          <a:xfrm flipV="1">
            <a:off x="2329543" y="3619500"/>
            <a:ext cx="500743" cy="18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מחבר ישר 42"/>
          <p:cNvCxnSpPr>
            <a:endCxn id="36" idx="1"/>
          </p:cNvCxnSpPr>
          <p:nvPr/>
        </p:nvCxnSpPr>
        <p:spPr>
          <a:xfrm>
            <a:off x="2286000" y="4684486"/>
            <a:ext cx="544286" cy="18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מחבר ישר 55"/>
          <p:cNvCxnSpPr>
            <a:stCxn id="31" idx="3"/>
            <a:endCxn id="94" idx="1"/>
          </p:cNvCxnSpPr>
          <p:nvPr/>
        </p:nvCxnSpPr>
        <p:spPr>
          <a:xfrm flipV="1">
            <a:off x="3363686" y="3314700"/>
            <a:ext cx="4572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מחבר ישר 58"/>
          <p:cNvCxnSpPr>
            <a:stCxn id="31" idx="3"/>
            <a:endCxn id="95" idx="1"/>
          </p:cNvCxnSpPr>
          <p:nvPr/>
        </p:nvCxnSpPr>
        <p:spPr>
          <a:xfrm>
            <a:off x="3363686" y="3619500"/>
            <a:ext cx="45720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מחבר ישר 61"/>
          <p:cNvCxnSpPr>
            <a:stCxn id="31" idx="3"/>
            <a:endCxn id="99" idx="1"/>
          </p:cNvCxnSpPr>
          <p:nvPr/>
        </p:nvCxnSpPr>
        <p:spPr>
          <a:xfrm>
            <a:off x="3363686" y="3619500"/>
            <a:ext cx="457200" cy="1066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מחבר ישר 64"/>
          <p:cNvCxnSpPr>
            <a:stCxn id="36" idx="3"/>
            <a:endCxn id="99" idx="1"/>
          </p:cNvCxnSpPr>
          <p:nvPr/>
        </p:nvCxnSpPr>
        <p:spPr>
          <a:xfrm>
            <a:off x="3363686" y="46863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מחבר ישר 67"/>
          <p:cNvCxnSpPr>
            <a:stCxn id="99" idx="3"/>
            <a:endCxn id="7" idx="1"/>
          </p:cNvCxnSpPr>
          <p:nvPr/>
        </p:nvCxnSpPr>
        <p:spPr>
          <a:xfrm flipV="1">
            <a:off x="4354286" y="4682670"/>
            <a:ext cx="983343" cy="3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מחבר ישר 70"/>
          <p:cNvCxnSpPr>
            <a:stCxn id="94" idx="3"/>
            <a:endCxn id="6" idx="1"/>
          </p:cNvCxnSpPr>
          <p:nvPr/>
        </p:nvCxnSpPr>
        <p:spPr>
          <a:xfrm>
            <a:off x="4354286" y="3314700"/>
            <a:ext cx="983343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מחבר ישר 80"/>
          <p:cNvCxnSpPr>
            <a:stCxn id="7" idx="3"/>
          </p:cNvCxnSpPr>
          <p:nvPr/>
        </p:nvCxnSpPr>
        <p:spPr>
          <a:xfrm>
            <a:off x="5871029" y="4682670"/>
            <a:ext cx="740228" cy="5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מחבר ישר 84"/>
          <p:cNvCxnSpPr>
            <a:stCxn id="6" idx="3"/>
          </p:cNvCxnSpPr>
          <p:nvPr/>
        </p:nvCxnSpPr>
        <p:spPr>
          <a:xfrm>
            <a:off x="5871029" y="3619500"/>
            <a:ext cx="718457" cy="18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מחבר ישר 90"/>
          <p:cNvCxnSpPr>
            <a:stCxn id="95" idx="3"/>
            <a:endCxn id="6" idx="1"/>
          </p:cNvCxnSpPr>
          <p:nvPr/>
        </p:nvCxnSpPr>
        <p:spPr>
          <a:xfrm flipV="1">
            <a:off x="4354286" y="3619500"/>
            <a:ext cx="983343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מלבן 93"/>
          <p:cNvSpPr/>
          <p:nvPr/>
        </p:nvSpPr>
        <p:spPr>
          <a:xfrm>
            <a:off x="3820886" y="30480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מלבן 94"/>
          <p:cNvSpPr/>
          <p:nvPr/>
        </p:nvSpPr>
        <p:spPr>
          <a:xfrm>
            <a:off x="3820886" y="37338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מלבן 98"/>
          <p:cNvSpPr/>
          <p:nvPr/>
        </p:nvSpPr>
        <p:spPr>
          <a:xfrm>
            <a:off x="3820886" y="44196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מחבר ישר 101"/>
          <p:cNvCxnSpPr>
            <a:stCxn id="95" idx="3"/>
            <a:endCxn id="7" idx="1"/>
          </p:cNvCxnSpPr>
          <p:nvPr/>
        </p:nvCxnSpPr>
        <p:spPr>
          <a:xfrm>
            <a:off x="4354286" y="4000500"/>
            <a:ext cx="983343" cy="6821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כפל 111"/>
          <p:cNvSpPr/>
          <p:nvPr/>
        </p:nvSpPr>
        <p:spPr>
          <a:xfrm>
            <a:off x="6019800" y="3124200"/>
            <a:ext cx="457200" cy="3810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מלבן 24"/>
          <p:cNvSpPr/>
          <p:nvPr/>
        </p:nvSpPr>
        <p:spPr>
          <a:xfrm>
            <a:off x="5337629" y="510177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מלבן 25"/>
          <p:cNvSpPr/>
          <p:nvPr/>
        </p:nvSpPr>
        <p:spPr>
          <a:xfrm>
            <a:off x="2830286" y="51054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מחבר ישר 26"/>
          <p:cNvCxnSpPr>
            <a:endCxn id="26" idx="1"/>
          </p:cNvCxnSpPr>
          <p:nvPr/>
        </p:nvCxnSpPr>
        <p:spPr>
          <a:xfrm>
            <a:off x="2286000" y="5370286"/>
            <a:ext cx="544286" cy="18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מחבר ישר 27"/>
          <p:cNvCxnSpPr>
            <a:stCxn id="26" idx="3"/>
            <a:endCxn id="32" idx="1"/>
          </p:cNvCxnSpPr>
          <p:nvPr/>
        </p:nvCxnSpPr>
        <p:spPr>
          <a:xfrm>
            <a:off x="3363686" y="53721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מחבר ישר 28"/>
          <p:cNvCxnSpPr>
            <a:stCxn id="32" idx="3"/>
            <a:endCxn id="25" idx="1"/>
          </p:cNvCxnSpPr>
          <p:nvPr/>
        </p:nvCxnSpPr>
        <p:spPr>
          <a:xfrm flipV="1">
            <a:off x="4354286" y="5368470"/>
            <a:ext cx="983343" cy="3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מחבר ישר 29"/>
          <p:cNvCxnSpPr>
            <a:stCxn id="25" idx="3"/>
          </p:cNvCxnSpPr>
          <p:nvPr/>
        </p:nvCxnSpPr>
        <p:spPr>
          <a:xfrm>
            <a:off x="5871029" y="5368470"/>
            <a:ext cx="740228" cy="5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מלבן 31"/>
          <p:cNvSpPr/>
          <p:nvPr/>
        </p:nvSpPr>
        <p:spPr>
          <a:xfrm>
            <a:off x="3820886" y="51054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מלבן 32"/>
          <p:cNvSpPr/>
          <p:nvPr/>
        </p:nvSpPr>
        <p:spPr>
          <a:xfrm>
            <a:off x="5337629" y="571137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מחבר ישר 36"/>
          <p:cNvCxnSpPr>
            <a:stCxn id="26" idx="3"/>
            <a:endCxn id="40" idx="1"/>
          </p:cNvCxnSpPr>
          <p:nvPr/>
        </p:nvCxnSpPr>
        <p:spPr>
          <a:xfrm>
            <a:off x="3363686" y="5372100"/>
            <a:ext cx="45720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מחבר ישר 37"/>
          <p:cNvCxnSpPr>
            <a:stCxn id="32" idx="3"/>
            <a:endCxn id="33" idx="1"/>
          </p:cNvCxnSpPr>
          <p:nvPr/>
        </p:nvCxnSpPr>
        <p:spPr>
          <a:xfrm>
            <a:off x="4354286" y="5372100"/>
            <a:ext cx="983343" cy="6059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מחבר ישר 38"/>
          <p:cNvCxnSpPr>
            <a:stCxn id="33" idx="3"/>
          </p:cNvCxnSpPr>
          <p:nvPr/>
        </p:nvCxnSpPr>
        <p:spPr>
          <a:xfrm>
            <a:off x="5871029" y="5978070"/>
            <a:ext cx="740228" cy="5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מלבן 39"/>
          <p:cNvSpPr/>
          <p:nvPr/>
        </p:nvSpPr>
        <p:spPr>
          <a:xfrm>
            <a:off x="3820886" y="57150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מחבר ישר 43"/>
          <p:cNvCxnSpPr>
            <a:stCxn id="40" idx="3"/>
            <a:endCxn id="25" idx="1"/>
          </p:cNvCxnSpPr>
          <p:nvPr/>
        </p:nvCxnSpPr>
        <p:spPr>
          <a:xfrm flipV="1">
            <a:off x="4354286" y="5368470"/>
            <a:ext cx="983343" cy="6132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מחבר ישר 46"/>
          <p:cNvCxnSpPr>
            <a:stCxn id="40" idx="3"/>
            <a:endCxn id="33" idx="1"/>
          </p:cNvCxnSpPr>
          <p:nvPr/>
        </p:nvCxnSpPr>
        <p:spPr>
          <a:xfrm flipV="1">
            <a:off x="4354286" y="5978070"/>
            <a:ext cx="983343" cy="3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מחבר ישר 50"/>
          <p:cNvCxnSpPr>
            <a:stCxn id="36" idx="3"/>
            <a:endCxn id="40" idx="1"/>
          </p:cNvCxnSpPr>
          <p:nvPr/>
        </p:nvCxnSpPr>
        <p:spPr>
          <a:xfrm>
            <a:off x="3363686" y="4686300"/>
            <a:ext cx="457200" cy="1295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Bounds on Min. Card.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5337629" y="3352800"/>
            <a:ext cx="5334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/>
          <p:cNvSpPr/>
          <p:nvPr/>
        </p:nvSpPr>
        <p:spPr>
          <a:xfrm>
            <a:off x="5337629" y="441597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לבן 30"/>
          <p:cNvSpPr/>
          <p:nvPr/>
        </p:nvSpPr>
        <p:spPr>
          <a:xfrm>
            <a:off x="2830286" y="3352800"/>
            <a:ext cx="5334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מלבן 35"/>
          <p:cNvSpPr/>
          <p:nvPr/>
        </p:nvSpPr>
        <p:spPr>
          <a:xfrm>
            <a:off x="2830286" y="44196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מחבר ישר 40"/>
          <p:cNvCxnSpPr>
            <a:endCxn id="31" idx="1"/>
          </p:cNvCxnSpPr>
          <p:nvPr/>
        </p:nvCxnSpPr>
        <p:spPr>
          <a:xfrm flipV="1">
            <a:off x="2329543" y="3619500"/>
            <a:ext cx="500743" cy="18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מחבר ישר 42"/>
          <p:cNvCxnSpPr>
            <a:endCxn id="36" idx="1"/>
          </p:cNvCxnSpPr>
          <p:nvPr/>
        </p:nvCxnSpPr>
        <p:spPr>
          <a:xfrm>
            <a:off x="2286000" y="4684486"/>
            <a:ext cx="544286" cy="18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מחבר ישר 55"/>
          <p:cNvCxnSpPr>
            <a:stCxn id="31" idx="3"/>
            <a:endCxn id="94" idx="1"/>
          </p:cNvCxnSpPr>
          <p:nvPr/>
        </p:nvCxnSpPr>
        <p:spPr>
          <a:xfrm flipV="1">
            <a:off x="3363686" y="3314700"/>
            <a:ext cx="4572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מחבר ישר 58"/>
          <p:cNvCxnSpPr>
            <a:stCxn id="31" idx="3"/>
            <a:endCxn id="95" idx="1"/>
          </p:cNvCxnSpPr>
          <p:nvPr/>
        </p:nvCxnSpPr>
        <p:spPr>
          <a:xfrm>
            <a:off x="3363686" y="3619500"/>
            <a:ext cx="45720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מחבר ישר 61"/>
          <p:cNvCxnSpPr>
            <a:stCxn id="31" idx="3"/>
            <a:endCxn id="99" idx="1"/>
          </p:cNvCxnSpPr>
          <p:nvPr/>
        </p:nvCxnSpPr>
        <p:spPr>
          <a:xfrm>
            <a:off x="3363686" y="3619500"/>
            <a:ext cx="457200" cy="1066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מחבר ישר 64"/>
          <p:cNvCxnSpPr>
            <a:stCxn id="36" idx="3"/>
            <a:endCxn id="99" idx="1"/>
          </p:cNvCxnSpPr>
          <p:nvPr/>
        </p:nvCxnSpPr>
        <p:spPr>
          <a:xfrm>
            <a:off x="3363686" y="46863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מחבר ישר 67"/>
          <p:cNvCxnSpPr>
            <a:stCxn id="99" idx="3"/>
            <a:endCxn id="7" idx="1"/>
          </p:cNvCxnSpPr>
          <p:nvPr/>
        </p:nvCxnSpPr>
        <p:spPr>
          <a:xfrm flipV="1">
            <a:off x="4354286" y="4682670"/>
            <a:ext cx="983343" cy="3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מחבר ישר 70"/>
          <p:cNvCxnSpPr>
            <a:stCxn id="94" idx="3"/>
            <a:endCxn id="6" idx="1"/>
          </p:cNvCxnSpPr>
          <p:nvPr/>
        </p:nvCxnSpPr>
        <p:spPr>
          <a:xfrm>
            <a:off x="4354286" y="3314700"/>
            <a:ext cx="983343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מחבר ישר 80"/>
          <p:cNvCxnSpPr>
            <a:stCxn id="7" idx="3"/>
          </p:cNvCxnSpPr>
          <p:nvPr/>
        </p:nvCxnSpPr>
        <p:spPr>
          <a:xfrm>
            <a:off x="5871029" y="4682670"/>
            <a:ext cx="740228" cy="5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מחבר ישר 84"/>
          <p:cNvCxnSpPr>
            <a:stCxn id="6" idx="3"/>
          </p:cNvCxnSpPr>
          <p:nvPr/>
        </p:nvCxnSpPr>
        <p:spPr>
          <a:xfrm>
            <a:off x="5871029" y="3619500"/>
            <a:ext cx="718457" cy="18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מחבר ישר 90"/>
          <p:cNvCxnSpPr>
            <a:stCxn id="95" idx="3"/>
            <a:endCxn id="6" idx="1"/>
          </p:cNvCxnSpPr>
          <p:nvPr/>
        </p:nvCxnSpPr>
        <p:spPr>
          <a:xfrm flipV="1">
            <a:off x="4354286" y="3619500"/>
            <a:ext cx="983343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מלבן 93"/>
          <p:cNvSpPr/>
          <p:nvPr/>
        </p:nvSpPr>
        <p:spPr>
          <a:xfrm>
            <a:off x="3820886" y="3048000"/>
            <a:ext cx="5334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מלבן 94"/>
          <p:cNvSpPr/>
          <p:nvPr/>
        </p:nvSpPr>
        <p:spPr>
          <a:xfrm>
            <a:off x="3820886" y="3733800"/>
            <a:ext cx="5334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מלבן 98"/>
          <p:cNvSpPr/>
          <p:nvPr/>
        </p:nvSpPr>
        <p:spPr>
          <a:xfrm>
            <a:off x="3820886" y="44196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מחבר ישר 101"/>
          <p:cNvCxnSpPr>
            <a:stCxn id="95" idx="3"/>
            <a:endCxn id="7" idx="1"/>
          </p:cNvCxnSpPr>
          <p:nvPr/>
        </p:nvCxnSpPr>
        <p:spPr>
          <a:xfrm>
            <a:off x="4354286" y="4000500"/>
            <a:ext cx="983343" cy="6821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כפל 111"/>
          <p:cNvSpPr/>
          <p:nvPr/>
        </p:nvSpPr>
        <p:spPr>
          <a:xfrm>
            <a:off x="6019800" y="3124200"/>
            <a:ext cx="457200" cy="3810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מלבן 24"/>
          <p:cNvSpPr/>
          <p:nvPr/>
        </p:nvSpPr>
        <p:spPr>
          <a:xfrm>
            <a:off x="5337629" y="510177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מלבן 25"/>
          <p:cNvSpPr/>
          <p:nvPr/>
        </p:nvSpPr>
        <p:spPr>
          <a:xfrm>
            <a:off x="2830286" y="51054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מחבר ישר 26"/>
          <p:cNvCxnSpPr>
            <a:endCxn id="26" idx="1"/>
          </p:cNvCxnSpPr>
          <p:nvPr/>
        </p:nvCxnSpPr>
        <p:spPr>
          <a:xfrm>
            <a:off x="2286000" y="5370286"/>
            <a:ext cx="544286" cy="18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מחבר ישר 27"/>
          <p:cNvCxnSpPr>
            <a:stCxn id="26" idx="3"/>
            <a:endCxn id="32" idx="1"/>
          </p:cNvCxnSpPr>
          <p:nvPr/>
        </p:nvCxnSpPr>
        <p:spPr>
          <a:xfrm>
            <a:off x="3363686" y="53721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מחבר ישר 28"/>
          <p:cNvCxnSpPr>
            <a:stCxn id="32" idx="3"/>
            <a:endCxn id="25" idx="1"/>
          </p:cNvCxnSpPr>
          <p:nvPr/>
        </p:nvCxnSpPr>
        <p:spPr>
          <a:xfrm flipV="1">
            <a:off x="4354286" y="5368470"/>
            <a:ext cx="983343" cy="3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מחבר ישר 29"/>
          <p:cNvCxnSpPr>
            <a:stCxn id="25" idx="3"/>
          </p:cNvCxnSpPr>
          <p:nvPr/>
        </p:nvCxnSpPr>
        <p:spPr>
          <a:xfrm>
            <a:off x="5871029" y="5368470"/>
            <a:ext cx="740228" cy="5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מלבן 31"/>
          <p:cNvSpPr/>
          <p:nvPr/>
        </p:nvSpPr>
        <p:spPr>
          <a:xfrm>
            <a:off x="3820886" y="51054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מלבן 32"/>
          <p:cNvSpPr/>
          <p:nvPr/>
        </p:nvSpPr>
        <p:spPr>
          <a:xfrm>
            <a:off x="5337629" y="571137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מחבר ישר 36"/>
          <p:cNvCxnSpPr>
            <a:stCxn id="26" idx="3"/>
            <a:endCxn id="40" idx="1"/>
          </p:cNvCxnSpPr>
          <p:nvPr/>
        </p:nvCxnSpPr>
        <p:spPr>
          <a:xfrm>
            <a:off x="3363686" y="5372100"/>
            <a:ext cx="45720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מחבר ישר 37"/>
          <p:cNvCxnSpPr>
            <a:stCxn id="32" idx="3"/>
            <a:endCxn id="33" idx="1"/>
          </p:cNvCxnSpPr>
          <p:nvPr/>
        </p:nvCxnSpPr>
        <p:spPr>
          <a:xfrm>
            <a:off x="4354286" y="5372100"/>
            <a:ext cx="983343" cy="6059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מחבר ישר 38"/>
          <p:cNvCxnSpPr>
            <a:stCxn id="33" idx="3"/>
          </p:cNvCxnSpPr>
          <p:nvPr/>
        </p:nvCxnSpPr>
        <p:spPr>
          <a:xfrm>
            <a:off x="5871029" y="5978070"/>
            <a:ext cx="740228" cy="5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מלבן 39"/>
          <p:cNvSpPr/>
          <p:nvPr/>
        </p:nvSpPr>
        <p:spPr>
          <a:xfrm>
            <a:off x="3820886" y="57150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מחבר ישר 43"/>
          <p:cNvCxnSpPr>
            <a:stCxn id="40" idx="3"/>
            <a:endCxn id="25" idx="1"/>
          </p:cNvCxnSpPr>
          <p:nvPr/>
        </p:nvCxnSpPr>
        <p:spPr>
          <a:xfrm flipV="1">
            <a:off x="4354286" y="5368470"/>
            <a:ext cx="983343" cy="6132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מחבר ישר 46"/>
          <p:cNvCxnSpPr>
            <a:stCxn id="40" idx="3"/>
            <a:endCxn id="33" idx="1"/>
          </p:cNvCxnSpPr>
          <p:nvPr/>
        </p:nvCxnSpPr>
        <p:spPr>
          <a:xfrm flipV="1">
            <a:off x="4354286" y="5978070"/>
            <a:ext cx="983343" cy="3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מחבר ישר 50"/>
          <p:cNvCxnSpPr>
            <a:stCxn id="36" idx="3"/>
            <a:endCxn id="40" idx="1"/>
          </p:cNvCxnSpPr>
          <p:nvPr/>
        </p:nvCxnSpPr>
        <p:spPr>
          <a:xfrm>
            <a:off x="3363686" y="4686300"/>
            <a:ext cx="457200" cy="1295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Bounds on Min. Card.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5337629" y="33528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/>
          <p:cNvSpPr/>
          <p:nvPr/>
        </p:nvSpPr>
        <p:spPr>
          <a:xfrm>
            <a:off x="5337629" y="4415970"/>
            <a:ext cx="5334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לבן 30"/>
          <p:cNvSpPr/>
          <p:nvPr/>
        </p:nvSpPr>
        <p:spPr>
          <a:xfrm>
            <a:off x="2830286" y="3352800"/>
            <a:ext cx="5334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מלבן 35"/>
          <p:cNvSpPr/>
          <p:nvPr/>
        </p:nvSpPr>
        <p:spPr>
          <a:xfrm>
            <a:off x="2830286" y="4419600"/>
            <a:ext cx="5334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מחבר ישר 40"/>
          <p:cNvCxnSpPr>
            <a:endCxn id="31" idx="1"/>
          </p:cNvCxnSpPr>
          <p:nvPr/>
        </p:nvCxnSpPr>
        <p:spPr>
          <a:xfrm flipV="1">
            <a:off x="2329543" y="3619500"/>
            <a:ext cx="500743" cy="18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מחבר ישר 42"/>
          <p:cNvCxnSpPr>
            <a:endCxn id="36" idx="1"/>
          </p:cNvCxnSpPr>
          <p:nvPr/>
        </p:nvCxnSpPr>
        <p:spPr>
          <a:xfrm>
            <a:off x="2286000" y="4684486"/>
            <a:ext cx="544286" cy="18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מחבר ישר 55"/>
          <p:cNvCxnSpPr>
            <a:stCxn id="31" idx="3"/>
            <a:endCxn id="94" idx="1"/>
          </p:cNvCxnSpPr>
          <p:nvPr/>
        </p:nvCxnSpPr>
        <p:spPr>
          <a:xfrm flipV="1">
            <a:off x="3363686" y="3314700"/>
            <a:ext cx="4572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מחבר ישר 58"/>
          <p:cNvCxnSpPr>
            <a:stCxn id="31" idx="3"/>
            <a:endCxn id="95" idx="1"/>
          </p:cNvCxnSpPr>
          <p:nvPr/>
        </p:nvCxnSpPr>
        <p:spPr>
          <a:xfrm>
            <a:off x="3363686" y="3619500"/>
            <a:ext cx="45720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מחבר ישר 61"/>
          <p:cNvCxnSpPr>
            <a:stCxn id="31" idx="3"/>
            <a:endCxn id="99" idx="1"/>
          </p:cNvCxnSpPr>
          <p:nvPr/>
        </p:nvCxnSpPr>
        <p:spPr>
          <a:xfrm>
            <a:off x="3363686" y="3619500"/>
            <a:ext cx="457200" cy="1066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מחבר ישר 64"/>
          <p:cNvCxnSpPr>
            <a:stCxn id="36" idx="3"/>
            <a:endCxn id="99" idx="1"/>
          </p:cNvCxnSpPr>
          <p:nvPr/>
        </p:nvCxnSpPr>
        <p:spPr>
          <a:xfrm>
            <a:off x="3363686" y="46863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מחבר ישר 67"/>
          <p:cNvCxnSpPr>
            <a:stCxn id="99" idx="3"/>
            <a:endCxn id="7" idx="1"/>
          </p:cNvCxnSpPr>
          <p:nvPr/>
        </p:nvCxnSpPr>
        <p:spPr>
          <a:xfrm flipV="1">
            <a:off x="4354286" y="4682670"/>
            <a:ext cx="983343" cy="3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מחבר ישר 70"/>
          <p:cNvCxnSpPr>
            <a:stCxn id="94" idx="3"/>
            <a:endCxn id="6" idx="1"/>
          </p:cNvCxnSpPr>
          <p:nvPr/>
        </p:nvCxnSpPr>
        <p:spPr>
          <a:xfrm>
            <a:off x="4354286" y="3314700"/>
            <a:ext cx="983343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מחבר ישר 80"/>
          <p:cNvCxnSpPr>
            <a:stCxn id="7" idx="3"/>
          </p:cNvCxnSpPr>
          <p:nvPr/>
        </p:nvCxnSpPr>
        <p:spPr>
          <a:xfrm>
            <a:off x="5871029" y="4682670"/>
            <a:ext cx="740228" cy="5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מחבר ישר 84"/>
          <p:cNvCxnSpPr>
            <a:stCxn id="6" idx="3"/>
          </p:cNvCxnSpPr>
          <p:nvPr/>
        </p:nvCxnSpPr>
        <p:spPr>
          <a:xfrm>
            <a:off x="5871029" y="3619500"/>
            <a:ext cx="718457" cy="18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מחבר ישר 90"/>
          <p:cNvCxnSpPr>
            <a:stCxn id="95" idx="3"/>
            <a:endCxn id="6" idx="1"/>
          </p:cNvCxnSpPr>
          <p:nvPr/>
        </p:nvCxnSpPr>
        <p:spPr>
          <a:xfrm flipV="1">
            <a:off x="4354286" y="3619500"/>
            <a:ext cx="983343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מלבן 93"/>
          <p:cNvSpPr/>
          <p:nvPr/>
        </p:nvSpPr>
        <p:spPr>
          <a:xfrm>
            <a:off x="3820886" y="30480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מלבן 94"/>
          <p:cNvSpPr/>
          <p:nvPr/>
        </p:nvSpPr>
        <p:spPr>
          <a:xfrm>
            <a:off x="3820886" y="3733800"/>
            <a:ext cx="5334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מלבן 98"/>
          <p:cNvSpPr/>
          <p:nvPr/>
        </p:nvSpPr>
        <p:spPr>
          <a:xfrm>
            <a:off x="3820886" y="4419600"/>
            <a:ext cx="5334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מחבר ישר 101"/>
          <p:cNvCxnSpPr>
            <a:stCxn id="95" idx="3"/>
            <a:endCxn id="7" idx="1"/>
          </p:cNvCxnSpPr>
          <p:nvPr/>
        </p:nvCxnSpPr>
        <p:spPr>
          <a:xfrm>
            <a:off x="4354286" y="4000500"/>
            <a:ext cx="983343" cy="6821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כפל 111"/>
          <p:cNvSpPr/>
          <p:nvPr/>
        </p:nvSpPr>
        <p:spPr>
          <a:xfrm>
            <a:off x="6019800" y="4267200"/>
            <a:ext cx="457200" cy="3810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מלבן 24"/>
          <p:cNvSpPr/>
          <p:nvPr/>
        </p:nvSpPr>
        <p:spPr>
          <a:xfrm>
            <a:off x="5337629" y="510177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מלבן 25"/>
          <p:cNvSpPr/>
          <p:nvPr/>
        </p:nvSpPr>
        <p:spPr>
          <a:xfrm>
            <a:off x="2830286" y="51054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מחבר ישר 26"/>
          <p:cNvCxnSpPr>
            <a:endCxn id="26" idx="1"/>
          </p:cNvCxnSpPr>
          <p:nvPr/>
        </p:nvCxnSpPr>
        <p:spPr>
          <a:xfrm>
            <a:off x="2286000" y="5370286"/>
            <a:ext cx="544286" cy="18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מחבר ישר 27"/>
          <p:cNvCxnSpPr>
            <a:stCxn id="26" idx="3"/>
            <a:endCxn id="32" idx="1"/>
          </p:cNvCxnSpPr>
          <p:nvPr/>
        </p:nvCxnSpPr>
        <p:spPr>
          <a:xfrm>
            <a:off x="3363686" y="53721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מחבר ישר 28"/>
          <p:cNvCxnSpPr>
            <a:stCxn id="32" idx="3"/>
            <a:endCxn id="25" idx="1"/>
          </p:cNvCxnSpPr>
          <p:nvPr/>
        </p:nvCxnSpPr>
        <p:spPr>
          <a:xfrm flipV="1">
            <a:off x="4354286" y="5368470"/>
            <a:ext cx="983343" cy="3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מחבר ישר 29"/>
          <p:cNvCxnSpPr>
            <a:stCxn id="25" idx="3"/>
          </p:cNvCxnSpPr>
          <p:nvPr/>
        </p:nvCxnSpPr>
        <p:spPr>
          <a:xfrm>
            <a:off x="5871029" y="5368470"/>
            <a:ext cx="740228" cy="5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מלבן 31"/>
          <p:cNvSpPr/>
          <p:nvPr/>
        </p:nvSpPr>
        <p:spPr>
          <a:xfrm>
            <a:off x="3820886" y="51054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מלבן 32"/>
          <p:cNvSpPr/>
          <p:nvPr/>
        </p:nvSpPr>
        <p:spPr>
          <a:xfrm>
            <a:off x="5337629" y="571137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מחבר ישר 36"/>
          <p:cNvCxnSpPr>
            <a:stCxn id="26" idx="3"/>
            <a:endCxn id="40" idx="1"/>
          </p:cNvCxnSpPr>
          <p:nvPr/>
        </p:nvCxnSpPr>
        <p:spPr>
          <a:xfrm>
            <a:off x="3363686" y="5372100"/>
            <a:ext cx="45720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מחבר ישר 37"/>
          <p:cNvCxnSpPr>
            <a:stCxn id="32" idx="3"/>
            <a:endCxn id="33" idx="1"/>
          </p:cNvCxnSpPr>
          <p:nvPr/>
        </p:nvCxnSpPr>
        <p:spPr>
          <a:xfrm>
            <a:off x="4354286" y="5372100"/>
            <a:ext cx="983343" cy="6059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מחבר ישר 38"/>
          <p:cNvCxnSpPr>
            <a:stCxn id="33" idx="3"/>
          </p:cNvCxnSpPr>
          <p:nvPr/>
        </p:nvCxnSpPr>
        <p:spPr>
          <a:xfrm>
            <a:off x="5871029" y="5978070"/>
            <a:ext cx="740228" cy="5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מלבן 39"/>
          <p:cNvSpPr/>
          <p:nvPr/>
        </p:nvSpPr>
        <p:spPr>
          <a:xfrm>
            <a:off x="3820886" y="57150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מחבר ישר 43"/>
          <p:cNvCxnSpPr>
            <a:stCxn id="40" idx="3"/>
            <a:endCxn id="25" idx="1"/>
          </p:cNvCxnSpPr>
          <p:nvPr/>
        </p:nvCxnSpPr>
        <p:spPr>
          <a:xfrm flipV="1">
            <a:off x="4354286" y="5368470"/>
            <a:ext cx="983343" cy="6132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מחבר ישר 46"/>
          <p:cNvCxnSpPr>
            <a:stCxn id="40" idx="3"/>
            <a:endCxn id="33" idx="1"/>
          </p:cNvCxnSpPr>
          <p:nvPr/>
        </p:nvCxnSpPr>
        <p:spPr>
          <a:xfrm flipV="1">
            <a:off x="4354286" y="5978070"/>
            <a:ext cx="983343" cy="3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מחבר ישר 50"/>
          <p:cNvCxnSpPr>
            <a:stCxn id="36" idx="3"/>
            <a:endCxn id="40" idx="1"/>
          </p:cNvCxnSpPr>
          <p:nvPr/>
        </p:nvCxnSpPr>
        <p:spPr>
          <a:xfrm>
            <a:off x="3363686" y="4686300"/>
            <a:ext cx="457200" cy="1295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Bounds on Min. Card.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Option 2:# components affecting faulty outputs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6" name="מלבן 5"/>
          <p:cNvSpPr/>
          <p:nvPr/>
        </p:nvSpPr>
        <p:spPr>
          <a:xfrm>
            <a:off x="5337629" y="33528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/>
          <p:cNvSpPr/>
          <p:nvPr/>
        </p:nvSpPr>
        <p:spPr>
          <a:xfrm>
            <a:off x="5337629" y="441597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לבן 30"/>
          <p:cNvSpPr/>
          <p:nvPr/>
        </p:nvSpPr>
        <p:spPr>
          <a:xfrm>
            <a:off x="2830286" y="33528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מלבן 35"/>
          <p:cNvSpPr/>
          <p:nvPr/>
        </p:nvSpPr>
        <p:spPr>
          <a:xfrm>
            <a:off x="2830286" y="4419600"/>
            <a:ext cx="5334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מחבר ישר 40"/>
          <p:cNvCxnSpPr>
            <a:endCxn id="31" idx="1"/>
          </p:cNvCxnSpPr>
          <p:nvPr/>
        </p:nvCxnSpPr>
        <p:spPr>
          <a:xfrm flipV="1">
            <a:off x="2329543" y="3619500"/>
            <a:ext cx="500743" cy="18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מחבר ישר 42"/>
          <p:cNvCxnSpPr>
            <a:endCxn id="36" idx="1"/>
          </p:cNvCxnSpPr>
          <p:nvPr/>
        </p:nvCxnSpPr>
        <p:spPr>
          <a:xfrm>
            <a:off x="2286000" y="4684486"/>
            <a:ext cx="544286" cy="18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מחבר ישר 55"/>
          <p:cNvCxnSpPr>
            <a:stCxn id="31" idx="3"/>
            <a:endCxn id="94" idx="1"/>
          </p:cNvCxnSpPr>
          <p:nvPr/>
        </p:nvCxnSpPr>
        <p:spPr>
          <a:xfrm flipV="1">
            <a:off x="3363686" y="3314700"/>
            <a:ext cx="4572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מחבר ישר 58"/>
          <p:cNvCxnSpPr>
            <a:stCxn id="31" idx="3"/>
            <a:endCxn id="95" idx="1"/>
          </p:cNvCxnSpPr>
          <p:nvPr/>
        </p:nvCxnSpPr>
        <p:spPr>
          <a:xfrm>
            <a:off x="3363686" y="3619500"/>
            <a:ext cx="45720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מחבר ישר 61"/>
          <p:cNvCxnSpPr>
            <a:stCxn id="31" idx="3"/>
            <a:endCxn id="99" idx="1"/>
          </p:cNvCxnSpPr>
          <p:nvPr/>
        </p:nvCxnSpPr>
        <p:spPr>
          <a:xfrm>
            <a:off x="3363686" y="3619500"/>
            <a:ext cx="457200" cy="1066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מחבר ישר 64"/>
          <p:cNvCxnSpPr>
            <a:stCxn id="36" idx="3"/>
            <a:endCxn id="99" idx="1"/>
          </p:cNvCxnSpPr>
          <p:nvPr/>
        </p:nvCxnSpPr>
        <p:spPr>
          <a:xfrm>
            <a:off x="3363686" y="46863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מחבר ישר 67"/>
          <p:cNvCxnSpPr>
            <a:stCxn id="99" idx="3"/>
            <a:endCxn id="7" idx="1"/>
          </p:cNvCxnSpPr>
          <p:nvPr/>
        </p:nvCxnSpPr>
        <p:spPr>
          <a:xfrm flipV="1">
            <a:off x="4354286" y="4682670"/>
            <a:ext cx="983343" cy="3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מחבר ישר 70"/>
          <p:cNvCxnSpPr>
            <a:stCxn id="94" idx="3"/>
            <a:endCxn id="6" idx="1"/>
          </p:cNvCxnSpPr>
          <p:nvPr/>
        </p:nvCxnSpPr>
        <p:spPr>
          <a:xfrm>
            <a:off x="4354286" y="3314700"/>
            <a:ext cx="983343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מחבר ישר 80"/>
          <p:cNvCxnSpPr>
            <a:stCxn id="7" idx="3"/>
          </p:cNvCxnSpPr>
          <p:nvPr/>
        </p:nvCxnSpPr>
        <p:spPr>
          <a:xfrm>
            <a:off x="5871029" y="4682670"/>
            <a:ext cx="740228" cy="5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מחבר ישר 84"/>
          <p:cNvCxnSpPr>
            <a:stCxn id="6" idx="3"/>
          </p:cNvCxnSpPr>
          <p:nvPr/>
        </p:nvCxnSpPr>
        <p:spPr>
          <a:xfrm>
            <a:off x="5871029" y="3619500"/>
            <a:ext cx="718457" cy="18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מחבר ישר 90"/>
          <p:cNvCxnSpPr>
            <a:stCxn id="95" idx="3"/>
            <a:endCxn id="6" idx="1"/>
          </p:cNvCxnSpPr>
          <p:nvPr/>
        </p:nvCxnSpPr>
        <p:spPr>
          <a:xfrm flipV="1">
            <a:off x="4354286" y="3619500"/>
            <a:ext cx="983343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מלבן 93"/>
          <p:cNvSpPr/>
          <p:nvPr/>
        </p:nvSpPr>
        <p:spPr>
          <a:xfrm>
            <a:off x="3820886" y="30480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מלבן 94"/>
          <p:cNvSpPr/>
          <p:nvPr/>
        </p:nvSpPr>
        <p:spPr>
          <a:xfrm>
            <a:off x="3820886" y="37338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מלבן 98"/>
          <p:cNvSpPr/>
          <p:nvPr/>
        </p:nvSpPr>
        <p:spPr>
          <a:xfrm>
            <a:off x="3820886" y="44196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מחבר ישר 101"/>
          <p:cNvCxnSpPr>
            <a:stCxn id="95" idx="3"/>
            <a:endCxn id="7" idx="1"/>
          </p:cNvCxnSpPr>
          <p:nvPr/>
        </p:nvCxnSpPr>
        <p:spPr>
          <a:xfrm>
            <a:off x="4354286" y="4000500"/>
            <a:ext cx="983343" cy="6821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כפל 111"/>
          <p:cNvSpPr/>
          <p:nvPr/>
        </p:nvSpPr>
        <p:spPr>
          <a:xfrm>
            <a:off x="6019800" y="4953000"/>
            <a:ext cx="457200" cy="3810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מלבן 24"/>
          <p:cNvSpPr/>
          <p:nvPr/>
        </p:nvSpPr>
        <p:spPr>
          <a:xfrm>
            <a:off x="5337629" y="5101770"/>
            <a:ext cx="5334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מלבן 25"/>
          <p:cNvSpPr/>
          <p:nvPr/>
        </p:nvSpPr>
        <p:spPr>
          <a:xfrm>
            <a:off x="2830286" y="5105400"/>
            <a:ext cx="5334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מחבר ישר 26"/>
          <p:cNvCxnSpPr>
            <a:endCxn id="26" idx="1"/>
          </p:cNvCxnSpPr>
          <p:nvPr/>
        </p:nvCxnSpPr>
        <p:spPr>
          <a:xfrm>
            <a:off x="2286000" y="5370286"/>
            <a:ext cx="544286" cy="18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מחבר ישר 27"/>
          <p:cNvCxnSpPr>
            <a:stCxn id="26" idx="3"/>
            <a:endCxn id="32" idx="1"/>
          </p:cNvCxnSpPr>
          <p:nvPr/>
        </p:nvCxnSpPr>
        <p:spPr>
          <a:xfrm>
            <a:off x="3363686" y="53721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מחבר ישר 28"/>
          <p:cNvCxnSpPr>
            <a:stCxn id="32" idx="3"/>
            <a:endCxn id="25" idx="1"/>
          </p:cNvCxnSpPr>
          <p:nvPr/>
        </p:nvCxnSpPr>
        <p:spPr>
          <a:xfrm flipV="1">
            <a:off x="4354286" y="5368470"/>
            <a:ext cx="983343" cy="3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מחבר ישר 29"/>
          <p:cNvCxnSpPr>
            <a:stCxn id="25" idx="3"/>
          </p:cNvCxnSpPr>
          <p:nvPr/>
        </p:nvCxnSpPr>
        <p:spPr>
          <a:xfrm>
            <a:off x="5871029" y="5368470"/>
            <a:ext cx="740228" cy="5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מלבן 31"/>
          <p:cNvSpPr/>
          <p:nvPr/>
        </p:nvSpPr>
        <p:spPr>
          <a:xfrm>
            <a:off x="3820886" y="5105400"/>
            <a:ext cx="5334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מלבן 32"/>
          <p:cNvSpPr/>
          <p:nvPr/>
        </p:nvSpPr>
        <p:spPr>
          <a:xfrm>
            <a:off x="5337629" y="5711370"/>
            <a:ext cx="5334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מחבר ישר 36"/>
          <p:cNvCxnSpPr>
            <a:stCxn id="26" idx="3"/>
            <a:endCxn id="40" idx="1"/>
          </p:cNvCxnSpPr>
          <p:nvPr/>
        </p:nvCxnSpPr>
        <p:spPr>
          <a:xfrm>
            <a:off x="3363686" y="5372100"/>
            <a:ext cx="45720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מחבר ישר 37"/>
          <p:cNvCxnSpPr>
            <a:stCxn id="32" idx="3"/>
            <a:endCxn id="33" idx="1"/>
          </p:cNvCxnSpPr>
          <p:nvPr/>
        </p:nvCxnSpPr>
        <p:spPr>
          <a:xfrm>
            <a:off x="4354286" y="5372100"/>
            <a:ext cx="983343" cy="6059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מחבר ישר 38"/>
          <p:cNvCxnSpPr>
            <a:stCxn id="33" idx="3"/>
          </p:cNvCxnSpPr>
          <p:nvPr/>
        </p:nvCxnSpPr>
        <p:spPr>
          <a:xfrm>
            <a:off x="5871029" y="5978070"/>
            <a:ext cx="740228" cy="5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מלבן 39"/>
          <p:cNvSpPr/>
          <p:nvPr/>
        </p:nvSpPr>
        <p:spPr>
          <a:xfrm>
            <a:off x="3820886" y="5715000"/>
            <a:ext cx="5334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מחבר ישר 43"/>
          <p:cNvCxnSpPr>
            <a:stCxn id="40" idx="3"/>
            <a:endCxn id="25" idx="1"/>
          </p:cNvCxnSpPr>
          <p:nvPr/>
        </p:nvCxnSpPr>
        <p:spPr>
          <a:xfrm flipV="1">
            <a:off x="4354286" y="5368470"/>
            <a:ext cx="983343" cy="6132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מחבר ישר 46"/>
          <p:cNvCxnSpPr>
            <a:stCxn id="40" idx="3"/>
            <a:endCxn id="33" idx="1"/>
          </p:cNvCxnSpPr>
          <p:nvPr/>
        </p:nvCxnSpPr>
        <p:spPr>
          <a:xfrm flipV="1">
            <a:off x="4354286" y="5978070"/>
            <a:ext cx="983343" cy="3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מחבר ישר 50"/>
          <p:cNvCxnSpPr>
            <a:stCxn id="36" idx="3"/>
            <a:endCxn id="40" idx="1"/>
          </p:cNvCxnSpPr>
          <p:nvPr/>
        </p:nvCxnSpPr>
        <p:spPr>
          <a:xfrm>
            <a:off x="3363686" y="4686300"/>
            <a:ext cx="457200" cy="1295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כפל 41"/>
          <p:cNvSpPr/>
          <p:nvPr/>
        </p:nvSpPr>
        <p:spPr>
          <a:xfrm>
            <a:off x="6019800" y="5562600"/>
            <a:ext cx="457200" cy="3810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Bounds on Min. Card.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800" dirty="0"/>
              <a:t>Option 1: # outputs</a:t>
            </a:r>
          </a:p>
          <a:p>
            <a:r>
              <a:rPr lang="en-US" sz="2800" dirty="0"/>
              <a:t>Option 2:# components affecting faulty </a:t>
            </a:r>
            <a:r>
              <a:rPr lang="en-US" sz="2800" dirty="0" smtClean="0"/>
              <a:t>outputs</a:t>
            </a:r>
          </a:p>
          <a:p>
            <a:r>
              <a:rPr lang="en-US" sz="2800" b="1" dirty="0" smtClean="0">
                <a:solidFill>
                  <a:srgbClr val="3333FF"/>
                </a:solidFill>
              </a:rPr>
              <a:t>Option 3: # faulty outputs (+correction)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6" name="מלבן 5"/>
          <p:cNvSpPr/>
          <p:nvPr/>
        </p:nvSpPr>
        <p:spPr>
          <a:xfrm>
            <a:off x="5337629" y="33528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/>
          <p:cNvSpPr/>
          <p:nvPr/>
        </p:nvSpPr>
        <p:spPr>
          <a:xfrm>
            <a:off x="5337629" y="441597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לבן 30"/>
          <p:cNvSpPr/>
          <p:nvPr/>
        </p:nvSpPr>
        <p:spPr>
          <a:xfrm>
            <a:off x="2830286" y="33528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מלבן 35"/>
          <p:cNvSpPr/>
          <p:nvPr/>
        </p:nvSpPr>
        <p:spPr>
          <a:xfrm>
            <a:off x="2830286" y="44196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מחבר ישר 40"/>
          <p:cNvCxnSpPr>
            <a:endCxn id="31" idx="1"/>
          </p:cNvCxnSpPr>
          <p:nvPr/>
        </p:nvCxnSpPr>
        <p:spPr>
          <a:xfrm flipV="1">
            <a:off x="2329543" y="3619500"/>
            <a:ext cx="500743" cy="18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מחבר ישר 42"/>
          <p:cNvCxnSpPr>
            <a:endCxn id="36" idx="1"/>
          </p:cNvCxnSpPr>
          <p:nvPr/>
        </p:nvCxnSpPr>
        <p:spPr>
          <a:xfrm>
            <a:off x="2286000" y="4684486"/>
            <a:ext cx="544286" cy="18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מחבר ישר 55"/>
          <p:cNvCxnSpPr>
            <a:stCxn id="31" idx="3"/>
            <a:endCxn id="94" idx="1"/>
          </p:cNvCxnSpPr>
          <p:nvPr/>
        </p:nvCxnSpPr>
        <p:spPr>
          <a:xfrm flipV="1">
            <a:off x="3363686" y="3314700"/>
            <a:ext cx="45720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מחבר ישר 58"/>
          <p:cNvCxnSpPr>
            <a:stCxn id="31" idx="3"/>
            <a:endCxn id="95" idx="1"/>
          </p:cNvCxnSpPr>
          <p:nvPr/>
        </p:nvCxnSpPr>
        <p:spPr>
          <a:xfrm>
            <a:off x="3363686" y="3619500"/>
            <a:ext cx="45720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מחבר ישר 61"/>
          <p:cNvCxnSpPr>
            <a:stCxn id="31" idx="3"/>
            <a:endCxn id="99" idx="1"/>
          </p:cNvCxnSpPr>
          <p:nvPr/>
        </p:nvCxnSpPr>
        <p:spPr>
          <a:xfrm>
            <a:off x="3363686" y="3619500"/>
            <a:ext cx="457200" cy="1066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מחבר ישר 64"/>
          <p:cNvCxnSpPr>
            <a:stCxn id="36" idx="3"/>
            <a:endCxn id="99" idx="1"/>
          </p:cNvCxnSpPr>
          <p:nvPr/>
        </p:nvCxnSpPr>
        <p:spPr>
          <a:xfrm>
            <a:off x="3363686" y="46863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מחבר ישר 67"/>
          <p:cNvCxnSpPr>
            <a:stCxn id="99" idx="3"/>
            <a:endCxn id="7" idx="1"/>
          </p:cNvCxnSpPr>
          <p:nvPr/>
        </p:nvCxnSpPr>
        <p:spPr>
          <a:xfrm flipV="1">
            <a:off x="4354286" y="4682670"/>
            <a:ext cx="983343" cy="3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מחבר ישר 70"/>
          <p:cNvCxnSpPr>
            <a:stCxn id="94" idx="3"/>
            <a:endCxn id="6" idx="1"/>
          </p:cNvCxnSpPr>
          <p:nvPr/>
        </p:nvCxnSpPr>
        <p:spPr>
          <a:xfrm>
            <a:off x="4354286" y="3314700"/>
            <a:ext cx="983343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מחבר ישר 80"/>
          <p:cNvCxnSpPr>
            <a:stCxn id="7" idx="3"/>
          </p:cNvCxnSpPr>
          <p:nvPr/>
        </p:nvCxnSpPr>
        <p:spPr>
          <a:xfrm>
            <a:off x="5871029" y="4682670"/>
            <a:ext cx="740228" cy="5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מחבר ישר 84"/>
          <p:cNvCxnSpPr>
            <a:stCxn id="6" idx="3"/>
          </p:cNvCxnSpPr>
          <p:nvPr/>
        </p:nvCxnSpPr>
        <p:spPr>
          <a:xfrm>
            <a:off x="5871029" y="3619500"/>
            <a:ext cx="718457" cy="18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מחבר ישר 90"/>
          <p:cNvCxnSpPr>
            <a:stCxn id="95" idx="3"/>
            <a:endCxn id="6" idx="1"/>
          </p:cNvCxnSpPr>
          <p:nvPr/>
        </p:nvCxnSpPr>
        <p:spPr>
          <a:xfrm flipV="1">
            <a:off x="4354286" y="3619500"/>
            <a:ext cx="983343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מלבן 93"/>
          <p:cNvSpPr/>
          <p:nvPr/>
        </p:nvSpPr>
        <p:spPr>
          <a:xfrm>
            <a:off x="3820886" y="30480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מלבן 94"/>
          <p:cNvSpPr/>
          <p:nvPr/>
        </p:nvSpPr>
        <p:spPr>
          <a:xfrm>
            <a:off x="3820886" y="37338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מלבן 98"/>
          <p:cNvSpPr/>
          <p:nvPr/>
        </p:nvSpPr>
        <p:spPr>
          <a:xfrm>
            <a:off x="3820886" y="44196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מחבר ישר 101"/>
          <p:cNvCxnSpPr>
            <a:stCxn id="95" idx="3"/>
            <a:endCxn id="7" idx="1"/>
          </p:cNvCxnSpPr>
          <p:nvPr/>
        </p:nvCxnSpPr>
        <p:spPr>
          <a:xfrm>
            <a:off x="4354286" y="4000500"/>
            <a:ext cx="983343" cy="6821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כפל 111"/>
          <p:cNvSpPr/>
          <p:nvPr/>
        </p:nvSpPr>
        <p:spPr>
          <a:xfrm>
            <a:off x="6019800" y="4953000"/>
            <a:ext cx="457200" cy="3810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מלבן 24"/>
          <p:cNvSpPr/>
          <p:nvPr/>
        </p:nvSpPr>
        <p:spPr>
          <a:xfrm>
            <a:off x="5337629" y="5101770"/>
            <a:ext cx="5334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מלבן 25"/>
          <p:cNvSpPr/>
          <p:nvPr/>
        </p:nvSpPr>
        <p:spPr>
          <a:xfrm>
            <a:off x="2830286" y="51054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מחבר ישר 26"/>
          <p:cNvCxnSpPr>
            <a:endCxn id="26" idx="1"/>
          </p:cNvCxnSpPr>
          <p:nvPr/>
        </p:nvCxnSpPr>
        <p:spPr>
          <a:xfrm>
            <a:off x="2286000" y="5370286"/>
            <a:ext cx="544286" cy="18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מחבר ישר 27"/>
          <p:cNvCxnSpPr>
            <a:stCxn id="26" idx="3"/>
            <a:endCxn id="32" idx="1"/>
          </p:cNvCxnSpPr>
          <p:nvPr/>
        </p:nvCxnSpPr>
        <p:spPr>
          <a:xfrm>
            <a:off x="3363686" y="5372100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מחבר ישר 28"/>
          <p:cNvCxnSpPr>
            <a:stCxn id="32" idx="3"/>
            <a:endCxn id="25" idx="1"/>
          </p:cNvCxnSpPr>
          <p:nvPr/>
        </p:nvCxnSpPr>
        <p:spPr>
          <a:xfrm flipV="1">
            <a:off x="4354286" y="5368470"/>
            <a:ext cx="983343" cy="3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מחבר ישר 29"/>
          <p:cNvCxnSpPr>
            <a:stCxn id="25" idx="3"/>
          </p:cNvCxnSpPr>
          <p:nvPr/>
        </p:nvCxnSpPr>
        <p:spPr>
          <a:xfrm>
            <a:off x="5871029" y="5368470"/>
            <a:ext cx="740228" cy="5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מלבן 31"/>
          <p:cNvSpPr/>
          <p:nvPr/>
        </p:nvSpPr>
        <p:spPr>
          <a:xfrm>
            <a:off x="3820886" y="51054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מלבן 32"/>
          <p:cNvSpPr/>
          <p:nvPr/>
        </p:nvSpPr>
        <p:spPr>
          <a:xfrm>
            <a:off x="5337629" y="5711370"/>
            <a:ext cx="5334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מחבר ישר 36"/>
          <p:cNvCxnSpPr>
            <a:stCxn id="26" idx="3"/>
            <a:endCxn id="40" idx="1"/>
          </p:cNvCxnSpPr>
          <p:nvPr/>
        </p:nvCxnSpPr>
        <p:spPr>
          <a:xfrm>
            <a:off x="3363686" y="5372100"/>
            <a:ext cx="457200" cy="609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מחבר ישר 37"/>
          <p:cNvCxnSpPr>
            <a:stCxn id="32" idx="3"/>
            <a:endCxn id="33" idx="1"/>
          </p:cNvCxnSpPr>
          <p:nvPr/>
        </p:nvCxnSpPr>
        <p:spPr>
          <a:xfrm>
            <a:off x="4354286" y="5372100"/>
            <a:ext cx="983343" cy="6059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מחבר ישר 38"/>
          <p:cNvCxnSpPr>
            <a:stCxn id="33" idx="3"/>
          </p:cNvCxnSpPr>
          <p:nvPr/>
        </p:nvCxnSpPr>
        <p:spPr>
          <a:xfrm>
            <a:off x="5871029" y="5978070"/>
            <a:ext cx="740228" cy="54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מלבן 39"/>
          <p:cNvSpPr/>
          <p:nvPr/>
        </p:nvSpPr>
        <p:spPr>
          <a:xfrm>
            <a:off x="3820886" y="5715000"/>
            <a:ext cx="533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מחבר ישר 43"/>
          <p:cNvCxnSpPr>
            <a:stCxn id="40" idx="3"/>
            <a:endCxn id="25" idx="1"/>
          </p:cNvCxnSpPr>
          <p:nvPr/>
        </p:nvCxnSpPr>
        <p:spPr>
          <a:xfrm flipV="1">
            <a:off x="4354286" y="5368470"/>
            <a:ext cx="983343" cy="6132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מחבר ישר 46"/>
          <p:cNvCxnSpPr>
            <a:stCxn id="40" idx="3"/>
            <a:endCxn id="33" idx="1"/>
          </p:cNvCxnSpPr>
          <p:nvPr/>
        </p:nvCxnSpPr>
        <p:spPr>
          <a:xfrm flipV="1">
            <a:off x="4354286" y="5978070"/>
            <a:ext cx="983343" cy="3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מחבר ישר 50"/>
          <p:cNvCxnSpPr>
            <a:stCxn id="36" idx="3"/>
            <a:endCxn id="40" idx="1"/>
          </p:cNvCxnSpPr>
          <p:nvPr/>
        </p:nvCxnSpPr>
        <p:spPr>
          <a:xfrm>
            <a:off x="3363686" y="4686300"/>
            <a:ext cx="457200" cy="1295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כפל 41"/>
          <p:cNvSpPr/>
          <p:nvPr/>
        </p:nvSpPr>
        <p:spPr>
          <a:xfrm>
            <a:off x="6019800" y="5562600"/>
            <a:ext cx="457200" cy="3810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הסבר מלבני מעוגל 44"/>
          <p:cNvSpPr/>
          <p:nvPr/>
        </p:nvSpPr>
        <p:spPr>
          <a:xfrm>
            <a:off x="6687457" y="2806700"/>
            <a:ext cx="2431143" cy="838200"/>
          </a:xfrm>
          <a:prstGeom prst="wedgeRoundRectCallout">
            <a:avLst>
              <a:gd name="adj1" fmla="val -67905"/>
              <a:gd name="adj2" fmla="val -36085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#faulty outputs is always smaller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#Faulty Outputs is Wrong!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Solution: </a:t>
            </a:r>
          </a:p>
          <a:p>
            <a:pPr lvl="1"/>
            <a:r>
              <a:rPr lang="en-US" dirty="0" smtClean="0"/>
              <a:t>Flip output during propagation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85</a:t>
            </a:fld>
            <a:endParaRPr lang="en-US"/>
          </a:p>
        </p:txBody>
      </p:sp>
      <p:pic>
        <p:nvPicPr>
          <p:cNvPr id="169986" name="Picture 2" descr="D:\Dropbox\collaborations\AAAI2012\Diagnosis\imgs\boundOb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24000"/>
            <a:ext cx="6705600" cy="25229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constraints to CNF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Equi</a:t>
            </a:r>
            <a:r>
              <a:rPr lang="en-US" dirty="0" smtClean="0">
                <a:solidFill>
                  <a:srgbClr val="FF0000"/>
                </a:solidFill>
              </a:rPr>
              <a:t>-propagation</a:t>
            </a:r>
            <a:r>
              <a:rPr lang="en-US" dirty="0" smtClean="0"/>
              <a:t>: identifying </a:t>
            </a:r>
            <a:r>
              <a:rPr lang="en-US" dirty="0"/>
              <a:t>equalities between literals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86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700185" y="1981200"/>
            <a:ext cx="5919815" cy="2311388"/>
            <a:chOff x="2388610" y="2086248"/>
            <a:chExt cx="6224615" cy="2613764"/>
          </a:xfrm>
        </p:grpSpPr>
        <p:pic>
          <p:nvPicPr>
            <p:cNvPr id="7" name="תמונה 6" descr="XOR.png"/>
            <p:cNvPicPr>
              <a:picLocks noChangeAspect="1"/>
            </p:cNvPicPr>
            <p:nvPr/>
          </p:nvPicPr>
          <p:blipFill>
            <a:blip r:embed="rId2" cstate="print"/>
            <a:srcRect l="15120" r="24401"/>
            <a:stretch>
              <a:fillRect/>
            </a:stretch>
          </p:blipFill>
          <p:spPr>
            <a:xfrm>
              <a:off x="3635896" y="2086248"/>
              <a:ext cx="1152125" cy="952500"/>
            </a:xfrm>
            <a:prstGeom prst="rect">
              <a:avLst/>
            </a:prstGeom>
          </p:spPr>
        </p:pic>
        <p:pic>
          <p:nvPicPr>
            <p:cNvPr id="8" name="תמונה 4" descr="AND.png"/>
            <p:cNvPicPr>
              <a:picLocks noChangeAspect="1"/>
            </p:cNvPicPr>
            <p:nvPr/>
          </p:nvPicPr>
          <p:blipFill>
            <a:blip r:embed="rId3" cstate="print"/>
            <a:srcRect l="20790" r="26291"/>
            <a:stretch>
              <a:fillRect/>
            </a:stretch>
          </p:blipFill>
          <p:spPr>
            <a:xfrm>
              <a:off x="5292085" y="3284984"/>
              <a:ext cx="1008107" cy="952500"/>
            </a:xfrm>
            <a:prstGeom prst="rect">
              <a:avLst/>
            </a:prstGeom>
          </p:spPr>
        </p:pic>
        <p:pic>
          <p:nvPicPr>
            <p:cNvPr id="9" name="תמונה 5" descr="OR.png"/>
            <p:cNvPicPr>
              <a:picLocks noChangeAspect="1"/>
            </p:cNvPicPr>
            <p:nvPr/>
          </p:nvPicPr>
          <p:blipFill>
            <a:blip r:embed="rId4" cstate="print"/>
            <a:srcRect l="26460" r="28181"/>
            <a:stretch>
              <a:fillRect/>
            </a:stretch>
          </p:blipFill>
          <p:spPr>
            <a:xfrm>
              <a:off x="6660232" y="3558144"/>
              <a:ext cx="1036907" cy="950976"/>
            </a:xfrm>
            <a:prstGeom prst="rect">
              <a:avLst/>
            </a:prstGeom>
          </p:spPr>
        </p:pic>
        <p:pic>
          <p:nvPicPr>
            <p:cNvPr id="10" name="תמונה 7" descr="AND.png"/>
            <p:cNvPicPr>
              <a:picLocks noChangeAspect="1"/>
            </p:cNvPicPr>
            <p:nvPr/>
          </p:nvPicPr>
          <p:blipFill>
            <a:blip r:embed="rId3" cstate="print"/>
            <a:srcRect l="20790" r="26291"/>
            <a:stretch>
              <a:fillRect/>
            </a:stretch>
          </p:blipFill>
          <p:spPr>
            <a:xfrm>
              <a:off x="3669804" y="3747512"/>
              <a:ext cx="1008107" cy="952500"/>
            </a:xfrm>
            <a:prstGeom prst="rect">
              <a:avLst/>
            </a:prstGeom>
          </p:spPr>
        </p:pic>
        <p:pic>
          <p:nvPicPr>
            <p:cNvPr id="11" name="תמונה 8" descr="XOR.png"/>
            <p:cNvPicPr>
              <a:picLocks noChangeAspect="1"/>
            </p:cNvPicPr>
            <p:nvPr/>
          </p:nvPicPr>
          <p:blipFill>
            <a:blip r:embed="rId2" cstate="print"/>
            <a:srcRect l="15120" r="24401"/>
            <a:stretch>
              <a:fillRect/>
            </a:stretch>
          </p:blipFill>
          <p:spPr>
            <a:xfrm>
              <a:off x="5287000" y="2278142"/>
              <a:ext cx="1152125" cy="952500"/>
            </a:xfrm>
            <a:prstGeom prst="rect">
              <a:avLst/>
            </a:prstGeom>
          </p:spPr>
        </p:pic>
        <p:cxnSp>
          <p:nvCxnSpPr>
            <p:cNvPr id="12" name="מחבר ישר 10"/>
            <p:cNvCxnSpPr/>
            <p:nvPr/>
          </p:nvCxnSpPr>
          <p:spPr>
            <a:xfrm flipH="1">
              <a:off x="3059832" y="2374280"/>
              <a:ext cx="6480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מחבר ישר 11"/>
            <p:cNvCxnSpPr/>
            <p:nvPr/>
          </p:nvCxnSpPr>
          <p:spPr>
            <a:xfrm flipH="1">
              <a:off x="3059832" y="2755528"/>
              <a:ext cx="6480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מחבר ישר 12"/>
            <p:cNvCxnSpPr/>
            <p:nvPr/>
          </p:nvCxnSpPr>
          <p:spPr>
            <a:xfrm>
              <a:off x="5292080" y="2924944"/>
              <a:ext cx="0" cy="6607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מחבר ישר 26"/>
            <p:cNvCxnSpPr/>
            <p:nvPr/>
          </p:nvCxnSpPr>
          <p:spPr>
            <a:xfrm flipH="1">
              <a:off x="4772784" y="2564904"/>
              <a:ext cx="7200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מחבר ישר 29"/>
            <p:cNvCxnSpPr/>
            <p:nvPr/>
          </p:nvCxnSpPr>
          <p:spPr>
            <a:xfrm>
              <a:off x="4935850" y="2564904"/>
              <a:ext cx="0" cy="1368152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מחבר ישר 30"/>
            <p:cNvCxnSpPr/>
            <p:nvPr/>
          </p:nvCxnSpPr>
          <p:spPr>
            <a:xfrm flipH="1">
              <a:off x="3059832" y="3284984"/>
              <a:ext cx="223224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37"/>
            <p:cNvCxnSpPr/>
            <p:nvPr/>
          </p:nvCxnSpPr>
          <p:spPr>
            <a:xfrm flipH="1">
              <a:off x="4913752" y="3950468"/>
              <a:ext cx="576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מחבר ישר 39"/>
            <p:cNvCxnSpPr/>
            <p:nvPr/>
          </p:nvCxnSpPr>
          <p:spPr>
            <a:xfrm>
              <a:off x="3275856" y="2749686"/>
              <a:ext cx="0" cy="1683616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42"/>
            <p:cNvCxnSpPr/>
            <p:nvPr/>
          </p:nvCxnSpPr>
          <p:spPr>
            <a:xfrm>
              <a:off x="3563888" y="2385710"/>
              <a:ext cx="0" cy="1668502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מחבר ישר 43"/>
            <p:cNvCxnSpPr/>
            <p:nvPr/>
          </p:nvCxnSpPr>
          <p:spPr>
            <a:xfrm flipH="1">
              <a:off x="3275856" y="4415522"/>
              <a:ext cx="57606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46"/>
            <p:cNvCxnSpPr/>
            <p:nvPr/>
          </p:nvCxnSpPr>
          <p:spPr>
            <a:xfrm flipH="1">
              <a:off x="3563888" y="4034274"/>
              <a:ext cx="2880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מחבר ישר 50"/>
            <p:cNvCxnSpPr/>
            <p:nvPr/>
          </p:nvCxnSpPr>
          <p:spPr>
            <a:xfrm flipH="1">
              <a:off x="6401536" y="2752734"/>
              <a:ext cx="15121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51"/>
            <p:cNvCxnSpPr/>
            <p:nvPr/>
          </p:nvCxnSpPr>
          <p:spPr>
            <a:xfrm>
              <a:off x="7623006" y="4035544"/>
              <a:ext cx="2880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59"/>
            <p:cNvCxnSpPr/>
            <p:nvPr/>
          </p:nvCxnSpPr>
          <p:spPr>
            <a:xfrm flipV="1">
              <a:off x="6300192" y="3741797"/>
              <a:ext cx="0" cy="1211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64"/>
            <p:cNvCxnSpPr/>
            <p:nvPr/>
          </p:nvCxnSpPr>
          <p:spPr>
            <a:xfrm flipH="1">
              <a:off x="6297652" y="3843636"/>
              <a:ext cx="43204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מחבר ישר 66"/>
            <p:cNvCxnSpPr/>
            <p:nvPr/>
          </p:nvCxnSpPr>
          <p:spPr>
            <a:xfrm flipH="1">
              <a:off x="4667248" y="4227184"/>
              <a:ext cx="20882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מלבן 69"/>
            <p:cNvSpPr/>
            <p:nvPr/>
          </p:nvSpPr>
          <p:spPr>
            <a:xfrm>
              <a:off x="2411760" y="2095138"/>
              <a:ext cx="75533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/>
              <a:r>
                <a:rPr lang="en-US" sz="2800" dirty="0" smtClean="0"/>
                <a:t>A=1</a:t>
              </a:r>
              <a:endParaRPr lang="he-IL" sz="2800" dirty="0"/>
            </a:p>
          </p:txBody>
        </p:sp>
        <p:sp>
          <p:nvSpPr>
            <p:cNvPr id="29" name="מלבן 70"/>
            <p:cNvSpPr/>
            <p:nvPr/>
          </p:nvSpPr>
          <p:spPr>
            <a:xfrm>
              <a:off x="2388610" y="2481466"/>
              <a:ext cx="7425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/>
              <a:r>
                <a:rPr lang="en-US" sz="2800" dirty="0" smtClean="0"/>
                <a:t>B=0</a:t>
              </a:r>
              <a:endParaRPr lang="he-IL" sz="2800" dirty="0"/>
            </a:p>
          </p:txBody>
        </p:sp>
        <p:sp>
          <p:nvSpPr>
            <p:cNvPr id="30" name="מלבן 71"/>
            <p:cNvSpPr/>
            <p:nvPr/>
          </p:nvSpPr>
          <p:spPr>
            <a:xfrm>
              <a:off x="2411760" y="3006096"/>
              <a:ext cx="7377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/>
              <a:r>
                <a:rPr lang="en-US" sz="2800" dirty="0" smtClean="0"/>
                <a:t>C=1</a:t>
              </a:r>
              <a:endParaRPr lang="he-IL" sz="2800" dirty="0"/>
            </a:p>
          </p:txBody>
        </p:sp>
        <p:sp>
          <p:nvSpPr>
            <p:cNvPr id="31" name="מלבן 72"/>
            <p:cNvSpPr/>
            <p:nvPr/>
          </p:nvSpPr>
          <p:spPr>
            <a:xfrm>
              <a:off x="7845066" y="2473732"/>
              <a:ext cx="76815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/>
              <a:r>
                <a:rPr lang="en-US" sz="2800" dirty="0" smtClean="0"/>
                <a:t>D=0</a:t>
              </a:r>
              <a:endParaRPr lang="he-IL" sz="2800" dirty="0"/>
            </a:p>
          </p:txBody>
        </p:sp>
        <p:sp>
          <p:nvSpPr>
            <p:cNvPr id="32" name="מלבן 73"/>
            <p:cNvSpPr/>
            <p:nvPr/>
          </p:nvSpPr>
          <p:spPr>
            <a:xfrm>
              <a:off x="7845066" y="3754750"/>
              <a:ext cx="72167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 rtl="0"/>
              <a:r>
                <a:rPr lang="en-US" sz="2800" dirty="0" smtClean="0"/>
                <a:t>E=0</a:t>
              </a:r>
              <a:endParaRPr lang="he-IL" sz="2800" dirty="0"/>
            </a:p>
          </p:txBody>
        </p:sp>
        <p:sp>
          <p:nvSpPr>
            <p:cNvPr id="33" name="מלבן 74"/>
            <p:cNvSpPr/>
            <p:nvPr/>
          </p:nvSpPr>
          <p:spPr>
            <a:xfrm>
              <a:off x="4020320" y="2381116"/>
              <a:ext cx="421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X1</a:t>
              </a:r>
              <a:endParaRPr lang="he-IL" dirty="0"/>
            </a:p>
          </p:txBody>
        </p:sp>
        <p:sp>
          <p:nvSpPr>
            <p:cNvPr id="34" name="מלבן 75"/>
            <p:cNvSpPr/>
            <p:nvPr/>
          </p:nvSpPr>
          <p:spPr>
            <a:xfrm>
              <a:off x="5724128" y="2564904"/>
              <a:ext cx="4219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X2</a:t>
              </a:r>
              <a:endParaRPr lang="he-IL" dirty="0"/>
            </a:p>
          </p:txBody>
        </p:sp>
        <p:sp>
          <p:nvSpPr>
            <p:cNvPr id="35" name="מלבן 76"/>
            <p:cNvSpPr/>
            <p:nvPr/>
          </p:nvSpPr>
          <p:spPr>
            <a:xfrm>
              <a:off x="5567288" y="3583316"/>
              <a:ext cx="4347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A2</a:t>
              </a:r>
              <a:endParaRPr lang="he-IL" dirty="0"/>
            </a:p>
          </p:txBody>
        </p:sp>
        <p:sp>
          <p:nvSpPr>
            <p:cNvPr id="36" name="מלבן 77"/>
            <p:cNvSpPr/>
            <p:nvPr/>
          </p:nvSpPr>
          <p:spPr>
            <a:xfrm>
              <a:off x="3993250" y="4028304"/>
              <a:ext cx="4347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A1</a:t>
              </a:r>
              <a:endParaRPr lang="he-IL" dirty="0"/>
            </a:p>
          </p:txBody>
        </p:sp>
        <p:sp>
          <p:nvSpPr>
            <p:cNvPr id="37" name="מלבן 78"/>
            <p:cNvSpPr/>
            <p:nvPr/>
          </p:nvSpPr>
          <p:spPr>
            <a:xfrm>
              <a:off x="6948264" y="3846176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O1</a:t>
              </a:r>
              <a:endParaRPr lang="he-IL" dirty="0"/>
            </a:p>
          </p:txBody>
        </p:sp>
        <p:sp>
          <p:nvSpPr>
            <p:cNvPr id="38" name="מלבן 79"/>
            <p:cNvSpPr/>
            <p:nvPr/>
          </p:nvSpPr>
          <p:spPr>
            <a:xfrm>
              <a:off x="4644008" y="2204864"/>
              <a:ext cx="4090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Z1</a:t>
              </a:r>
              <a:endParaRPr lang="he-IL" dirty="0"/>
            </a:p>
          </p:txBody>
        </p:sp>
        <p:sp>
          <p:nvSpPr>
            <p:cNvPr id="39" name="מלבן 80"/>
            <p:cNvSpPr/>
            <p:nvPr/>
          </p:nvSpPr>
          <p:spPr>
            <a:xfrm>
              <a:off x="4575810" y="3876288"/>
              <a:ext cx="4090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Z2</a:t>
              </a:r>
              <a:endParaRPr lang="he-IL" dirty="0"/>
            </a:p>
          </p:txBody>
        </p:sp>
        <p:sp>
          <p:nvSpPr>
            <p:cNvPr id="40" name="מלבן 81"/>
            <p:cNvSpPr/>
            <p:nvPr/>
          </p:nvSpPr>
          <p:spPr>
            <a:xfrm>
              <a:off x="6300192" y="3486136"/>
              <a:ext cx="4090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Z3</a:t>
              </a:r>
              <a:endParaRPr lang="he-IL" dirty="0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7200"/>
            <a:ext cx="830812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5136659" y="6308271"/>
            <a:ext cx="2864341" cy="381000"/>
          </a:xfrm>
          <a:prstGeom prst="wedgeRoundRectCallout">
            <a:avLst>
              <a:gd name="adj1" fmla="val -98407"/>
              <a:gd name="adj2" fmla="val -1127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Dominated are healthy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Rounded Rectangular Callout 42"/>
          <p:cNvSpPr/>
          <p:nvPr/>
        </p:nvSpPr>
        <p:spPr>
          <a:xfrm>
            <a:off x="7467600" y="5602515"/>
            <a:ext cx="1572618" cy="381000"/>
          </a:xfrm>
          <a:prstGeom prst="wedgeRoundRectCallout">
            <a:avLst>
              <a:gd name="adj1" fmla="val -80575"/>
              <a:gd name="adj2" fmla="val -2892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observations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7467600" y="5105400"/>
            <a:ext cx="1572618" cy="381000"/>
          </a:xfrm>
          <a:prstGeom prst="wedgeRoundRectCallout">
            <a:avLst>
              <a:gd name="adj1" fmla="val -96265"/>
              <a:gd name="adj2" fmla="val 916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bound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3" grpId="0" animBg="1"/>
      <p:bldP spid="4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Equi</a:t>
            </a:r>
            <a:r>
              <a:rPr lang="en-US" dirty="0">
                <a:solidFill>
                  <a:srgbClr val="FF0000"/>
                </a:solidFill>
              </a:rPr>
              <a:t>-propagation</a:t>
            </a:r>
            <a:r>
              <a:rPr lang="en-US" dirty="0"/>
              <a:t>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87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86" y="1371600"/>
            <a:ext cx="830812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5" y="4038599"/>
            <a:ext cx="8088085" cy="20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688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Equi</a:t>
            </a:r>
            <a:r>
              <a:rPr lang="en-US" dirty="0" smtClean="0">
                <a:solidFill>
                  <a:srgbClr val="FF0000"/>
                </a:solidFill>
              </a:rPr>
              <a:t>-propagation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88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6" y="2070100"/>
            <a:ext cx="80949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ular Callout 7"/>
          <p:cNvSpPr/>
          <p:nvPr/>
        </p:nvSpPr>
        <p:spPr>
          <a:xfrm>
            <a:off x="5486400" y="1524000"/>
            <a:ext cx="3102031" cy="546100"/>
          </a:xfrm>
          <a:prstGeom prst="wedgeRoundRectCallout">
            <a:avLst>
              <a:gd name="adj1" fmla="val -192999"/>
              <a:gd name="adj2" fmla="val 10538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Propagated values: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72094"/>
            <a:ext cx="8458200" cy="200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ular Callout 9"/>
          <p:cNvSpPr/>
          <p:nvPr/>
        </p:nvSpPr>
        <p:spPr>
          <a:xfrm>
            <a:off x="3733801" y="3213100"/>
            <a:ext cx="4811088" cy="1106594"/>
          </a:xfrm>
          <a:prstGeom prst="wedgeRoundRectCallout">
            <a:avLst>
              <a:gd name="adj1" fmla="val -90426"/>
              <a:gd name="adj2" fmla="val 4898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Assigning the new values to the original clauses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401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Finally, we get: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525963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89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657415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19400" y="31242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For k=1: H</a:t>
            </a:r>
            <a:r>
              <a:rPr lang="en-US" sz="3600" baseline="-25000" dirty="0"/>
              <a:t>X</a:t>
            </a:r>
            <a:r>
              <a:rPr lang="en-US" sz="2800" baseline="-40000" dirty="0"/>
              <a:t>1</a:t>
            </a:r>
            <a:r>
              <a:rPr lang="en-US" sz="3600" dirty="0"/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1239236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Conjunctive Normal Form (CNF)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05C0"/>
                </a:solidFill>
              </a:rPr>
              <a:t>clause</a:t>
            </a:r>
            <a:r>
              <a:rPr lang="en-US" dirty="0" smtClean="0"/>
              <a:t> is a disjunction of literals</a:t>
            </a:r>
          </a:p>
          <a:p>
            <a:pPr lvl="1"/>
            <a:r>
              <a:rPr lang="en-US" dirty="0" smtClean="0"/>
              <a:t>Example: (</a:t>
            </a:r>
            <a:r>
              <a:rPr lang="en-US" b="1" dirty="0" smtClean="0">
                <a:solidFill>
                  <a:srgbClr val="C00000"/>
                </a:solidFill>
              </a:rPr>
              <a:t>l</a:t>
            </a:r>
            <a:r>
              <a:rPr lang="en-US" b="1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5C0"/>
                </a:solidFill>
              </a:rPr>
              <a:t>Or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l</a:t>
            </a:r>
            <a:r>
              <a:rPr lang="en-US" b="1" baseline="-25000" dirty="0" smtClean="0">
                <a:solidFill>
                  <a:srgbClr val="C00000"/>
                </a:solidFill>
              </a:rPr>
              <a:t>3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5C0"/>
                </a:solidFill>
              </a:rPr>
              <a:t>Or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Not(l</a:t>
            </a:r>
            <a:r>
              <a:rPr lang="en-US" b="1" baseline="-25000" dirty="0" smtClean="0">
                <a:solidFill>
                  <a:srgbClr val="C00000"/>
                </a:solidFill>
              </a:rPr>
              <a:t>5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) is a clause</a:t>
            </a:r>
          </a:p>
          <a:p>
            <a:r>
              <a:rPr lang="en-US" dirty="0" smtClean="0"/>
              <a:t>CNF is a set of clauses connected by an </a:t>
            </a:r>
            <a:r>
              <a:rPr lang="en-US" sz="3000" b="1" dirty="0" smtClean="0">
                <a:solidFill>
                  <a:srgbClr val="0005C0"/>
                </a:solidFill>
              </a:rPr>
              <a:t>And</a:t>
            </a:r>
            <a:endParaRPr lang="en-US" sz="2800" b="1" dirty="0" smtClean="0">
              <a:solidFill>
                <a:srgbClr val="0005C0"/>
              </a:solidFill>
            </a:endParaRPr>
          </a:p>
          <a:p>
            <a:r>
              <a:rPr lang="en-US" dirty="0" smtClean="0"/>
              <a:t>CNF Examples</a:t>
            </a:r>
          </a:p>
          <a:p>
            <a:pPr lvl="1"/>
            <a:r>
              <a:rPr lang="en-US" dirty="0" smtClean="0"/>
              <a:t> (</a:t>
            </a:r>
            <a:r>
              <a:rPr lang="en-US" b="1" dirty="0" smtClean="0">
                <a:solidFill>
                  <a:srgbClr val="C00000"/>
                </a:solidFill>
              </a:rPr>
              <a:t>l</a:t>
            </a:r>
            <a:r>
              <a:rPr lang="en-US" b="1" baseline="-25000" dirty="0" smtClean="0">
                <a:solidFill>
                  <a:srgbClr val="C00000"/>
                </a:solidFill>
              </a:rPr>
              <a:t>1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5C0"/>
                </a:solidFill>
              </a:rPr>
              <a:t>Or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l</a:t>
            </a:r>
            <a:r>
              <a:rPr lang="en-US" b="1" baseline="-25000" dirty="0" smtClean="0">
                <a:solidFill>
                  <a:srgbClr val="C00000"/>
                </a:solidFill>
              </a:rPr>
              <a:t>3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5C0"/>
                </a:solidFill>
              </a:rPr>
              <a:t>Or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Not(l</a:t>
            </a:r>
            <a:r>
              <a:rPr lang="en-US" b="1" baseline="-25000" dirty="0" smtClean="0">
                <a:solidFill>
                  <a:srgbClr val="C00000"/>
                </a:solidFill>
              </a:rPr>
              <a:t>5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) is a CNF with one clause </a:t>
            </a:r>
          </a:p>
          <a:p>
            <a:pPr lvl="1"/>
            <a:r>
              <a:rPr lang="en-US" dirty="0" smtClean="0"/>
              <a:t> (</a:t>
            </a:r>
            <a:r>
              <a:rPr lang="en-US" b="1" dirty="0" smtClean="0">
                <a:solidFill>
                  <a:srgbClr val="C00000"/>
                </a:solidFill>
              </a:rPr>
              <a:t>l</a:t>
            </a:r>
            <a:r>
              <a:rPr lang="en-US" b="1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5C0"/>
                </a:solidFill>
              </a:rPr>
              <a:t>Or </a:t>
            </a:r>
            <a:r>
              <a:rPr lang="en-US" b="1" dirty="0" smtClean="0">
                <a:solidFill>
                  <a:srgbClr val="C00000"/>
                </a:solidFill>
              </a:rPr>
              <a:t>Not(l</a:t>
            </a:r>
            <a:r>
              <a:rPr lang="en-US" b="1" baseline="-25000" dirty="0" smtClean="0">
                <a:solidFill>
                  <a:srgbClr val="C00000"/>
                </a:solidFill>
              </a:rPr>
              <a:t>6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r>
              <a:rPr lang="en-US" sz="2900" dirty="0" smtClean="0"/>
              <a:t>) And </a:t>
            </a:r>
            <a:r>
              <a:rPr lang="en-US" sz="2400" dirty="0" smtClean="0"/>
              <a:t>(</a:t>
            </a:r>
            <a:r>
              <a:rPr lang="en-US" sz="2400" b="1" dirty="0" smtClean="0">
                <a:solidFill>
                  <a:srgbClr val="C00000"/>
                </a:solidFill>
              </a:rPr>
              <a:t>l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3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05C0"/>
                </a:solidFill>
              </a:rPr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l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4 </a:t>
            </a:r>
            <a:r>
              <a:rPr lang="en-US" sz="2400" b="1" dirty="0" smtClean="0">
                <a:solidFill>
                  <a:srgbClr val="0005C0"/>
                </a:solidFill>
              </a:rPr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l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5</a:t>
            </a:r>
            <a:r>
              <a:rPr lang="en-US" sz="2400" dirty="0" smtClean="0"/>
              <a:t>) </a:t>
            </a:r>
            <a:r>
              <a:rPr lang="en-US" dirty="0" smtClean="0"/>
              <a:t>And</a:t>
            </a:r>
            <a:r>
              <a:rPr lang="en-US" sz="2400" dirty="0" smtClean="0"/>
              <a:t> (</a:t>
            </a:r>
            <a:r>
              <a:rPr lang="en-US" sz="2400" b="1" dirty="0" smtClean="0">
                <a:solidFill>
                  <a:srgbClr val="C00000"/>
                </a:solidFill>
              </a:rPr>
              <a:t>Not(l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r>
              <a:rPr lang="en-US" sz="2400" dirty="0" smtClean="0"/>
              <a:t>)</a:t>
            </a:r>
            <a:endParaRPr lang="en-US" dirty="0" smtClean="0"/>
          </a:p>
          <a:p>
            <a:endParaRPr lang="en-US" sz="1400" dirty="0" smtClean="0"/>
          </a:p>
          <a:p>
            <a:r>
              <a:rPr lang="en-US" dirty="0" smtClean="0"/>
              <a:t>Every logical formula can be converted to a CNF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SAT Diagnosis Process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62672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203200" y="1219200"/>
            <a:ext cx="2743200" cy="304800"/>
          </a:xfrm>
          <a:prstGeom prst="wedgeRoundRectCallout">
            <a:avLst>
              <a:gd name="adj1" fmla="val -19775"/>
              <a:gd name="adj2" fmla="val 14722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Without the observations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5C0"/>
                </a:solidFill>
              </a:rPr>
              <a:t>State-of-the-art performance!</a:t>
            </a:r>
            <a:endParaRPr lang="en-US" b="1" dirty="0">
              <a:solidFill>
                <a:srgbClr val="0005C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5C0"/>
                </a:solidFill>
              </a:rPr>
              <a:t>The Benchmark suite: systems 74XXX and ISCAS-85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92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0750"/>
            <a:ext cx="9096583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648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rgbClr val="0005C0"/>
                </a:solidFill>
              </a:rPr>
              <a:t>Single minimal cardinality diagnosis, Feldman’s scenarios</a:t>
            </a:r>
            <a:endParaRPr lang="en-US" b="1" dirty="0">
              <a:solidFill>
                <a:srgbClr val="0005C0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93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8915400" cy="5165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00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Runtimes </a:t>
            </a:r>
            <a:r>
              <a:rPr lang="en-US" sz="3600" b="1" dirty="0" smtClean="0">
                <a:solidFill>
                  <a:schemeClr val="tx2"/>
                </a:solidFill>
              </a:rPr>
              <a:t>as </a:t>
            </a:r>
            <a:r>
              <a:rPr lang="en-US" sz="3600" b="1" dirty="0">
                <a:solidFill>
                  <a:schemeClr val="tx2"/>
                </a:solidFill>
              </a:rPr>
              <a:t>a function of the size of </a:t>
            </a:r>
            <a:r>
              <a:rPr lang="en-US" sz="3600" b="1" dirty="0" smtClean="0">
                <a:solidFill>
                  <a:schemeClr val="tx2"/>
                </a:solidFill>
              </a:rPr>
              <a:t>the minimal </a:t>
            </a:r>
            <a:r>
              <a:rPr lang="en-US" sz="3600" b="1" dirty="0">
                <a:solidFill>
                  <a:schemeClr val="tx2"/>
                </a:solidFill>
              </a:rPr>
              <a:t>cardinality </a:t>
            </a:r>
            <a:r>
              <a:rPr lang="en-US" sz="3600" b="1" dirty="0" smtClean="0">
                <a:solidFill>
                  <a:schemeClr val="tx2"/>
                </a:solidFill>
              </a:rPr>
              <a:t>diagnosis</a:t>
            </a:r>
            <a:br>
              <a:rPr lang="en-US" sz="3600" b="1" dirty="0" smtClean="0">
                <a:solidFill>
                  <a:schemeClr val="tx2"/>
                </a:solidFill>
              </a:rPr>
            </a:br>
            <a:r>
              <a:rPr lang="en-US" sz="3600" b="1" dirty="0" smtClean="0">
                <a:solidFill>
                  <a:schemeClr val="tx2"/>
                </a:solidFill>
              </a:rPr>
              <a:t>(DXC </a:t>
            </a:r>
            <a:r>
              <a:rPr lang="en-US" sz="3600" b="1" dirty="0">
                <a:solidFill>
                  <a:schemeClr val="tx2"/>
                </a:solidFill>
              </a:rPr>
              <a:t>with System c880 </a:t>
            </a:r>
            <a:r>
              <a:rPr lang="en-US" sz="3600" b="1" dirty="0" smtClean="0">
                <a:solidFill>
                  <a:schemeClr val="tx2"/>
                </a:solidFill>
              </a:rPr>
              <a:t>)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94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33588"/>
            <a:ext cx="6455533" cy="391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6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05C0"/>
                </a:solidFill>
              </a:rPr>
              <a:t>Siddiqi’s</a:t>
            </a:r>
            <a:r>
              <a:rPr lang="en-US" b="1" dirty="0">
                <a:solidFill>
                  <a:srgbClr val="0005C0"/>
                </a:solidFill>
              </a:rPr>
              <a:t> scenario set: search for </a:t>
            </a:r>
            <a:r>
              <a:rPr lang="en-US" b="1" i="1" dirty="0" smtClean="0">
                <a:solidFill>
                  <a:srgbClr val="0005C0"/>
                </a:solidFill>
              </a:rPr>
              <a:t>ALL</a:t>
            </a:r>
            <a:r>
              <a:rPr lang="en-US" b="1" dirty="0" smtClean="0">
                <a:solidFill>
                  <a:srgbClr val="0005C0"/>
                </a:solidFill>
              </a:rPr>
              <a:t> minimal </a:t>
            </a:r>
            <a:r>
              <a:rPr lang="en-US" b="1" dirty="0">
                <a:solidFill>
                  <a:srgbClr val="0005C0"/>
                </a:solidFill>
              </a:rPr>
              <a:t>cardinality diagnoses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95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24" y="2357438"/>
            <a:ext cx="8844376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7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Impact of the different settings on the search for a single minimal </a:t>
            </a:r>
            <a:r>
              <a:rPr lang="en-US" sz="3600" b="1" dirty="0" smtClean="0">
                <a:solidFill>
                  <a:schemeClr val="tx2"/>
                </a:solidFill>
              </a:rPr>
              <a:t>cardinality </a:t>
            </a:r>
            <a:r>
              <a:rPr lang="en-US" sz="3600" b="1" dirty="0">
                <a:solidFill>
                  <a:schemeClr val="tx2"/>
                </a:solidFill>
              </a:rPr>
              <a:t>diagnosis for system </a:t>
            </a:r>
            <a:r>
              <a:rPr lang="en-US" sz="3600" b="1" dirty="0" smtClean="0">
                <a:solidFill>
                  <a:schemeClr val="tx2"/>
                </a:solidFill>
              </a:rPr>
              <a:t>c880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96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19300"/>
            <a:ext cx="8777802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13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Impact of sections and cones on the search for a single minimal </a:t>
            </a:r>
            <a:r>
              <a:rPr lang="en-US" sz="3600" b="1" dirty="0" smtClean="0">
                <a:solidFill>
                  <a:schemeClr val="tx2"/>
                </a:solidFill>
              </a:rPr>
              <a:t>cardinality </a:t>
            </a:r>
            <a:r>
              <a:rPr lang="en-US" sz="3600" b="1" dirty="0">
                <a:solidFill>
                  <a:schemeClr val="tx2"/>
                </a:solidFill>
              </a:rPr>
              <a:t>diagnosis (left) and on the search for all TLDs (right) using system c7552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97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486024"/>
            <a:ext cx="9277498" cy="2847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09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Points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harder: diagnosis or SAT?</a:t>
            </a:r>
          </a:p>
          <a:p>
            <a:r>
              <a:rPr lang="en-US" dirty="0" smtClean="0"/>
              <a:t>More intelligent partition to sections</a:t>
            </a:r>
          </a:p>
          <a:p>
            <a:r>
              <a:rPr lang="en-US" dirty="0" smtClean="0"/>
              <a:t>Better bounds on # of faults</a:t>
            </a:r>
          </a:p>
          <a:p>
            <a:r>
              <a:rPr lang="en-US" dirty="0"/>
              <a:t>Can we solve SAT with diagnosis?</a:t>
            </a:r>
          </a:p>
          <a:p>
            <a:pPr lvl="1">
              <a:buNone/>
            </a:pPr>
            <a:r>
              <a:rPr lang="en-US" dirty="0"/>
              <a:t>(Diorama by Feldman et. al. ’09) </a:t>
            </a:r>
          </a:p>
          <a:p>
            <a:pPr>
              <a:buNone/>
            </a:pPr>
            <a:r>
              <a:rPr lang="en-US" dirty="0" smtClean="0"/>
              <a:t>	….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88-5959-4AF5-8BA5-945220FB2B82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4576</TotalTime>
  <Words>3176</Words>
  <Application>Microsoft Office PowerPoint</Application>
  <PresentationFormat>On-screen Show (4:3)</PresentationFormat>
  <Paragraphs>934</Paragraphs>
  <Slides>98</Slides>
  <Notes>8</Notes>
  <HiddenSlides>1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98</vt:i4>
      </vt:variant>
    </vt:vector>
  </HeadingPairs>
  <TitlesOfParts>
    <vt:vector size="102" baseType="lpstr">
      <vt:lpstr>Office Theme</vt:lpstr>
      <vt:lpstr>ערכת נושא Office</vt:lpstr>
      <vt:lpstr>2_Office Theme</vt:lpstr>
      <vt:lpstr>3_Office Theme</vt:lpstr>
      <vt:lpstr>A SAT-based approach to Model Based Diagnosis</vt:lpstr>
      <vt:lpstr>Agenda</vt:lpstr>
      <vt:lpstr>A Logical Formula</vt:lpstr>
      <vt:lpstr>Why Logical Formulas?</vt:lpstr>
      <vt:lpstr>SATisfiability</vt:lpstr>
      <vt:lpstr>SAT and NP Completness</vt:lpstr>
      <vt:lpstr>SAT Solvers</vt:lpstr>
      <vt:lpstr>PowerPoint Presentation</vt:lpstr>
      <vt:lpstr>Conjunctive Normal Form (CNF)</vt:lpstr>
      <vt:lpstr>SAT and CNF</vt:lpstr>
      <vt:lpstr>CSP as a SAT Problem</vt:lpstr>
      <vt:lpstr>MAX-SAT</vt:lpstr>
      <vt:lpstr>MAX-SAT Variants</vt:lpstr>
      <vt:lpstr>Agenda</vt:lpstr>
      <vt:lpstr>Model-Based Diagnosis</vt:lpstr>
      <vt:lpstr>Weak Fault Model</vt:lpstr>
      <vt:lpstr>Diagnosis Engine</vt:lpstr>
      <vt:lpstr>Concept: Diagnose with SAT</vt:lpstr>
      <vt:lpstr>Compile to CNF</vt:lpstr>
      <vt:lpstr>System Description CNF</vt:lpstr>
      <vt:lpstr>Health Variables</vt:lpstr>
      <vt:lpstr>System Description CNF (cont.)</vt:lpstr>
      <vt:lpstr>Example #1</vt:lpstr>
      <vt:lpstr>Example #1 (cont.)</vt:lpstr>
      <vt:lpstr>Example #1 (cont.)</vt:lpstr>
      <vt:lpstr>PowerPoint Presentation</vt:lpstr>
      <vt:lpstr>Example #2</vt:lpstr>
      <vt:lpstr>Example #2 (cont.)</vt:lpstr>
      <vt:lpstr>Observations  CNF</vt:lpstr>
      <vt:lpstr>Diagnose with SAT</vt:lpstr>
      <vt:lpstr>Finding Minimal Diagnoses with SAT</vt:lpstr>
      <vt:lpstr>MERIDIAN (Feldman et. al. ‘09)</vt:lpstr>
      <vt:lpstr>Example #3</vt:lpstr>
      <vt:lpstr>Example #3 – First Observation</vt:lpstr>
      <vt:lpstr>Example #3 (cont.)</vt:lpstr>
      <vt:lpstr>Example #3 (cont.)</vt:lpstr>
      <vt:lpstr>Example #3 (cont.)</vt:lpstr>
      <vt:lpstr>Example #3 (cont.)</vt:lpstr>
      <vt:lpstr>Example #3 (cont.)</vt:lpstr>
      <vt:lpstr>Example #3 (cont.)</vt:lpstr>
      <vt:lpstr>Example #3 - Conclusion</vt:lpstr>
      <vt:lpstr>Strong Fault Model SAT Compilation</vt:lpstr>
      <vt:lpstr>Strong Fault Model SAT Compilation</vt:lpstr>
      <vt:lpstr>Strong Fault Model SAT Compilation</vt:lpstr>
      <vt:lpstr>However, this did not work</vt:lpstr>
      <vt:lpstr>Agenda</vt:lpstr>
      <vt:lpstr>Reminder: Minimal Cardinality</vt:lpstr>
      <vt:lpstr>Finding Minimal Cardinality Diagnoses</vt:lpstr>
      <vt:lpstr>Basic modeling</vt:lpstr>
      <vt:lpstr>Basic modeling</vt:lpstr>
      <vt:lpstr>Further SAT Compilation Trick</vt:lpstr>
      <vt:lpstr>Preprocessing</vt:lpstr>
      <vt:lpstr>Abstraction</vt:lpstr>
      <vt:lpstr>Dominated  and Dominator</vt:lpstr>
      <vt:lpstr>Dominators and Dominated</vt:lpstr>
      <vt:lpstr>How does cones help to diagnose?</vt:lpstr>
      <vt:lpstr>Dominators and Dominated</vt:lpstr>
      <vt:lpstr>Dominators and Dominated</vt:lpstr>
      <vt:lpstr>HDAS (Siddiqi &amp; Huang ‘07)</vt:lpstr>
      <vt:lpstr>Example</vt:lpstr>
      <vt:lpstr>Example</vt:lpstr>
      <vt:lpstr>Stage 1: Find Top-Level Diagnosis</vt:lpstr>
      <vt:lpstr>Stage 2: Diagnose faulty cones</vt:lpstr>
      <vt:lpstr>Stage 2: Diagnose faulty cones</vt:lpstr>
      <vt:lpstr>Stage 2: Diagnose faulty cones</vt:lpstr>
      <vt:lpstr>Stage 2: Diagnose faulty cones</vt:lpstr>
      <vt:lpstr>Stage 2: Diagnose faulty cones</vt:lpstr>
      <vt:lpstr>Stage 2: Diagnose faulty cones</vt:lpstr>
      <vt:lpstr>Stage 2: Diagnose faulty cones</vt:lpstr>
      <vt:lpstr>Example: Top-Level Diagnosis #2</vt:lpstr>
      <vt:lpstr>Example: Top-Level Diagnosis #2</vt:lpstr>
      <vt:lpstr>When will this not help?</vt:lpstr>
      <vt:lpstr>Intelligent System Partition</vt:lpstr>
      <vt:lpstr>PowerPoint Presentation</vt:lpstr>
      <vt:lpstr>Computing sections: O(n2m)</vt:lpstr>
      <vt:lpstr>PowerPoint Presentation</vt:lpstr>
      <vt:lpstr>Exploiting Bounds on Diagnosis Size</vt:lpstr>
      <vt:lpstr>Finding Bounds on Min. Card.</vt:lpstr>
      <vt:lpstr>Finding Bounds on Min. Card.</vt:lpstr>
      <vt:lpstr>Finding Bounds on Min. Card.</vt:lpstr>
      <vt:lpstr>Finding Bounds on Min. Card.</vt:lpstr>
      <vt:lpstr>Finding Bounds on Min. Card.</vt:lpstr>
      <vt:lpstr>Finding Bounds on Min. Card.</vt:lpstr>
      <vt:lpstr>Finding Bounds on Min. Card.</vt:lpstr>
      <vt:lpstr>#Faulty Outputs is Wrong!</vt:lpstr>
      <vt:lpstr>Compiling constraints to CNF</vt:lpstr>
      <vt:lpstr>Equi-propagation:</vt:lpstr>
      <vt:lpstr>Equi-propagation:</vt:lpstr>
      <vt:lpstr>Finally, we get:</vt:lpstr>
      <vt:lpstr>Improved SAT Diagnosis Process</vt:lpstr>
      <vt:lpstr>State-of-the-art performance!</vt:lpstr>
      <vt:lpstr>The Benchmark suite: systems 74XXX and ISCAS-85</vt:lpstr>
      <vt:lpstr>Single minimal cardinality diagnosis, Feldman’s scenarios</vt:lpstr>
      <vt:lpstr>Runtimes as a function of the size of the minimal cardinality diagnosis (DXC with System c880 )</vt:lpstr>
      <vt:lpstr>Siddiqi’s scenario set: search for ALL minimal cardinality diagnoses</vt:lpstr>
      <vt:lpstr>Impact of the different settings on the search for a single minimal cardinality diagnosis for system c880</vt:lpstr>
      <vt:lpstr>Impact of sections and cones on the search for a single minimal cardinality diagnosis (left) and on the search for all TLDs (right) using system c7552</vt:lpstr>
      <vt:lpstr>Discussion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Bounded-Cost Heuristic Search  and Predicting the Optimal Cost</dc:title>
  <dc:creator>Roni</dc:creator>
  <cp:lastModifiedBy>Meir</cp:lastModifiedBy>
  <cp:revision>625</cp:revision>
  <dcterms:created xsi:type="dcterms:W3CDTF">2011-05-08T08:28:09Z</dcterms:created>
  <dcterms:modified xsi:type="dcterms:W3CDTF">2013-05-19T13:06:43Z</dcterms:modified>
</cp:coreProperties>
</file>