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7" r:id="rId6"/>
    <p:sldId id="264" r:id="rId7"/>
    <p:sldId id="265" r:id="rId8"/>
    <p:sldId id="266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6AB191-5943-4B8D-A41D-43135A8F5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1DF7D7-941F-42AB-BDC8-7934E457B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8F03BD-A698-4C24-BD39-BEA0ED3C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097BD8-3502-488A-B1C5-399209C5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9EF3B9-E1CC-47A7-A956-CAC6FF0E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62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AA2720-09FE-4BDA-89CE-CA0A71F0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72C5E2F-D060-4F59-86E4-56ECF114B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950A5-D154-402A-B115-4E20F79C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5661A7-665E-4D45-A6F5-5E60AADD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B2BD16-BF0F-4EF7-9EFE-44FBB961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69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224A4E7-E66E-4B73-99E0-19AEF8A6F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BFFE8EC-2556-4A23-848E-2F7450DC3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77BB63-6956-4F6B-A39D-79ADD09D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3110D3-A17C-4F63-89AF-D3A5AE55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C30E95-E61C-4CE3-864D-D619A92B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2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B8C3F7-3AB5-4BA0-919B-500071D5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87C890-B4D0-4682-8706-859388E5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362A30-0123-45D4-8FA4-DC8F38B4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3C5825-1ED5-4485-AA86-E585C79B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5845D6-5002-44E9-8A9B-4EACD6CC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381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3479E9-3B46-479B-AA09-74E7E1C5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A4F8FD-21BC-4E4A-91EB-BB549207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2E05A8-38C2-4EB3-B133-BC0217AD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09A1D5-FF0E-4AFD-A867-2F9AD553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C4E5FD-C9BF-4CE3-934C-E0232925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12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2D5F6F-009E-4BDD-8174-0FB7A878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5A2AEA-F0C8-4059-9A5A-25D714886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782EEF4-B985-406C-B1C9-1A57D3E75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779BCAE-0961-4D13-BB00-7DF23997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5361427-0361-4699-8971-6A178242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981253-FC56-4ECD-8EC9-3999487E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9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BDDE16-B46E-41D1-926D-F8FA96C5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9A95B6-AC21-4891-BD31-F052E24D5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6428448-53F1-498D-A070-B0B403B72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BBB16FD-0745-4540-A9B5-EA760F558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E5D4FD4-378E-4189-9DDB-174F842E3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6ABAEBA-4679-48E3-9D7C-E4D02206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EFB655C-00E0-4EE0-9E9D-AD314655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97D50F8-3E30-4255-A6B7-0270B0EA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892789-E566-4728-8464-1197E7D7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2CA22D7-2CE0-4D36-B4E0-F8EEED9E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E6391F3-9880-42AA-927A-3C1034EF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2374FE5-8D45-4D50-862D-2826F3B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33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E2CC19B-2811-4FB2-A185-8756BBA8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002EF63-8502-4387-871C-0720A67C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FE8EAC9-616B-4C0A-AD04-33EF0F8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271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8F89EC-DB9D-4860-8F22-3D7346E1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1BE64C-D7B8-4F2D-9867-66FA6362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68954C9-CA79-486D-8419-DD4FB507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27D874A-F775-48EC-93FE-9E058B32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C7CD760-517E-4FF0-9A23-96CBD680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4B48EA-DE34-4724-AAC6-E21E632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629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BA8E32-4710-4D44-94F3-9BCFDAAE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6EA267F-9BA8-4E8D-9C65-BFEC87A2C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4613577-B9FE-496E-AB5A-5D86D6DD4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DFC6D2-B586-4775-8C64-2F3D3AC2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8AD2F50-DD6F-4045-B651-AE632160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DBCC3C-10D7-4416-B2CA-D48F16FB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97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7A7B4DF-F672-433F-9A27-94D96E7B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D6D989-96AF-48B5-A778-B4CC4D77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4D9F7A-6588-48D3-AB67-7E84697CB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6D80-D372-4758-8A70-C611D9E68DB9}" type="datetimeFigureOut">
              <a:rPr lang="he-IL" smtClean="0"/>
              <a:t>ד'/סיון/תשפ"א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7A9A75-5490-4F95-9887-93D84CD3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3DD14F-D31C-48F8-9AD5-745B65342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BE938-3234-4ED4-A029-1BD267DA3F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8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3F2F205-2D1A-48B9-808B-87F125FD3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7400"/>
              <a:t>Learning a Factor Model via Regularized PCA</a:t>
            </a:r>
            <a:endParaRPr lang="he-IL" sz="740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9A391A-E8F3-49CB-BC99-1632654C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5" y="2573422"/>
            <a:ext cx="3113064" cy="179537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Aviad Sela Lazar &amp; </a:t>
            </a:r>
            <a:r>
              <a:rPr lang="en-US" dirty="0" err="1"/>
              <a:t>Dor</a:t>
            </a:r>
            <a:r>
              <a:rPr lang="en-US" dirty="0"/>
              <a:t> Cohen</a:t>
            </a:r>
            <a:endParaRPr lang="he-IL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Problem Formulation URM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1852862"/>
                <a:ext cx="5699360" cy="3236495"/>
              </a:xfrm>
            </p:spPr>
            <p:txBody>
              <a:bodyPr anchor="ctr"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1600" i="1" dirty="0"/>
                  <a:t>Note: </a:t>
                </a:r>
                <a:r>
                  <a:rPr lang="en-US" sz="1600" dirty="0"/>
                  <a:t>for now, we will discuss a simpler case where the variances of the stocks are identical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600" b="0" dirty="0"/>
              </a:p>
              <a:p>
                <a:pPr marL="0" indent="0" algn="ctr" rtl="0">
                  <a:buNone/>
                </a:pPr>
                <a:r>
                  <a:rPr lang="en-US" sz="1800" dirty="0"/>
                  <a:t>We often believe that the data is generated by a factor model with few factors, so we will maximize the log-likelihood but constrain the rank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1852862"/>
                <a:ext cx="5699360" cy="3236495"/>
              </a:xfrm>
              <a:blipFill>
                <a:blip r:embed="rId2"/>
                <a:stretch>
                  <a:fillRect l="-6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תמונה 8">
            <a:extLst>
              <a:ext uri="{FF2B5EF4-FFF2-40B4-BE49-F238E27FC236}">
                <a16:creationId xmlns:a16="http://schemas.microsoft.com/office/drawing/2014/main" id="{6798CB4A-91AE-4ED0-9530-813E48B8D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00" y="3859729"/>
            <a:ext cx="2543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Solution</a:t>
            </a:r>
            <a:br>
              <a:rPr lang="en-US" dirty="0"/>
            </a:br>
            <a:r>
              <a:rPr lang="en-US" dirty="0"/>
              <a:t>URM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0460" y="1238069"/>
                <a:ext cx="7051927" cy="4378294"/>
              </a:xfrm>
            </p:spPr>
            <p:txBody>
              <a:bodyPr anchor="ctr">
                <a:normAutofit/>
              </a:bodyPr>
              <a:lstStyle/>
              <a:p>
                <a:pPr marL="0" indent="0" algn="ctr" rtl="0">
                  <a:buNone/>
                </a:pPr>
                <a:r>
                  <a:rPr lang="en-US" sz="1800" b="0" dirty="0"/>
                  <a:t>The problem has closed form solution: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 algn="ctr" rtl="0">
                  <a:buNone/>
                </a:pPr>
                <a:r>
                  <a:rPr lang="en-US" sz="1800" dirty="0"/>
                  <a:t>First, we compute an eigen-decomposition of the symmetrical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𝑆𝐴𝑀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BSB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dirty="0"/>
                  <a:t>.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 algn="ctr" rtl="0">
                  <a:buNone/>
                </a:pPr>
                <a:r>
                  <a:rPr lang="en-US" sz="1800" dirty="0"/>
                  <a:t>The solution can be efficiently computed with PCA!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0460" y="1238069"/>
                <a:ext cx="7051927" cy="43782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10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Penalizing the trace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BD5F95-A9A2-49E9-B4A8-652C40EA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238069"/>
            <a:ext cx="6858091" cy="4378294"/>
          </a:xfrm>
        </p:spPr>
        <p:txBody>
          <a:bodyPr anchor="ctr">
            <a:normAutofit/>
          </a:bodyPr>
          <a:lstStyle/>
          <a:p>
            <a:pPr marL="0" indent="0" algn="ctr" rtl="0">
              <a:buNone/>
            </a:pPr>
            <a:r>
              <a:rPr lang="en-US" sz="1800" dirty="0"/>
              <a:t>In the previous slides, the number of factors was explicitly constrained.</a:t>
            </a:r>
          </a:p>
          <a:p>
            <a:pPr marL="0" indent="0" algn="ctr" rtl="0">
              <a:buNone/>
            </a:pPr>
            <a:r>
              <a:rPr lang="en-US" sz="1800" dirty="0"/>
              <a:t>However, It may be beneficial to use softer regularization that will encourage a small number of factors but allow the model to learn how many are needed.</a:t>
            </a:r>
          </a:p>
          <a:p>
            <a:pPr marL="0" indent="0" algn="ctr" rtl="0">
              <a:buNone/>
            </a:pPr>
            <a:r>
              <a:rPr lang="en-US" sz="1800" b="0" dirty="0"/>
              <a:t>I</a:t>
            </a:r>
            <a:r>
              <a:rPr lang="en-US" sz="1800" dirty="0"/>
              <a:t>n this article, trace penalization is proposed. </a:t>
            </a:r>
            <a:r>
              <a:rPr lang="en-US" sz="1800" b="1" dirty="0"/>
              <a:t>Intuition</a:t>
            </a:r>
            <a:r>
              <a:rPr lang="en-US" sz="1800" dirty="0"/>
              <a:t>: the trace of a matrix is also equal to the sum of its eigenvalues.</a:t>
            </a:r>
            <a:endParaRPr lang="en-US" sz="1800" b="0" dirty="0"/>
          </a:p>
          <a:p>
            <a:pPr marL="0" indent="0" algn="ctr" rt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13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Problem Formulation UTM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1238069"/>
                <a:ext cx="6858091" cy="4378294"/>
              </a:xfrm>
            </p:spPr>
            <p:txBody>
              <a:bodyPr anchor="ctr">
                <a:normAutofit/>
              </a:bodyPr>
              <a:lstStyle/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r>
                  <a:rPr lang="en-US" sz="2000" dirty="0"/>
                  <a:t>Problem: not convex.</a:t>
                </a:r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r>
                  <a:rPr lang="en-US" sz="2000" dirty="0"/>
                  <a:t>Solution: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𝑑𝑒𝑓𝑖𝑛𝑒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0" dirty="0"/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1238069"/>
                <a:ext cx="6858091" cy="43782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7ACD2AFB-665D-40F9-A34E-95542D3A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4" y="1000034"/>
            <a:ext cx="2590800" cy="140017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D2100D8-3A92-4EA1-A612-76C7C36EF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499" y="4181566"/>
            <a:ext cx="3305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0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Problem Formulation UTM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1238069"/>
                <a:ext cx="6858091" cy="4378294"/>
              </a:xfrm>
            </p:spPr>
            <p:txBody>
              <a:bodyPr anchor="ctr">
                <a:normAutofit/>
              </a:bodyPr>
              <a:lstStyle/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r>
                  <a:rPr lang="en-US" sz="2000" dirty="0"/>
                  <a:t>The final step is to change the trace constraint into regularization:</a:t>
                </a:r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r>
                  <a:rPr lang="en-US" sz="2000" dirty="0"/>
                  <a:t>The covariance matrix that is produced from this method is denoted: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𝑈𝑇𝑀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1238069"/>
                <a:ext cx="6858091" cy="43782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8C43E9A7-82CD-4F18-BE9E-45258223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64" y="2778654"/>
            <a:ext cx="33147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5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Solution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1238069"/>
                <a:ext cx="6858091" cy="4378294"/>
              </a:xfrm>
            </p:spPr>
            <p:txBody>
              <a:bodyPr numCol="2" anchor="ctr">
                <a:normAutofit fontScale="92500"/>
              </a:bodyPr>
              <a:lstStyle/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l" rtl="0">
                  <a:buNone/>
                </a:pPr>
                <a:r>
                  <a:rPr lang="en-US" sz="2000" b="1" dirty="0"/>
                  <a:t>Theorem:</a:t>
                </a:r>
              </a:p>
              <a:p>
                <a:pPr marL="0" indent="0" algn="l" rtl="0">
                  <a:buNone/>
                </a:pPr>
                <a:endParaRPr lang="en-US" sz="2000" b="1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𝑆𝐴𝑀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𝑈𝑇𝑀</m:t>
                          </m:r>
                        </m:sub>
                        <m: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bSup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𝑒𝑖𝑔𝑒𝑛𝑣𝑒𝑐𝑡𝑜𝑟𝑠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𝐿𝑒𝑡𝑡𝑖𝑛𝑔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900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𝑒𝑖𝑔𝑒𝑛𝑣𝑎𝑙𝑢𝑒𝑠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𝑚𝑎𝑡𝑟𝑖𝑐𝑒𝑠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𝑠𝑜𝑟𝑡𝑒𝑑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𝑑𝑒𝑐𝑟𝑒𝑎𝑠𝑖𝑛𝑔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900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𝑑𝑒𝑛𝑜𝑡𝑒𝑑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𝑟𝑒𝑠𝑝𝑒𝑐𝑡𝑖𝑣𝑒𝑙𝑦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𝑎𝑣𝑒</m:t>
                      </m:r>
                    </m:oMath>
                  </m:oMathPara>
                </a14:m>
                <a:endParaRPr lang="en-US" sz="1900" b="0" dirty="0"/>
              </a:p>
              <a:p>
                <a:pPr marL="0" indent="0" algn="l" rtl="0">
                  <a:buNone/>
                </a:pPr>
                <a:endParaRPr lang="en-US" sz="1900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9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900" dirty="0"/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 algn="ctr" rtl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1238069"/>
                <a:ext cx="6858091" cy="4378294"/>
              </a:xfrm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77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pPr rtl="0"/>
            <a:r>
              <a:rPr lang="en-US" sz="3200"/>
              <a:t>UTM: Algorithm</a:t>
            </a:r>
            <a:endParaRPr lang="he-IL" sz="3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73EDBB9-A0D1-4AB6-AD70-0898AA82C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3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BD5F95-A9A2-49E9-B4A8-652C40EA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numCol="2" anchor="ctr">
            <a:normAutofit/>
          </a:bodyPr>
          <a:lstStyle/>
          <a:p>
            <a:pPr marL="0" indent="0" rtl="0">
              <a:buNone/>
            </a:pPr>
            <a:endParaRPr lang="en-US" sz="1800"/>
          </a:p>
          <a:p>
            <a:pPr marL="0" indent="0" rtl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0612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Nonuniform Residual Variance 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743075" y="977163"/>
                <a:ext cx="13289902" cy="4378294"/>
              </a:xfrm>
            </p:spPr>
            <p:txBody>
              <a:bodyPr numCol="2" anchor="ctr"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1800" dirty="0"/>
                  <a:t>At the beginning we simplified the problem by assuming that the residual variance is identical for all the stocks, now we remove this assumption.</a:t>
                </a:r>
              </a:p>
              <a:p>
                <a:pPr marL="0" indent="0" algn="l" rtl="0">
                  <a:buNone/>
                </a:pPr>
                <a:r>
                  <a:rPr lang="en-US" sz="1800" dirty="0"/>
                  <a:t>In other words, previously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/>
                  <a:t>, but 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/>
                  <a:t>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1800" dirty="0"/>
                  <a:t>.</a:t>
                </a:r>
              </a:p>
              <a:p>
                <a:pPr marL="0" indent="0" algn="l" rtl="0">
                  <a:buNone/>
                </a:pPr>
                <a:endParaRPr lang="en-US" sz="2000" dirty="0"/>
              </a:p>
              <a:p>
                <a:pPr marL="0" indent="0" algn="l" rtl="0">
                  <a:buNone/>
                </a:pPr>
                <a:endParaRPr lang="en-US" sz="1900" b="0" i="1" dirty="0">
                  <a:latin typeface="Cambria Math" panose="02040503050406030204" pitchFamily="18" charset="0"/>
                </a:endParaRPr>
              </a:p>
              <a:p>
                <a:pPr marL="0" indent="0" algn="ctr" rtl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743075" y="977163"/>
                <a:ext cx="13289902" cy="43782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5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Problem Formulation STM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746735" y="711064"/>
                <a:ext cx="13293562" cy="4378294"/>
              </a:xfrm>
            </p:spPr>
            <p:txBody>
              <a:bodyPr numCol="2" anchor="ctr">
                <a:normAutofit/>
              </a:bodyPr>
              <a:lstStyle/>
              <a:p>
                <a:pPr marL="0" indent="0" algn="l" rtl="0">
                  <a:buNone/>
                </a:pPr>
                <a:endParaRPr lang="en-US" sz="2000" dirty="0"/>
              </a:p>
              <a:p>
                <a:pPr marL="0" indent="0" algn="l" rtl="0">
                  <a:buNone/>
                </a:pPr>
                <a:r>
                  <a:rPr lang="en-US" sz="1800" dirty="0"/>
                  <a:t>We could try to solve this case the same way, replacing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900" dirty="0"/>
                  <a:t> with a diagonal matrix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900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US" sz="1900" dirty="0"/>
                  <a:t>In practice, this approach doesn’t work.</a:t>
                </a:r>
              </a:p>
              <a:p>
                <a:pPr marL="0" indent="0" algn="l" rtl="0">
                  <a:buNone/>
                </a:pPr>
                <a:endParaRPr lang="en-US" sz="1900" dirty="0"/>
              </a:p>
              <a:p>
                <a:pPr marL="0" indent="0" algn="l" rtl="0">
                  <a:buNone/>
                </a:pPr>
                <a:endParaRPr lang="en-US" sz="1900" dirty="0"/>
              </a:p>
              <a:p>
                <a:pPr marL="0" indent="0" algn="l" rtl="0">
                  <a:buNone/>
                </a:pPr>
                <a:endParaRPr lang="en-US" sz="1900" b="0" i="1" dirty="0">
                  <a:latin typeface="Cambria Math" panose="02040503050406030204" pitchFamily="18" charset="0"/>
                </a:endParaRPr>
              </a:p>
              <a:p>
                <a:pPr marL="0" indent="0" algn="ctr" rtl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746735" y="711064"/>
                <a:ext cx="13293562" cy="43782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71984F61-7291-46FB-B6B6-79B9C3FE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15" y="3095942"/>
            <a:ext cx="34956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2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Problem Formulation STM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CCD318C-7AB9-41D0-827B-D5B77E444134}"/>
                  </a:ext>
                </a:extLst>
              </p:cNvPr>
              <p:cNvSpPr txBox="1"/>
              <p:nvPr/>
            </p:nvSpPr>
            <p:spPr>
              <a:xfrm>
                <a:off x="4654296" y="1828124"/>
                <a:ext cx="6892526" cy="319818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/>
                  <a:t>The loss on out of sample data: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fun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𝑀𝑙𝑜𝑔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algn="l" rtl="0"/>
                <a:r>
                  <a:rPr lang="en-US" dirty="0"/>
                  <a:t>Given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 we have that: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4" algn="l" rtl="0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/>
                  <a:t>We can form a covariance matrix where the residual variance is identical.</a:t>
                </a:r>
              </a:p>
              <a:p>
                <a:pPr algn="l" rtl="0"/>
                <a:endParaRPr lang="he-IL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CCD318C-7AB9-41D0-827B-D5B77E44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296" y="1828124"/>
                <a:ext cx="6892526" cy="3198183"/>
              </a:xfrm>
              <a:prstGeom prst="rect">
                <a:avLst/>
              </a:prstGeom>
              <a:blipFill>
                <a:blip r:embed="rId2"/>
                <a:stretch>
                  <a:fillRect l="-796" t="-11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8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1" y="1188637"/>
            <a:ext cx="3291840" cy="4480726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Factor Model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1648870"/>
                <a:ext cx="6542023" cy="3560260"/>
              </a:xfrm>
            </p:spPr>
            <p:txBody>
              <a:bodyPr anchor="ctr">
                <a:normAutofit/>
              </a:bodyPr>
              <a:lstStyle/>
              <a:p>
                <a:pPr marL="0" indent="0" algn="ctr" rtl="0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 rtl="0"/>
                <a:endParaRPr lang="en-US" sz="2400" dirty="0"/>
              </a:p>
              <a:p>
                <a:pPr algn="l" rtl="0"/>
                <a:r>
                  <a:rPr lang="en-US" sz="1800" dirty="0"/>
                  <a:t>The return of a stock can be explained by some factors. </a:t>
                </a:r>
              </a:p>
              <a:p>
                <a:pPr algn="l" rtl="0"/>
                <a:r>
                  <a:rPr lang="en-US" sz="1800" dirty="0"/>
                  <a:t>We usually assume that the number of factors is small compared to the dimensions of the problem.</a:t>
                </a:r>
                <a:endParaRPr lang="he-IL" sz="1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1648870"/>
                <a:ext cx="6542023" cy="3560260"/>
              </a:xfrm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58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Problem Formulation STM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1238069"/>
                <a:ext cx="6858091" cy="4378294"/>
              </a:xfrm>
            </p:spPr>
            <p:txBody>
              <a:bodyPr anchor="ctr">
                <a:normAutofit/>
              </a:bodyPr>
              <a:lstStyle/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r>
                  <a:rPr lang="en-US" sz="2000" dirty="0"/>
                  <a:t>Finally, we get this optimization problem:</a:t>
                </a:r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r>
                  <a:rPr lang="en-US" sz="2000" dirty="0"/>
                  <a:t>The covariance matrix that is produced from this method is denoted: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𝑆𝑇𝑀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1238069"/>
                <a:ext cx="6858091" cy="43782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B06000DA-3A57-4344-B2A0-9D14D5149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35" y="2431050"/>
            <a:ext cx="3518578" cy="12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3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pPr rtl="0"/>
            <a:r>
              <a:rPr lang="en-US" sz="3200" dirty="0"/>
              <a:t>STM: Algorithm</a:t>
            </a:r>
            <a:endParaRPr lang="he-IL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BD5F95-A9A2-49E9-B4A8-652C40EA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numCol="2" anchor="ctr">
            <a:normAutofit/>
          </a:bodyPr>
          <a:lstStyle/>
          <a:p>
            <a:pPr marL="0" indent="0" rtl="0">
              <a:buNone/>
            </a:pPr>
            <a:endParaRPr lang="en-US" sz="1800" dirty="0"/>
          </a:p>
          <a:p>
            <a:pPr marL="0" indent="0" rtl="0">
              <a:buNone/>
            </a:pPr>
            <a:endParaRPr lang="en-US" sz="18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A1A0DD7-D4B2-47E6-9957-4DB2E1B3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71664"/>
            <a:ext cx="10668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5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1188637"/>
            <a:ext cx="3422227" cy="4480726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Factor Model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7" y="1648870"/>
                <a:ext cx="6542022" cy="3560260"/>
              </a:xfrm>
            </p:spPr>
            <p:txBody>
              <a:bodyPr anchor="ctr">
                <a:normAutofit/>
              </a:bodyPr>
              <a:lstStyle/>
              <a:p>
                <a:pPr marL="0" indent="0" algn="ctr" rtl="0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 rtl="0"/>
                <a:endParaRPr lang="en-US" sz="2400" dirty="0"/>
              </a:p>
              <a:p>
                <a:pPr algn="l" rtl="0"/>
                <a:r>
                  <a:rPr lang="en-US" sz="1800" dirty="0"/>
                  <a:t>Clearly, We need to estimate the factors from known history of the stocks.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7" y="1648870"/>
                <a:ext cx="6542022" cy="3560260"/>
              </a:xfrm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38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1" y="1188637"/>
            <a:ext cx="3291840" cy="4480726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Factor Model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7" y="1648870"/>
                <a:ext cx="6542022" cy="3560260"/>
              </a:xfrm>
            </p:spPr>
            <p:txBody>
              <a:bodyPr anchor="ctr">
                <a:normAutofit/>
              </a:bodyPr>
              <a:lstStyle/>
              <a:p>
                <a:pPr marL="0" indent="0" algn="ctr" rtl="0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 rtl="0"/>
                <a:endParaRPr lang="en-US" sz="2400" dirty="0"/>
              </a:p>
              <a:p>
                <a:pPr algn="l" rtl="0"/>
                <a:r>
                  <a:rPr lang="en-US" sz="1800" dirty="0"/>
                  <a:t>Moreover, we need to estimate the residual risk for each stock.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7" y="1648870"/>
                <a:ext cx="6542022" cy="3560260"/>
              </a:xfrm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94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7" y="1188637"/>
            <a:ext cx="3216274" cy="4480726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Factor Model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7" y="1648870"/>
                <a:ext cx="6542022" cy="3560260"/>
              </a:xfrm>
            </p:spPr>
            <p:txBody>
              <a:bodyPr anchor="ctr">
                <a:normAutofit/>
              </a:bodyPr>
              <a:lstStyle/>
              <a:p>
                <a:pPr marL="0" indent="0" algn="ctr" rtl="0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 rtl="0"/>
                <a:endParaRPr lang="en-US" sz="2400" dirty="0"/>
              </a:p>
              <a:p>
                <a:pPr algn="l" rtl="0"/>
                <a:r>
                  <a:rPr lang="en-US" sz="1800" dirty="0"/>
                  <a:t>In the article we are going to present, this component of the model and its estimation is not discussed.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7" y="1648870"/>
                <a:ext cx="6542022" cy="3560260"/>
              </a:xfrm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48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PCA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BD5F95-A9A2-49E9-B4A8-652C40EA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7" y="1648870"/>
            <a:ext cx="6542022" cy="3560260"/>
          </a:xfrm>
        </p:spPr>
        <p:txBody>
          <a:bodyPr anchor="ctr">
            <a:normAutofit/>
          </a:bodyPr>
          <a:lstStyle/>
          <a:p>
            <a:pPr marL="0" indent="0" algn="ctr" rtl="0">
              <a:buNone/>
            </a:pPr>
            <a:r>
              <a:rPr lang="en-US" sz="1800" dirty="0"/>
              <a:t>Principal Component Analysis (PCA) is a procedure that produces an explanation to the data at lower dimensions. </a:t>
            </a:r>
          </a:p>
          <a:p>
            <a:pPr marL="0" indent="0" algn="ctr" rtl="0">
              <a:buNone/>
            </a:pPr>
            <a:r>
              <a:rPr lang="en-US" sz="1800" dirty="0"/>
              <a:t>The explanation is a set of orthogonal vectors that act as axes which explain the data variance the most.</a:t>
            </a:r>
          </a:p>
        </p:txBody>
      </p:sp>
    </p:spTree>
    <p:extLst>
      <p:ext uri="{BB962C8B-B14F-4D97-AF65-F5344CB8AC3E}">
        <p14:creationId xmlns:p14="http://schemas.microsoft.com/office/powerpoint/2010/main" val="304210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F049518-7F87-44F5-B89B-2895CF292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r="2" b="2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pPr algn="l" rtl="0"/>
            <a:r>
              <a:rPr lang="en-US" sz="5400" dirty="0"/>
              <a:t>PCA</a:t>
            </a:r>
            <a:endParaRPr lang="he-IL" sz="54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A24354D-D5E8-4440-8402-858202BC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201" y="2381251"/>
            <a:ext cx="5141626" cy="2533650"/>
          </a:xfrm>
        </p:spPr>
        <p:txBody>
          <a:bodyPr anchor="t">
            <a:normAutofit/>
          </a:bodyPr>
          <a:lstStyle/>
          <a:p>
            <a:pPr algn="l" rtl="0"/>
            <a:r>
              <a:rPr lang="en-US" sz="1800" dirty="0"/>
              <a:t>Generally, if the data points are of dimension M, we can select K &lt; M principal components, and project the data to lower dimension, summarizing the data.</a:t>
            </a:r>
          </a:p>
        </p:txBody>
      </p:sp>
    </p:spTree>
    <p:extLst>
      <p:ext uri="{BB962C8B-B14F-4D97-AF65-F5344CB8AC3E}">
        <p14:creationId xmlns:p14="http://schemas.microsoft.com/office/powerpoint/2010/main" val="344091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8" y="1188637"/>
            <a:ext cx="3121023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PCA &amp; Factor Model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5" y="1045966"/>
                <a:ext cx="6261349" cy="4762500"/>
              </a:xfrm>
            </p:spPr>
            <p:txBody>
              <a:bodyPr anchor="ctr">
                <a:normAutofit/>
              </a:bodyPr>
              <a:lstStyle/>
              <a:p>
                <a:pPr marL="0" indent="0" algn="ctr" rtl="0">
                  <a:buNone/>
                </a:pPr>
                <a:r>
                  <a:rPr lang="en-US" sz="1800" dirty="0"/>
                  <a:t>Assume we have 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represents the daily returns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stocks on day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 algn="ctr" rtl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, 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, 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r>
                  <a:rPr lang="en-US" sz="1800" dirty="0"/>
                  <a:t>Using PCA on the covariance matrix of the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𝑆𝐴𝑀</m:t>
                        </m:r>
                      </m:sub>
                    </m:sSub>
                  </m:oMath>
                </a14:m>
                <a:r>
                  <a:rPr lang="en-US" sz="1800" dirty="0"/>
                  <a:t>, will allow us to estimate the factors and the residual risk.</a:t>
                </a:r>
              </a:p>
              <a:p>
                <a:pPr marL="0" indent="0" algn="ctr" rtl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5" y="1045966"/>
                <a:ext cx="6261349" cy="4762500"/>
              </a:xfrm>
              <a:blipFill>
                <a:blip r:embed="rId2"/>
                <a:stretch>
                  <a:fillRect r="-3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49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CF0FF1-9E89-44B1-A533-EBA6A4E8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Problem Formulation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1852863"/>
                <a:ext cx="5699360" cy="3236496"/>
              </a:xfrm>
            </p:spPr>
            <p:txBody>
              <a:bodyPr anchor="ctr">
                <a:normAutofit/>
              </a:bodyPr>
              <a:lstStyle/>
              <a:p>
                <a:pPr marL="0" indent="0" algn="ctr" rtl="0">
                  <a:buNone/>
                </a:pPr>
                <a:r>
                  <a:rPr lang="en-US" sz="1800" dirty="0"/>
                  <a:t>We want to find a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sz="1800" dirty="0"/>
                  <a:t> that will maximize the log-likelihood. Why not use the MLE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𝑆𝐴𝑀</m:t>
                        </m:r>
                      </m:sub>
                    </m:sSub>
                  </m:oMath>
                </a14:m>
                <a:r>
                  <a:rPr lang="en-US" sz="1800" dirty="0"/>
                  <a:t> in our case)?</a:t>
                </a:r>
              </a:p>
              <a:p>
                <a:pPr marL="0" indent="0" algn="ctr" rtl="0">
                  <a:buNone/>
                </a:pPr>
                <a:r>
                  <a:rPr lang="en-US" sz="1800" dirty="0"/>
                  <a:t> It is not very good at predicting out of sample data, unless the number of samples far exceeds the dimension of the data</a:t>
                </a:r>
              </a:p>
              <a:p>
                <a:pPr marL="0" indent="0" algn="ctr" rtl="0">
                  <a:buNone/>
                </a:pPr>
                <a:r>
                  <a:rPr lang="en-US" sz="1800" dirty="0"/>
                  <a:t>We will use a different method.</a:t>
                </a:r>
                <a:endParaRPr lang="en-US" sz="1800" b="0" dirty="0"/>
              </a:p>
              <a:p>
                <a:pPr marL="0" indent="0" algn="ctr" rtl="0">
                  <a:buNone/>
                </a:pPr>
                <a:endParaRPr lang="en-US" sz="2000" dirty="0"/>
              </a:p>
              <a:p>
                <a:pPr marL="0" indent="0" algn="ctr" rtl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FBD5F95-A9A2-49E9-B4A8-652C40EA1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1852863"/>
                <a:ext cx="5699360" cy="3236496"/>
              </a:xfrm>
              <a:blipFill>
                <a:blip r:embed="rId2"/>
                <a:stretch>
                  <a:fillRect r="-10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80916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834</Words>
  <Application>Microsoft Office PowerPoint</Application>
  <PresentationFormat>מסך רחב</PresentationFormat>
  <Paragraphs>102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ערכת נושא Office</vt:lpstr>
      <vt:lpstr>Learning a Factor Model via Regularized PCA</vt:lpstr>
      <vt:lpstr>Factor Model</vt:lpstr>
      <vt:lpstr>Factor Model</vt:lpstr>
      <vt:lpstr>Factor Model</vt:lpstr>
      <vt:lpstr>Factor Model</vt:lpstr>
      <vt:lpstr>PCA</vt:lpstr>
      <vt:lpstr>PCA</vt:lpstr>
      <vt:lpstr>PCA &amp; Factor Model</vt:lpstr>
      <vt:lpstr>Problem Formulation</vt:lpstr>
      <vt:lpstr>Problem Formulation URM</vt:lpstr>
      <vt:lpstr>Solution URM</vt:lpstr>
      <vt:lpstr>Penalizing the trace</vt:lpstr>
      <vt:lpstr>Problem Formulation UTM</vt:lpstr>
      <vt:lpstr>Problem Formulation UTM</vt:lpstr>
      <vt:lpstr>Solution</vt:lpstr>
      <vt:lpstr>UTM: Algorithm</vt:lpstr>
      <vt:lpstr>Nonuniform Residual Variance </vt:lpstr>
      <vt:lpstr>Problem Formulation STM</vt:lpstr>
      <vt:lpstr>Problem Formulation STM</vt:lpstr>
      <vt:lpstr>Problem Formulation STM</vt:lpstr>
      <vt:lpstr>STM: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Factor Model via Regularized PCA</dc:title>
  <dc:creator>Aviad Lazar</dc:creator>
  <cp:lastModifiedBy>Aviad Lazar</cp:lastModifiedBy>
  <cp:revision>33</cp:revision>
  <dcterms:created xsi:type="dcterms:W3CDTF">2021-05-07T13:31:23Z</dcterms:created>
  <dcterms:modified xsi:type="dcterms:W3CDTF">2021-05-15T16:28:13Z</dcterms:modified>
</cp:coreProperties>
</file>