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0" r:id="rId10"/>
  </p:sldIdLst>
  <p:sldSz cx="12192000" cy="6858000"/>
  <p:notesSz cx="9144000" cy="6858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6E6B346-0D77-4629-9198-53E8E310D1A6}">
          <p14:sldIdLst>
            <p14:sldId id="256"/>
            <p14:sldId id="257"/>
            <p14:sldId id="259"/>
            <p14:sldId id="261"/>
            <p14:sldId id="262"/>
            <p14:sldId id="263"/>
            <p14:sldId id="264"/>
            <p14:sldId id="265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5B91"/>
    <a:srgbClr val="4AAD52"/>
    <a:srgbClr val="949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94664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-606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11797-CFDF-4E30-A4E1-907D06865D91}" type="datetimeFigureOut">
              <a:rPr lang="es-EC" smtClean="0"/>
              <a:t>21/1/2021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00F1D-CACA-45A5-AF19-B7B89F5FE9E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6581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B9B58-4F1D-4C86-84B4-EFC1A3162B96}" type="datetimeFigureOut">
              <a:rPr lang="es-EC" smtClean="0"/>
              <a:t>21/1/2021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C65F9-25C0-46DA-8F5E-5561826838A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2148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C65F9-25C0-46DA-8F5E-5561826838A8}" type="slidenum">
              <a:rPr lang="es-EC" smtClean="0"/>
              <a:t>8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674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21/1/2021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pic>
        <p:nvPicPr>
          <p:cNvPr id="5" name="Imagen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2531" y="2199788"/>
            <a:ext cx="7086939" cy="24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3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21/1/2021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422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21/1/2021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68710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21/1/2021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75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>
          <a:gsLst>
            <a:gs pos="0">
              <a:srgbClr val="4AAD52"/>
            </a:gs>
            <a:gs pos="100000">
              <a:srgbClr val="265B9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019493"/>
            <a:ext cx="9144000" cy="2387600"/>
          </a:xfrm>
        </p:spPr>
        <p:txBody>
          <a:bodyPr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277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/>
            <a:r>
              <a:rPr lang="es-EC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TEMA DE CLASE</a:t>
            </a:r>
          </a:p>
          <a:p>
            <a:pPr algn="ctr"/>
            <a:r>
              <a:rPr lang="es-EC" dirty="0" err="1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Msc</a:t>
            </a:r>
            <a:r>
              <a:rPr lang="es-EC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. Nombre y Apellido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21/1/2021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upo 5"/>
          <p:cNvGrpSpPr/>
          <p:nvPr userDrawn="1"/>
        </p:nvGrpSpPr>
        <p:grpSpPr>
          <a:xfrm>
            <a:off x="526949" y="351741"/>
            <a:ext cx="11665051" cy="6593941"/>
            <a:chOff x="526949" y="264059"/>
            <a:chExt cx="11665051" cy="6593941"/>
          </a:xfrm>
        </p:grpSpPr>
        <p:pic>
          <p:nvPicPr>
            <p:cNvPr id="8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949" y="264059"/>
              <a:ext cx="1509669" cy="1231658"/>
            </a:xfrm>
            <a:prstGeom prst="rect">
              <a:avLst/>
            </a:prstGeom>
          </p:spPr>
        </p:pic>
        <p:pic>
          <p:nvPicPr>
            <p:cNvPr id="9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2577" y="5685905"/>
              <a:ext cx="1759423" cy="1172095"/>
            </a:xfrm>
            <a:prstGeom prst="rect">
              <a:avLst/>
            </a:prstGeom>
          </p:spPr>
        </p:pic>
        <p:cxnSp>
          <p:nvCxnSpPr>
            <p:cNvPr id="10" name="Conector recto 4"/>
            <p:cNvCxnSpPr/>
            <p:nvPr/>
          </p:nvCxnSpPr>
          <p:spPr>
            <a:xfrm>
              <a:off x="1490750" y="3476025"/>
              <a:ext cx="921050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995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5414" y="1452563"/>
            <a:ext cx="10769771" cy="823912"/>
          </a:xfrm>
        </p:spPr>
        <p:txBody>
          <a:bodyPr anchor="b">
            <a:normAutofit/>
          </a:bodyPr>
          <a:lstStyle>
            <a:lvl1pPr marL="0" indent="0">
              <a:buNone/>
              <a:defRPr sz="4000" b="1">
                <a:solidFill>
                  <a:srgbClr val="265B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sz="40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98516" y="3200401"/>
            <a:ext cx="10740044" cy="298926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8515" y="2435543"/>
            <a:ext cx="10756669" cy="513397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4AAD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b="1" dirty="0">
                <a:solidFill>
                  <a:srgbClr val="4AAD52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SUBTÍTULO: (OPINION PRO SEMI BOLD)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598516" y="6297526"/>
            <a:ext cx="2743200" cy="365125"/>
          </a:xfrm>
        </p:spPr>
        <p:txBody>
          <a:bodyPr/>
          <a:lstStyle/>
          <a:p>
            <a:fld id="{A1298C51-975A-47E7-B82D-7B357E560500}" type="datetimeFigureOut">
              <a:rPr lang="es-EC" smtClean="0"/>
              <a:t>21/1/2021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38600" y="6276340"/>
            <a:ext cx="4114800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287770"/>
            <a:ext cx="2743200" cy="365125"/>
          </a:xfrm>
        </p:spPr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83080" y="95085"/>
            <a:ext cx="8446770" cy="819315"/>
          </a:xfrm>
        </p:spPr>
        <p:txBody>
          <a:bodyPr>
            <a:normAutofit/>
          </a:bodyPr>
          <a:lstStyle>
            <a:lvl1pPr algn="ctr"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  <p:sp>
        <p:nvSpPr>
          <p:cNvPr id="15" name="Rectángulo 12"/>
          <p:cNvSpPr/>
          <p:nvPr userDrawn="1"/>
        </p:nvSpPr>
        <p:spPr>
          <a:xfrm>
            <a:off x="0" y="6708371"/>
            <a:ext cx="12192000" cy="299258"/>
          </a:xfrm>
          <a:prstGeom prst="rect">
            <a:avLst/>
          </a:prstGeom>
          <a:gradFill>
            <a:gsLst>
              <a:gs pos="0">
                <a:srgbClr val="4AAD52"/>
              </a:gs>
              <a:gs pos="100000">
                <a:srgbClr val="265B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6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7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928314" y="124682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sz="40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497830" y="434435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21/1/2021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83080" y="95085"/>
            <a:ext cx="8446770" cy="819315"/>
          </a:xfrm>
        </p:spPr>
        <p:txBody>
          <a:bodyPr>
            <a:normAutofit/>
          </a:bodyPr>
          <a:lstStyle>
            <a:lvl1pPr algn="ctr"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4652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8516" y="3040380"/>
            <a:ext cx="10755284" cy="239363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116320"/>
            <a:ext cx="2743200" cy="365125"/>
          </a:xfrm>
        </p:spPr>
        <p:txBody>
          <a:bodyPr/>
          <a:lstStyle/>
          <a:p>
            <a:fld id="{A1298C51-975A-47E7-B82D-7B357E560500}" type="datetimeFigureOut">
              <a:rPr lang="es-EC" smtClean="0"/>
              <a:t>21/1/2021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082030"/>
            <a:ext cx="4114800" cy="365125"/>
          </a:xfrm>
        </p:spPr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082030"/>
            <a:ext cx="2743200" cy="365125"/>
          </a:xfrm>
        </p:spPr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8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9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0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86050" y="152236"/>
            <a:ext cx="6812280" cy="776978"/>
          </a:xfrm>
        </p:spPr>
        <p:txBody>
          <a:bodyPr>
            <a:normAutofit/>
          </a:bodyPr>
          <a:lstStyle>
            <a:lvl1pPr algn="ctr"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 DE LA MATERIA</a:t>
            </a:r>
            <a:endParaRPr lang="es-EC" dirty="0"/>
          </a:p>
        </p:txBody>
      </p:sp>
      <p:sp>
        <p:nvSpPr>
          <p:cNvPr id="12" name="Rectángulo 12"/>
          <p:cNvSpPr/>
          <p:nvPr userDrawn="1"/>
        </p:nvSpPr>
        <p:spPr>
          <a:xfrm>
            <a:off x="0" y="6570172"/>
            <a:ext cx="12192000" cy="299258"/>
          </a:xfrm>
          <a:prstGeom prst="rect">
            <a:avLst/>
          </a:prstGeom>
          <a:gradFill>
            <a:gsLst>
              <a:gs pos="0">
                <a:srgbClr val="4AAD52"/>
              </a:gs>
              <a:gs pos="100000">
                <a:srgbClr val="265B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3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9"/>
          <p:cNvSpPr txBox="1"/>
          <p:nvPr userDrawn="1"/>
        </p:nvSpPr>
        <p:spPr>
          <a:xfrm>
            <a:off x="598516" y="2527069"/>
            <a:ext cx="1075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rgbClr val="4AAD52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SUBTÍTULO: (OPINION PRO SEMI BOLD)</a:t>
            </a:r>
          </a:p>
        </p:txBody>
      </p:sp>
      <p:sp>
        <p:nvSpPr>
          <p:cNvPr id="16" name="Título 1"/>
          <p:cNvSpPr txBox="1">
            <a:spLocks/>
          </p:cNvSpPr>
          <p:nvPr userDrawn="1"/>
        </p:nvSpPr>
        <p:spPr>
          <a:xfrm>
            <a:off x="598516" y="1447636"/>
            <a:ext cx="6812280" cy="77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TITULO D</a:t>
            </a:r>
            <a:r>
              <a:rPr lang="es-EC" sz="18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</a:p>
          <a:p>
            <a:r>
              <a:rPr lang="es-ES" dirty="0"/>
              <a:t>E LA MATERIA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01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0725" y="1268095"/>
            <a:ext cx="10754460" cy="1325563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 DEL TEMA</a:t>
            </a:r>
            <a:endParaRPr lang="es-EC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21/1/2021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14" name="CuadroTexto 14"/>
          <p:cNvSpPr txBox="1"/>
          <p:nvPr userDrawn="1"/>
        </p:nvSpPr>
        <p:spPr>
          <a:xfrm>
            <a:off x="2261062" y="268376"/>
            <a:ext cx="778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</a:p>
        </p:txBody>
      </p:sp>
      <p:cxnSp>
        <p:nvCxnSpPr>
          <p:cNvPr id="15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contenido 2"/>
          <p:cNvSpPr>
            <a:spLocks noGrp="1"/>
          </p:cNvSpPr>
          <p:nvPr>
            <p:ph sz="half" idx="1"/>
          </p:nvPr>
        </p:nvSpPr>
        <p:spPr>
          <a:xfrm>
            <a:off x="598515" y="2740025"/>
            <a:ext cx="10756669" cy="3317875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6621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gradFill>
          <a:gsLst>
            <a:gs pos="0">
              <a:srgbClr val="4AAD52"/>
            </a:gs>
            <a:gs pos="100000">
              <a:srgbClr val="265B9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210978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54710" y="42579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21/1/2021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  <p:grpSp>
        <p:nvGrpSpPr>
          <p:cNvPr id="7" name="Grupo 4"/>
          <p:cNvGrpSpPr/>
          <p:nvPr userDrawn="1"/>
        </p:nvGrpSpPr>
        <p:grpSpPr>
          <a:xfrm>
            <a:off x="2223893" y="2813171"/>
            <a:ext cx="7819215" cy="1231658"/>
            <a:chOff x="2223893" y="2813171"/>
            <a:chExt cx="7819215" cy="1231658"/>
          </a:xfrm>
        </p:grpSpPr>
        <p:pic>
          <p:nvPicPr>
            <p:cNvPr id="8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3893" y="2813171"/>
              <a:ext cx="1509669" cy="1231658"/>
            </a:xfrm>
            <a:prstGeom prst="rect">
              <a:avLst/>
            </a:prstGeom>
          </p:spPr>
        </p:pic>
        <p:pic>
          <p:nvPicPr>
            <p:cNvPr id="9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3685" y="2842953"/>
              <a:ext cx="1759423" cy="1172095"/>
            </a:xfrm>
            <a:prstGeom prst="rect">
              <a:avLst/>
            </a:prstGeom>
          </p:spPr>
        </p:pic>
        <p:sp>
          <p:nvSpPr>
            <p:cNvPr id="10" name="CuadroTexto 3"/>
            <p:cNvSpPr txBox="1"/>
            <p:nvPr/>
          </p:nvSpPr>
          <p:spPr>
            <a:xfrm>
              <a:off x="4374547" y="3044280"/>
              <a:ext cx="34429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¡GRACIAS!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64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21/1/2021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363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21/1/2021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8343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98C51-975A-47E7-B82D-7B357E560500}" type="datetimeFigureOut">
              <a:rPr lang="es-EC" smtClean="0"/>
              <a:t>21/1/2021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71FD0-766A-4664-840B-44A55B7D88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330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3" r:id="rId3"/>
    <p:sldLayoutId id="2147483660" r:id="rId4"/>
    <p:sldLayoutId id="2147483650" r:id="rId5"/>
    <p:sldLayoutId id="2147483654" r:id="rId6"/>
    <p:sldLayoutId id="2147483651" r:id="rId7"/>
    <p:sldLayoutId id="2147483652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PU" TargetMode="External"/><Relationship Id="rId2" Type="http://schemas.openxmlformats.org/officeDocument/2006/relationships/hyperlink" Target="https://en.wikipedia.org/wiki/Time-sharing_syste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Process_(computing)" TargetMode="External"/><Relationship Id="rId5" Type="http://schemas.openxmlformats.org/officeDocument/2006/relationships/hyperlink" Target="https://en.wikipedia.org/wiki/Main_memory" TargetMode="External"/><Relationship Id="rId4" Type="http://schemas.openxmlformats.org/officeDocument/2006/relationships/hyperlink" Target="https://en.wikipedia.org/wiki/Computer_syste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lynn%27s_taxonomy" TargetMode="External"/><Relationship Id="rId7" Type="http://schemas.microsoft.com/office/2007/relationships/hdphoto" Target="../media/hdphoto1.wdp"/><Relationship Id="rId2" Type="http://schemas.openxmlformats.org/officeDocument/2006/relationships/hyperlink" Target="https://en.wikipedia.org/wiki/Multiprogramming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Message_passing" TargetMode="External"/><Relationship Id="rId4" Type="http://schemas.openxmlformats.org/officeDocument/2006/relationships/hyperlink" Target="https://en.wikipedia.org/wiki/MIM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dity_computer" TargetMode="External"/><Relationship Id="rId2" Type="http://schemas.openxmlformats.org/officeDocument/2006/relationships/hyperlink" Target="https://en.wikipedia.org/wiki/Multi-core_(computing)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Operating_system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n.wikipedia.org/wiki/Asymmetric_multiprocessing" TargetMode="External"/><Relationship Id="rId4" Type="http://schemas.openxmlformats.org/officeDocument/2006/relationships/hyperlink" Target="https://en.wikipedia.org/wiki/Symmetric_multiprocessi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6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C" sz="6600" b="1" dirty="0">
                <a:solidFill>
                  <a:srgbClr val="202122"/>
                </a:solidFill>
              </a:rPr>
              <a:t>M</a:t>
            </a:r>
            <a:r>
              <a:rPr lang="es-EC" sz="6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ultiprocesamiento</a:t>
            </a:r>
            <a:endParaRPr lang="es-EC" sz="6600" dirty="0">
              <a:solidFill>
                <a:schemeClr val="tx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24000" y="3727768"/>
            <a:ext cx="9144000" cy="1106879"/>
          </a:xfrm>
        </p:spPr>
        <p:txBody>
          <a:bodyPr/>
          <a:lstStyle/>
          <a:p>
            <a:r>
              <a:rPr lang="es-EC" dirty="0"/>
              <a:t>Multiprocesamiento</a:t>
            </a:r>
          </a:p>
        </p:txBody>
      </p:sp>
      <p:sp>
        <p:nvSpPr>
          <p:cNvPr id="4" name="2 Subtítulo">
            <a:extLst>
              <a:ext uri="{FF2B5EF4-FFF2-40B4-BE49-F238E27FC236}">
                <a16:creationId xmlns:a16="http://schemas.microsoft.com/office/drawing/2014/main" id="{F25FA823-E853-48CD-BFF5-F3DBC28AB2FE}"/>
              </a:ext>
            </a:extLst>
          </p:cNvPr>
          <p:cNvSpPr txBox="1">
            <a:spLocks/>
          </p:cNvSpPr>
          <p:nvPr/>
        </p:nvSpPr>
        <p:spPr>
          <a:xfrm>
            <a:off x="285345" y="4834647"/>
            <a:ext cx="5269149" cy="110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/>
              <a:t>Integrantes: Dayana Quinde</a:t>
            </a:r>
          </a:p>
          <a:p>
            <a:r>
              <a:rPr lang="es-EC" dirty="0"/>
              <a:t>                        Estefania Ugsha </a:t>
            </a:r>
          </a:p>
        </p:txBody>
      </p:sp>
    </p:spTree>
    <p:extLst>
      <p:ext uri="{BB962C8B-B14F-4D97-AF65-F5344CB8AC3E}">
        <p14:creationId xmlns:p14="http://schemas.microsoft.com/office/powerpoint/2010/main" val="231048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i="0" u="none" strike="noStrike" dirty="0">
                <a:solidFill>
                  <a:srgbClr val="FF0000"/>
                </a:solidFill>
                <a:effectLst/>
                <a:latin typeface="Open Sans"/>
              </a:rPr>
              <a:t>¿Qué es </a:t>
            </a:r>
            <a:r>
              <a:rPr lang="es-EC" dirty="0">
                <a:solidFill>
                  <a:srgbClr val="FF0000"/>
                </a:solidFill>
                <a:latin typeface="Open Sans"/>
              </a:rPr>
              <a:t>multiprocesamiento</a:t>
            </a:r>
            <a:r>
              <a:rPr lang="es-EC" b="1" i="0" u="none" strike="noStrike" dirty="0">
                <a:solidFill>
                  <a:srgbClr val="FF0000"/>
                </a:solidFill>
                <a:effectLst/>
                <a:latin typeface="Open Sans"/>
              </a:rPr>
              <a:t>?</a:t>
            </a:r>
            <a:br>
              <a:rPr lang="es-EC" b="1" i="0" u="none" strike="noStrike" dirty="0">
                <a:solidFill>
                  <a:srgbClr val="474747"/>
                </a:solidFill>
                <a:effectLst/>
                <a:latin typeface="Open Sans"/>
              </a:rPr>
            </a:b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8515" y="2469823"/>
            <a:ext cx="10756669" cy="3874416"/>
          </a:xfrm>
        </p:spPr>
        <p:txBody>
          <a:bodyPr/>
          <a:lstStyle/>
          <a:p>
            <a:pPr marL="0" indent="0">
              <a:buNone/>
            </a:pPr>
            <a:r>
              <a:rPr lang="es-EC" dirty="0"/>
              <a:t>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0A5F21B-0EFC-41FA-AFC7-7A51695096E4}"/>
              </a:ext>
            </a:extLst>
          </p:cNvPr>
          <p:cNvSpPr/>
          <p:nvPr/>
        </p:nvSpPr>
        <p:spPr>
          <a:xfrm>
            <a:off x="4429263" y="3795386"/>
            <a:ext cx="2725927" cy="1102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M</a:t>
            </a:r>
            <a:r>
              <a:rPr lang="es-EC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ultiproce-samiento</a:t>
            </a:r>
            <a:r>
              <a:rPr lang="es-EC" dirty="0"/>
              <a:t>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D94B37-FF7B-498E-8E40-542CEFE4E00E}"/>
              </a:ext>
            </a:extLst>
          </p:cNvPr>
          <p:cNvSpPr/>
          <p:nvPr/>
        </p:nvSpPr>
        <p:spPr>
          <a:xfrm>
            <a:off x="1064227" y="3260329"/>
            <a:ext cx="2592371" cy="6595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dirty="0"/>
              <a:t>S</a:t>
            </a:r>
            <a:r>
              <a:rPr lang="es-EC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istema</a:t>
            </a:r>
            <a:r>
              <a:rPr lang="es-EC" sz="2000" dirty="0">
                <a:hlinkClick r:id="rId2"/>
              </a:rPr>
              <a:t> </a:t>
            </a:r>
            <a:r>
              <a:rPr lang="es-EC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 tiempo compartido</a:t>
            </a:r>
            <a:r>
              <a:rPr lang="es-EC" sz="2000" dirty="0"/>
              <a:t> 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2278CA9-0F6B-45C6-8C88-DC3026AF3245}"/>
              </a:ext>
            </a:extLst>
          </p:cNvPr>
          <p:cNvSpPr/>
          <p:nvPr/>
        </p:nvSpPr>
        <p:spPr>
          <a:xfrm>
            <a:off x="8437044" y="3098812"/>
            <a:ext cx="3124256" cy="1102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Uso de dos o más </a:t>
            </a:r>
            <a:r>
              <a:rPr lang="es-MX" sz="2000" dirty="0">
                <a:hlinkClick r:id="rId3" tooltip="UP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unidades centrales de procesamiento</a:t>
            </a:r>
            <a:r>
              <a:rPr lang="es-MX" sz="2000" dirty="0"/>
              <a:t> </a:t>
            </a:r>
            <a:r>
              <a:rPr lang="es-EC" dirty="0"/>
              <a:t>dentro de un solo </a:t>
            </a:r>
            <a:r>
              <a:rPr lang="es-EC" sz="2000" dirty="0">
                <a:hlinkClick r:id="rId4" tooltip="Sistema informáti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 informático</a:t>
            </a:r>
            <a:r>
              <a:rPr lang="es-EC" sz="2000" dirty="0"/>
              <a:t> </a:t>
            </a:r>
            <a:r>
              <a:rPr lang="es-MX" dirty="0"/>
              <a:t> </a:t>
            </a:r>
            <a:endParaRPr lang="es-EC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935770-FA94-4D70-BDFA-24E949EE9108}"/>
              </a:ext>
            </a:extLst>
          </p:cNvPr>
          <p:cNvSpPr/>
          <p:nvPr/>
        </p:nvSpPr>
        <p:spPr>
          <a:xfrm>
            <a:off x="8246969" y="4619134"/>
            <a:ext cx="2592371" cy="6595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Problemas que pueden ser paralelizados.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5632A3-CFF5-4FE5-89F5-B3F7AF3ECFB1}"/>
              </a:ext>
            </a:extLst>
          </p:cNvPr>
          <p:cNvSpPr/>
          <p:nvPr/>
        </p:nvSpPr>
        <p:spPr>
          <a:xfrm>
            <a:off x="4356620" y="5353687"/>
            <a:ext cx="3109409" cy="10520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Cada una de las cuales comparte la </a:t>
            </a:r>
            <a:r>
              <a:rPr lang="es-MX" sz="2000" dirty="0">
                <a:hlinkClick r:id="rId5" tooltip="Memoria princip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memoria</a:t>
            </a:r>
            <a:r>
              <a:rPr lang="es-MX" dirty="0">
                <a:hlinkClick r:id="rId5" tooltip="Memoria princip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sz="2000" dirty="0">
                <a:hlinkClick r:id="rId5" tooltip="Memoria princip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principal</a:t>
            </a:r>
            <a:r>
              <a:rPr lang="es-MX" dirty="0"/>
              <a:t> y los periféricos</a:t>
            </a:r>
            <a:endParaRPr lang="es-EC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DAD1142-0F13-403A-B5EF-7DF519287B45}"/>
              </a:ext>
            </a:extLst>
          </p:cNvPr>
          <p:cNvSpPr/>
          <p:nvPr/>
        </p:nvSpPr>
        <p:spPr>
          <a:xfrm>
            <a:off x="562255" y="4750322"/>
            <a:ext cx="3109408" cy="11029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usa para referirse a la ejecución de múltiples </a:t>
            </a:r>
            <a:r>
              <a:rPr lang="es-MX" sz="2000" dirty="0">
                <a:hlinkClick r:id="rId6" tooltip="Proceso (informática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procesos</a:t>
            </a:r>
            <a:r>
              <a:rPr lang="es-MX" sz="2000" dirty="0"/>
              <a:t> </a:t>
            </a:r>
            <a:r>
              <a:rPr lang="es-MX" dirty="0"/>
              <a:t>concurrentes en un sistema</a:t>
            </a:r>
            <a:endParaRPr lang="es-EC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9C26BAF-DC8E-4CE3-B560-7166015386EA}"/>
              </a:ext>
            </a:extLst>
          </p:cNvPr>
          <p:cNvSpPr/>
          <p:nvPr/>
        </p:nvSpPr>
        <p:spPr>
          <a:xfrm>
            <a:off x="4429263" y="2390468"/>
            <a:ext cx="2592371" cy="9319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Capacidad</a:t>
            </a:r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dirty="0"/>
              <a:t>de un sistema para admitir más de un procesador</a:t>
            </a:r>
            <a:endParaRPr lang="es-EC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6676720-CE74-481E-B70D-B081E2DA4DB9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730112" y="3539605"/>
            <a:ext cx="1098354" cy="417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C12C6DC-AE87-4977-94F2-1E9F8C1E88A4}"/>
              </a:ext>
            </a:extLst>
          </p:cNvPr>
          <p:cNvCxnSpPr/>
          <p:nvPr/>
        </p:nvCxnSpPr>
        <p:spPr>
          <a:xfrm flipV="1">
            <a:off x="6806153" y="3450306"/>
            <a:ext cx="1319752" cy="419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F1EF6BF-51C8-4698-95C8-F050F95ABE9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792227" y="3283819"/>
            <a:ext cx="0" cy="51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A9D4621-291A-478E-9AAE-84674B105C3E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6755987" y="4736801"/>
            <a:ext cx="1490982" cy="212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F7718AA-DF52-441A-9E59-13E3AA5A7B61}"/>
              </a:ext>
            </a:extLst>
          </p:cNvPr>
          <p:cNvCxnSpPr>
            <a:cxnSpLocks/>
          </p:cNvCxnSpPr>
          <p:nvPr/>
        </p:nvCxnSpPr>
        <p:spPr>
          <a:xfrm>
            <a:off x="5976849" y="4809025"/>
            <a:ext cx="0" cy="54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36D92E3-5144-42F3-8466-69EBABC55844}"/>
              </a:ext>
            </a:extLst>
          </p:cNvPr>
          <p:cNvCxnSpPr/>
          <p:nvPr/>
        </p:nvCxnSpPr>
        <p:spPr>
          <a:xfrm flipH="1">
            <a:off x="3730113" y="4564796"/>
            <a:ext cx="964435" cy="300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6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F72F316-B0BB-4684-B662-CBC3FD3205B7}"/>
              </a:ext>
            </a:extLst>
          </p:cNvPr>
          <p:cNvSpPr txBox="1"/>
          <p:nvPr/>
        </p:nvSpPr>
        <p:spPr>
          <a:xfrm>
            <a:off x="6238185" y="1827603"/>
            <a:ext cx="5033912" cy="40358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 multiprocesamiento no significa necesariamente que un solo proceso o tarea utilice más de un procesador simultáneamente.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</a:t>
            </a:r>
            <a:r>
              <a:rPr lang="es-MX" dirty="0">
                <a:hlinkClick r:id="rId2" tooltip="Multiprogramació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ultiprogramación</a:t>
            </a:r>
            <a:r>
              <a:rPr lang="es-MX" b="1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 reservan el término </a:t>
            </a:r>
            <a:r>
              <a:rPr lang="es-MX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multiprocesamiento</a:t>
            </a:r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para el aspecto de hardware.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s-MX" b="1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s-MX" dirty="0">
                <a:hlinkClick r:id="rId3" tooltip="Taxonomía de Flyn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 taxonomía de Flynn</a:t>
            </a:r>
            <a:r>
              <a:rPr lang="es-MX" dirty="0"/>
              <a:t> </a:t>
            </a:r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los multiprocesadores son máquinas </a:t>
            </a:r>
            <a:r>
              <a:rPr lang="es-MX" dirty="0">
                <a:hlinkClick r:id="rId4" tooltip="MIM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MIMD</a:t>
            </a:r>
            <a:r>
              <a:rPr lang="es-MX" b="1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endParaRPr lang="es-MX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s-MX" dirty="0">
                <a:solidFill>
                  <a:srgbClr val="202122"/>
                </a:solidFill>
                <a:latin typeface="Arial" panose="020B0604020202020204" pitchFamily="34" charset="0"/>
              </a:rPr>
              <a:t>L</a:t>
            </a:r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os multiprocesadores no son toda la clase de máquinas MIMD, que también contienen sistemas de múltiples computadoras que </a:t>
            </a:r>
            <a:r>
              <a:rPr lang="es-MX" dirty="0">
                <a:hlinkClick r:id="rId5" tooltip="Paso de mensaj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pasan mensajes</a:t>
            </a:r>
            <a:r>
              <a:rPr lang="es-MX" dirty="0"/>
              <a:t> </a:t>
            </a:r>
            <a:r>
              <a:rPr lang="es-MX" b="1" dirty="0">
                <a:solidFill>
                  <a:srgbClr val="202122"/>
                </a:solidFill>
                <a:latin typeface="Arial" panose="020B0604020202020204" pitchFamily="34" charset="0"/>
              </a:rPr>
              <a:t>. </a:t>
            </a:r>
          </a:p>
        </p:txBody>
      </p:sp>
      <p:sp>
        <p:nvSpPr>
          <p:cNvPr id="75" name="Title 5">
            <a:extLst>
              <a:ext uri="{FF2B5EF4-FFF2-40B4-BE49-F238E27FC236}">
                <a16:creationId xmlns:a16="http://schemas.microsoft.com/office/drawing/2014/main" id="{25F93471-75B9-4D6E-924A-85A22384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080" y="95085"/>
            <a:ext cx="8446770" cy="819315"/>
          </a:xfrm>
        </p:spPr>
        <p:txBody>
          <a:bodyPr/>
          <a:lstStyle/>
          <a:p>
            <a:r>
              <a:rPr lang="es-EC" dirty="0">
                <a:solidFill>
                  <a:schemeClr val="tx1"/>
                </a:solidFill>
              </a:rPr>
              <a:t>Computación Paralela y Distribuida 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871666-0820-422E-9542-0E5315544AB3}"/>
              </a:ext>
            </a:extLst>
          </p:cNvPr>
          <p:cNvSpPr txBox="1"/>
          <p:nvPr/>
        </p:nvSpPr>
        <p:spPr>
          <a:xfrm>
            <a:off x="586816" y="1242828"/>
            <a:ext cx="11302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Sin embargo, el multiprocesamiento significa una verdadera ejecución paralela de múltiples procesos utilizando más de un procesador. </a:t>
            </a:r>
          </a:p>
        </p:txBody>
      </p:sp>
      <p:pic>
        <p:nvPicPr>
          <p:cNvPr id="4" name="Picture 2" descr="Sistemas Operativos Multiprocesador | Sistemas Operativos">
            <a:extLst>
              <a:ext uri="{FF2B5EF4-FFF2-40B4-BE49-F238E27FC236}">
                <a16:creationId xmlns:a16="http://schemas.microsoft.com/office/drawing/2014/main" id="{AB3619A6-C717-4BD1-B169-183B676DE3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75" b="93458" l="3376" r="97890">
                        <a14:foregroundMark x1="4430" y1="6542" x2="12658" y2="20093"/>
                        <a14:foregroundMark x1="32489" y1="6542" x2="42616" y2="8411"/>
                        <a14:foregroundMark x1="42616" y1="8411" x2="48734" y2="6542"/>
                        <a14:foregroundMark x1="94018" y1="13014" x2="92616" y2="22897"/>
                        <a14:foregroundMark x1="94937" y1="6542" x2="94363" y2="10587"/>
                        <a14:foregroundMark x1="92616" y1="22897" x2="94559" y2="26417"/>
                        <a14:foregroundMark x1="97890" y1="16355" x2="97890" y2="17290"/>
                        <a14:foregroundMark x1="97257" y1="13551" x2="97257" y2="13551"/>
                        <a14:foregroundMark x1="97468" y1="15888" x2="97657" y2="19657"/>
                        <a14:foregroundMark x1="97468" y1="16355" x2="97468" y2="16355"/>
                        <a14:foregroundMark x1="43671" y1="89720" x2="63954" y2="92402"/>
                        <a14:foregroundMark x1="77124" y1="92080" x2="77215" y2="92056"/>
                        <a14:foregroundMark x1="97890" y1="14486" x2="97890" y2="14486"/>
                        <a14:foregroundMark x1="97890" y1="14953" x2="97890" y2="15888"/>
                        <a14:foregroundMark x1="97890" y1="15888" x2="97890" y2="15888"/>
                        <a14:foregroundMark x1="97679" y1="14953" x2="97257" y2="18224"/>
                        <a14:foregroundMark x1="97257" y1="14486" x2="97679" y2="17290"/>
                        <a14:foregroundMark x1="97669" y1="19657" x2="97257" y2="14486"/>
                        <a14:foregroundMark x1="97890" y1="22430" x2="97736" y2="20499"/>
                        <a14:backgroundMark x1="98984" y1="19774" x2="99367" y2="25701"/>
                        <a14:backgroundMark x1="98312" y1="9346" x2="98583" y2="13551"/>
                        <a14:backgroundMark x1="99367" y1="25701" x2="98945" y2="28037"/>
                        <a14:backgroundMark x1="98312" y1="24299" x2="98035" y2="20006"/>
                        <a14:backgroundMark x1="98312" y1="21028" x2="98312" y2="14019"/>
                        <a14:backgroundMark x1="97890" y1="21028" x2="98101" y2="16355"/>
                        <a14:backgroundMark x1="63502" y1="93925" x2="76160" y2="95327"/>
                        <a14:backgroundMark x1="77426" y1="94393" x2="77637" y2="91121"/>
                        <a14:backgroundMark x1="94093" y1="28037" x2="95570" y2="28037"/>
                        <a14:backgroundMark x1="98101" y1="25701" x2="98101" y2="15888"/>
                        <a14:backgroundMark x1="90717" y1="27570" x2="89241" y2="27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6"/>
          <a:stretch/>
        </p:blipFill>
        <p:spPr bwMode="auto">
          <a:xfrm>
            <a:off x="410046" y="2428402"/>
            <a:ext cx="4812403" cy="31051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52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5F313EE-19D1-4234-BBDE-873955166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14400"/>
            <a:ext cx="10544107" cy="823912"/>
          </a:xfrm>
        </p:spPr>
        <p:txBody>
          <a:bodyPr>
            <a:normAutofit/>
          </a:bodyPr>
          <a:lstStyle/>
          <a:p>
            <a:pPr algn="ctr"/>
            <a:r>
              <a:rPr lang="es-EC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ACOPLAMIENTO DE PROCESADOR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402A7-2556-4BFC-8452-3048FBEEA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576" y="2485016"/>
            <a:ext cx="5004028" cy="373005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MX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Los sistemas multiprocesador estrechamente acoplados contienen varias CPU que están conectadas a nivel de bus.</a:t>
            </a:r>
          </a:p>
          <a:p>
            <a:pPr algn="l"/>
            <a:r>
              <a:rPr lang="es-MX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Estas CPU pueden tener acceso a una memoria compartida central o pueden participar en una jerarquía.</a:t>
            </a:r>
            <a:endParaRPr lang="es-MX" sz="17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s-MX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Los multiprocesadores de chip, también conocidos como computación </a:t>
            </a:r>
            <a:r>
              <a:rPr lang="es-MX" sz="1700" b="1" dirty="0">
                <a:solidFill>
                  <a:srgbClr val="202122"/>
                </a:solidFill>
                <a:latin typeface="Arial" panose="020B0604020202020204" pitchFamily="34" charset="0"/>
                <a:hlinkClick r:id="rId2" tooltip="Multi-core (informática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multinúcleo</a:t>
            </a:r>
            <a:r>
              <a:rPr lang="es-MX" dirty="0"/>
              <a:t> , </a:t>
            </a:r>
            <a:r>
              <a:rPr lang="es-MX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involucran más de un procesador colocado en un solo chip.</a:t>
            </a:r>
          </a:p>
          <a:p>
            <a:r>
              <a:rPr lang="es-MX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Los sistemas de mainframe con múltiples </a:t>
            </a:r>
            <a:r>
              <a:rPr lang="es-MX" sz="1600" dirty="0">
                <a:solidFill>
                  <a:srgbClr val="202122"/>
                </a:solidFill>
                <a:latin typeface="Arial" panose="020B0604020202020204" pitchFamily="34" charset="0"/>
              </a:rPr>
              <a:t>procesadores suelen estar estrechamente acoplados.</a:t>
            </a:r>
          </a:p>
          <a:p>
            <a:pPr algn="l" fontAlgn="base"/>
            <a:endParaRPr lang="es-MX" b="0" i="0" dirty="0">
              <a:solidFill>
                <a:srgbClr val="47474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9B2A7B0-B57B-467C-AD92-EBEA514C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chemeClr val="tx1"/>
                </a:solidFill>
              </a:rPr>
              <a:t>Computación Paralela y Distribuida </a:t>
            </a:r>
            <a:endParaRPr lang="es-EC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59E01E-CD9D-433F-8EE2-75DEE8C158AF}"/>
              </a:ext>
            </a:extLst>
          </p:cNvPr>
          <p:cNvSpPr txBox="1"/>
          <p:nvPr/>
        </p:nvSpPr>
        <p:spPr>
          <a:xfrm>
            <a:off x="1112363" y="1772796"/>
            <a:ext cx="339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Sistema multiprocesador estrechamente acoplado </a:t>
            </a:r>
          </a:p>
          <a:p>
            <a:endParaRPr lang="es-EC" dirty="0"/>
          </a:p>
        </p:txBody>
      </p:sp>
      <p:sp>
        <p:nvSpPr>
          <p:cNvPr id="10" name="Marcador de contenido 4">
            <a:extLst>
              <a:ext uri="{FF2B5EF4-FFF2-40B4-BE49-F238E27FC236}">
                <a16:creationId xmlns:a16="http://schemas.microsoft.com/office/drawing/2014/main" id="{61955E55-68FB-4EC7-95B4-544E4BB2B04A}"/>
              </a:ext>
            </a:extLst>
          </p:cNvPr>
          <p:cNvSpPr txBox="1">
            <a:spLocks/>
          </p:cNvSpPr>
          <p:nvPr/>
        </p:nvSpPr>
        <p:spPr>
          <a:xfrm>
            <a:off x="6116391" y="2469125"/>
            <a:ext cx="5414126" cy="36845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Los sistemas de multiprocesador débilmente acoplados se basan en varios </a:t>
            </a:r>
            <a:r>
              <a:rPr lang="es-MX" sz="4300" b="1" dirty="0">
                <a:solidFill>
                  <a:srgbClr val="202122"/>
                </a:solidFill>
                <a:latin typeface="Arial" panose="020B0604020202020204" pitchFamily="34" charset="0"/>
                <a:hlinkClick r:id="rId3" tooltip="Computadora de productos básic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ordenadores básicos</a:t>
            </a:r>
            <a:r>
              <a:rPr lang="es-MX" sz="4300" b="1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s-MX" sz="4000" b="1" u="sng" dirty="0">
                <a:solidFill>
                  <a:srgbClr val="202122"/>
                </a:solidFill>
                <a:latin typeface="Arial" panose="020B0604020202020204" pitchFamily="34" charset="0"/>
              </a:rPr>
              <a:t>in</a:t>
            </a:r>
            <a:r>
              <a:rPr lang="es-MX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dependientes </a:t>
            </a:r>
            <a:r>
              <a:rPr lang="es-MX" sz="4000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s-MX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Funcionan mejor y son físicamente, históricamente han requerido mayores inversiones </a:t>
            </a:r>
          </a:p>
          <a:p>
            <a:pPr algn="l"/>
            <a:r>
              <a:rPr lang="es-MX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Los nodos en un sistema débilmente acoplado son generalmente computadoras de bajo costo.</a:t>
            </a:r>
          </a:p>
          <a:p>
            <a:pPr algn="l"/>
            <a:r>
              <a:rPr lang="es-MX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Los sistemas </a:t>
            </a:r>
            <a:r>
              <a:rPr lang="es-MX" sz="4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estrechamente acoplados </a:t>
            </a:r>
            <a:r>
              <a:rPr lang="es-MX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tienden a ser mucho más </a:t>
            </a:r>
            <a:r>
              <a:rPr lang="es-MX" sz="4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eficientes energéticamente que los clústeres. </a:t>
            </a:r>
          </a:p>
          <a:p>
            <a:pPr algn="l"/>
            <a:r>
              <a:rPr lang="es-MX" sz="4000" dirty="0">
                <a:solidFill>
                  <a:srgbClr val="202122"/>
                </a:solidFill>
                <a:latin typeface="Arial" panose="020B0604020202020204" pitchFamily="34" charset="0"/>
              </a:rPr>
              <a:t>L</a:t>
            </a:r>
            <a:r>
              <a:rPr lang="es-MX" sz="4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os sistemas </a:t>
            </a:r>
            <a:r>
              <a:rPr lang="es-MX" sz="4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débilmente acoplados </a:t>
            </a:r>
            <a:r>
              <a:rPr lang="es-MX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utilizan componentes que no fueron necesariamente diseñados </a:t>
            </a:r>
          </a:p>
          <a:p>
            <a:pPr algn="l"/>
            <a:r>
              <a:rPr lang="es-MX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Estos tienen la capacidad de ejecutar diferentes sistemas operativos o versiones de SO en diferentes sistemas.</a:t>
            </a:r>
          </a:p>
          <a:p>
            <a:endParaRPr lang="es-EC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32621F4-BDB3-4449-8B59-9C5501438B93}"/>
              </a:ext>
            </a:extLst>
          </p:cNvPr>
          <p:cNvSpPr txBox="1"/>
          <p:nvPr/>
        </p:nvSpPr>
        <p:spPr>
          <a:xfrm>
            <a:off x="5883897" y="1911296"/>
            <a:ext cx="5646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Sistema multiprocesador débilmente acoplado </a:t>
            </a:r>
            <a:endParaRPr lang="es-MX" sz="1800" b="0" i="0" dirty="0">
              <a:solidFill>
                <a:srgbClr val="54595D"/>
              </a:solidFill>
              <a:effectLst/>
              <a:latin typeface="Arial" panose="020B0604020202020204" pitchFamily="34" charset="0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0776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Placeholder 1">
            <a:extLst>
              <a:ext uri="{FF2B5EF4-FFF2-40B4-BE49-F238E27FC236}">
                <a16:creationId xmlns:a16="http://schemas.microsoft.com/office/drawing/2014/main" id="{44021221-2689-4030-9290-703D6DAFF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7530" y="1382712"/>
            <a:ext cx="7795967" cy="1068256"/>
          </a:xfrm>
        </p:spPr>
        <p:txBody>
          <a:bodyPr>
            <a:normAutofit/>
          </a:bodyPr>
          <a:lstStyle/>
          <a:p>
            <a:pPr algn="ctr"/>
            <a:r>
              <a:rPr lang="es-EC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SIMETRÍA DEL PROCESADOR </a:t>
            </a:r>
          </a:p>
          <a:p>
            <a:pPr algn="ctr"/>
            <a:endParaRPr lang="en-US" sz="4000" dirty="0"/>
          </a:p>
        </p:txBody>
      </p:sp>
      <p:sp>
        <p:nvSpPr>
          <p:cNvPr id="3077" name="Content Placeholder 4">
            <a:extLst>
              <a:ext uri="{FF2B5EF4-FFF2-40B4-BE49-F238E27FC236}">
                <a16:creationId xmlns:a16="http://schemas.microsoft.com/office/drawing/2014/main" id="{AE1A3341-C528-4809-99A6-12B8EE555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1949" y="1790700"/>
            <a:ext cx="6581776" cy="33884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MX" sz="1600" dirty="0">
                <a:solidFill>
                  <a:srgbClr val="202122"/>
                </a:solidFill>
                <a:latin typeface="Arial" panose="020B0604020202020204" pitchFamily="34" charset="0"/>
              </a:rPr>
              <a:t>En un sistema de multiprocesamiento.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1600" dirty="0">
                <a:solidFill>
                  <a:srgbClr val="202122"/>
                </a:solidFill>
                <a:latin typeface="Arial" panose="020B0604020202020204" pitchFamily="34" charset="0"/>
              </a:rPr>
              <a:t>Todas las CPU pueden ser iguales o algunas pueden reservarse para fines especiales.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1600" dirty="0">
                <a:solidFill>
                  <a:srgbClr val="202122"/>
                </a:solidFill>
                <a:latin typeface="Arial" panose="020B0604020202020204" pitchFamily="34" charset="0"/>
              </a:rPr>
              <a:t>Una combinación de consideraciones de diseño de hardware y software del </a:t>
            </a:r>
            <a:r>
              <a:rPr lang="es-MX" sz="1600" dirty="0">
                <a:solidFill>
                  <a:srgbClr val="202122"/>
                </a:solidFill>
                <a:latin typeface="Arial" panose="020B0604020202020204" pitchFamily="34" charset="0"/>
                <a:hlinkClick r:id="rId2" tooltip="Sistema operativ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 operativo</a:t>
            </a:r>
            <a:r>
              <a:rPr lang="es-MX" sz="1600" dirty="0">
                <a:solidFill>
                  <a:srgbClr val="202122"/>
                </a:solidFill>
                <a:latin typeface="Arial" panose="020B0604020202020204" pitchFamily="34" charset="0"/>
              </a:rPr>
              <a:t> determina la simetría (o la falta de ella) en un sistema dado.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1600" b="1" i="1" dirty="0">
                <a:solidFill>
                  <a:srgbClr val="474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Por ejemplo</a:t>
            </a:r>
            <a:r>
              <a:rPr lang="es-MX" sz="1600" dirty="0">
                <a:solidFill>
                  <a:srgbClr val="474747"/>
                </a:solidFill>
                <a:latin typeface="Open Sans"/>
              </a:rPr>
              <a:t>, </a:t>
            </a:r>
            <a:r>
              <a:rPr lang="es-MX" sz="1600" dirty="0">
                <a:solidFill>
                  <a:srgbClr val="202122"/>
                </a:solidFill>
                <a:latin typeface="Arial" panose="020B0604020202020204" pitchFamily="34" charset="0"/>
              </a:rPr>
              <a:t>las consideraciones de hardware o software pueden requerir que solo una CPU en particular responda a todas las interrupciones de hardware, mientras que todo el resto del trabajo en el sistema puede distribuirse por igual entre las CPU; o la ejecución de código en modo </a:t>
            </a:r>
            <a:r>
              <a:rPr lang="es-MX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kernel</a:t>
            </a:r>
            <a:r>
              <a:rPr lang="es-MX" sz="1600" dirty="0">
                <a:solidFill>
                  <a:srgbClr val="202122"/>
                </a:solidFill>
                <a:latin typeface="Arial" panose="020B0604020202020204" pitchFamily="34" charset="0"/>
              </a:rPr>
              <a:t> puede estar restringida a una sola CPU en particular , mientras que el código en modo usuario puede ejecutarse en cualquier combinación de procesadores.</a:t>
            </a:r>
            <a:endParaRPr lang="en-US" sz="16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4A5392D-C973-4D04-A494-6A57B37C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080" y="95085"/>
            <a:ext cx="8446770" cy="819315"/>
          </a:xfrm>
        </p:spPr>
        <p:txBody>
          <a:bodyPr anchor="ctr">
            <a:normAutofit/>
          </a:bodyPr>
          <a:lstStyle/>
          <a:p>
            <a:r>
              <a:rPr lang="es-EC" dirty="0">
                <a:solidFill>
                  <a:schemeClr val="tx1"/>
                </a:solidFill>
              </a:rPr>
              <a:t>Computación Paralela y Distribuida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EBC6FC-0C9D-4815-947B-E674C8F52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725" y="2003644"/>
            <a:ext cx="4969571" cy="3388488"/>
          </a:xfrm>
        </p:spPr>
        <p:txBody>
          <a:bodyPr>
            <a:normAutofit/>
          </a:bodyPr>
          <a:lstStyle/>
          <a:p>
            <a:endParaRPr lang="es-EC" dirty="0"/>
          </a:p>
        </p:txBody>
      </p:sp>
      <p:pic>
        <p:nvPicPr>
          <p:cNvPr id="2050" name="Picture 2" descr="Sistemas operativos - Inovacion a cada instante: Multiprocesos">
            <a:extLst>
              <a:ext uri="{FF2B5EF4-FFF2-40B4-BE49-F238E27FC236}">
                <a16:creationId xmlns:a16="http://schemas.microsoft.com/office/drawing/2014/main" id="{4A41F80C-8862-4FDD-BF5A-A4137FFAD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713" y="1940938"/>
            <a:ext cx="4581525" cy="33097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8E89B00-98FF-45E0-8CD3-9389D7EC7E33}"/>
              </a:ext>
            </a:extLst>
          </p:cNvPr>
          <p:cNvSpPr txBox="1"/>
          <p:nvPr/>
        </p:nvSpPr>
        <p:spPr>
          <a:xfrm>
            <a:off x="2338142" y="5639989"/>
            <a:ext cx="6613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000" dirty="0">
                <a:hlinkClick r:id="rId4" tooltip="Multiprocesamiento simétri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Sistemas de multiprocesamiento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hlinkClick r:id="rId4" tooltip="Multiprocesamiento simétri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simétrico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(SMP). 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hlinkClick r:id="rId5" tooltip="Multiprocesamiento asimétri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</a:t>
            </a:r>
            <a:r>
              <a:rPr lang="es-MX" sz="2400" dirty="0">
                <a:hlinkClick r:id="rId5" tooltip="Multiprocesamiento asimétri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ltiprocesamiento asimétrico</a:t>
            </a:r>
            <a:r>
              <a:rPr lang="es-MX" sz="2400" dirty="0"/>
              <a:t> 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76476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C97C00D-F3A2-42FA-9392-1194EE83E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2790" y="725836"/>
            <a:ext cx="6587647" cy="823912"/>
          </a:xfrm>
        </p:spPr>
        <p:txBody>
          <a:bodyPr>
            <a:normAutofit/>
          </a:bodyPr>
          <a:lstStyle/>
          <a:p>
            <a:pPr algn="l"/>
            <a:r>
              <a:rPr lang="es-EC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Sistema multiprocesador maestro / esclavo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890EF-21FA-48C9-ABC3-C344DC333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5495" y="1833775"/>
            <a:ext cx="4724282" cy="3498109"/>
          </a:xfrm>
        </p:spPr>
        <p:txBody>
          <a:bodyPr>
            <a:normAutofit/>
          </a:bodyPr>
          <a:lstStyle/>
          <a:p>
            <a:pPr algn="l"/>
            <a:r>
              <a:rPr lang="es-MX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CPU maestra tiene el control de la computadora y las CPU esclavas realizan las tareas asignadas.</a:t>
            </a:r>
          </a:p>
          <a:p>
            <a:pPr algn="l"/>
            <a:r>
              <a:rPr lang="es-MX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Las CPU pueden ser completamente diferentes en términos de velocidad y arquitectura. </a:t>
            </a:r>
          </a:p>
          <a:p>
            <a:pPr algn="l"/>
            <a:r>
              <a:rPr lang="es-MX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tipo de  sistema operativo se designa un procesador maestro. </a:t>
            </a:r>
          </a:p>
          <a:p>
            <a:pPr algn="l"/>
            <a:r>
              <a:rPr lang="es-MX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ejecución de programas en paralelo es posible dado que el procesador maestro planifica y divide las operaciones entre los procesadores esclavos.</a:t>
            </a:r>
          </a:p>
          <a:p>
            <a:pPr marL="0" indent="0" algn="l">
              <a:buNone/>
            </a:pPr>
            <a:endParaRPr lang="es-MX" sz="1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Noticia Tex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s-EC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D86BAEA-E01C-4B71-BC02-585CA85F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chemeClr val="tx1"/>
                </a:solidFill>
              </a:rPr>
              <a:t>Computación Paralela y Distribuida </a:t>
            </a:r>
            <a:endParaRPr lang="es-EC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3289BE2-1B27-4B0E-B602-A18E0796E7E3}"/>
              </a:ext>
            </a:extLst>
          </p:cNvPr>
          <p:cNvSpPr txBox="1"/>
          <p:nvPr/>
        </p:nvSpPr>
        <p:spPr>
          <a:xfrm>
            <a:off x="579602" y="5711809"/>
            <a:ext cx="1148237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Debilidad, ya que el hecho de tener un solo procesador maestro ocasiona un cuello de botella.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A11330-941C-4A81-BEC6-0143EDD99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4699" y="1833775"/>
            <a:ext cx="5183188" cy="3684588"/>
          </a:xfrm>
        </p:spPr>
        <p:txBody>
          <a:bodyPr>
            <a:normAutofit/>
          </a:bodyPr>
          <a:lstStyle/>
          <a:p>
            <a:endParaRPr lang="es-EC" dirty="0"/>
          </a:p>
        </p:txBody>
      </p:sp>
      <p:pic>
        <p:nvPicPr>
          <p:cNvPr id="3074" name="Picture 2" descr="Multiprocesamiento Asimétrico">
            <a:extLst>
              <a:ext uri="{FF2B5EF4-FFF2-40B4-BE49-F238E27FC236}">
                <a16:creationId xmlns:a16="http://schemas.microsoft.com/office/drawing/2014/main" id="{B8B596C9-567F-4BB8-8B30-17FD210E5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699" y="1640329"/>
            <a:ext cx="5183188" cy="37751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71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F17045A-3DD5-44DC-B746-9088BA55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chemeClr val="tx1"/>
                </a:solidFill>
              </a:rPr>
              <a:t>Computación Paralela y Distribuida </a:t>
            </a:r>
            <a:endParaRPr lang="es-EC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4A4034B-A727-4BE1-907B-DC016CFCB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13" y="2499751"/>
            <a:ext cx="4039400" cy="286232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2000" dirty="0"/>
              <a:t>En multiprocesamiento, los procesadores se pueden utilizar para ejecutar una única secuencia de instrucciones en varios contextos múltiples secuencias de instrucciones en un solo contexto, o múltiples secuencias de instrucciones en múltiples contextos </a:t>
            </a:r>
            <a:endParaRPr lang="es-EC" altLang="es-EC" sz="2000" b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25992D-C3E2-4016-B765-61CAA796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2150" y="1378798"/>
            <a:ext cx="6716823" cy="823912"/>
          </a:xfrm>
        </p:spPr>
        <p:txBody>
          <a:bodyPr/>
          <a:lstStyle/>
          <a:p>
            <a:r>
              <a:rPr lang="es-MX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FLUJOS DE INSTRUCCIONES Y DATOS.</a:t>
            </a:r>
          </a:p>
          <a:p>
            <a:endParaRPr lang="es-EC" dirty="0"/>
          </a:p>
        </p:txBody>
      </p:sp>
      <p:pic>
        <p:nvPicPr>
          <p:cNvPr id="4098" name="Picture 2" descr="UNIDAD 5 SISTEMAS MULTIPROCESADOR Y MULTICOMPUTADOR | arqcomrafaelsanchez">
            <a:extLst>
              <a:ext uri="{FF2B5EF4-FFF2-40B4-BE49-F238E27FC236}">
                <a16:creationId xmlns:a16="http://schemas.microsoft.com/office/drawing/2014/main" id="{659E6FF4-522F-44E6-B35F-BC5952E7F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516" y="1941452"/>
            <a:ext cx="5621222" cy="3943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62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06309370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UTE DISEÑO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34136410-1D10-4AFC-9A9A-A8C84A3A1BB6}" vid="{EBA6BB8B-F2CA-4335-8CC4-74366978B66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612</Words>
  <Application>Microsoft Office PowerPoint</Application>
  <PresentationFormat>Panorámica</PresentationFormat>
  <Paragraphs>52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Noticia Text</vt:lpstr>
      <vt:lpstr>Open Sans</vt:lpstr>
      <vt:lpstr>Wingdings</vt:lpstr>
      <vt:lpstr>PLANTILLA UTE DISEÑO</vt:lpstr>
      <vt:lpstr>Presentación de PowerPoint</vt:lpstr>
      <vt:lpstr>Multiprocesamiento</vt:lpstr>
      <vt:lpstr>¿Qué es multiprocesamiento? </vt:lpstr>
      <vt:lpstr>Computación Paralela y Distribuida </vt:lpstr>
      <vt:lpstr>Computación Paralela y Distribuida </vt:lpstr>
      <vt:lpstr>Computación Paralela y Distribuida </vt:lpstr>
      <vt:lpstr>Computación Paralela y Distribuida </vt:lpstr>
      <vt:lpstr>Computación Paralela y Distribuida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Alexandra Estefania Ugsha Taco</dc:creator>
  <cp:lastModifiedBy>estefania</cp:lastModifiedBy>
  <cp:revision>25</cp:revision>
  <dcterms:created xsi:type="dcterms:W3CDTF">2020-10-29T02:36:07Z</dcterms:created>
  <dcterms:modified xsi:type="dcterms:W3CDTF">2021-01-21T16:14:07Z</dcterms:modified>
</cp:coreProperties>
</file>