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9" r:id="rId4"/>
    <p:sldId id="269" r:id="rId5"/>
    <p:sldId id="270" r:id="rId6"/>
    <p:sldId id="261" r:id="rId7"/>
    <p:sldId id="266" r:id="rId8"/>
    <p:sldId id="263" r:id="rId9"/>
    <p:sldId id="265" r:id="rId10"/>
    <p:sldId id="260" r:id="rId11"/>
  </p:sldIdLst>
  <p:sldSz cx="12192000" cy="6858000"/>
  <p:notesSz cx="9144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E6B346-0D77-4629-9198-53E8E310D1A6}">
          <p14:sldIdLst>
            <p14:sldId id="256"/>
            <p14:sldId id="257"/>
            <p14:sldId id="259"/>
            <p14:sldId id="269"/>
            <p14:sldId id="270"/>
            <p14:sldId id="261"/>
            <p14:sldId id="266"/>
            <p14:sldId id="263"/>
            <p14:sldId id="265"/>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7E52"/>
    <a:srgbClr val="336600"/>
    <a:srgbClr val="478E00"/>
    <a:srgbClr val="326400"/>
    <a:srgbClr val="265B91"/>
    <a:srgbClr val="4AAD52"/>
    <a:srgbClr val="949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94664" autoAdjust="0"/>
  </p:normalViewPr>
  <p:slideViewPr>
    <p:cSldViewPr snapToGrid="0">
      <p:cViewPr varScale="1">
        <p:scale>
          <a:sx n="81" d="100"/>
          <a:sy n="81" d="100"/>
        </p:scale>
        <p:origin x="75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606"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C" dirty="0"/>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811797-CFDF-4E30-A4E1-907D06865D91}" type="datetimeFigureOut">
              <a:rPr lang="es-EC" smtClean="0"/>
              <a:t>3/2/2021</a:t>
            </a:fld>
            <a:endParaRPr lang="es-EC"/>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C"/>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D00F1D-CACA-45A5-AF19-B7B89F5FE9EC}" type="slidenum">
              <a:rPr lang="es-EC" smtClean="0"/>
              <a:t>‹Nº›</a:t>
            </a:fld>
            <a:endParaRPr lang="es-EC"/>
          </a:p>
        </p:txBody>
      </p:sp>
    </p:spTree>
    <p:extLst>
      <p:ext uri="{BB962C8B-B14F-4D97-AF65-F5344CB8AC3E}">
        <p14:creationId xmlns:p14="http://schemas.microsoft.com/office/powerpoint/2010/main" val="1816581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12B9B58-4F1D-4C86-84B4-EFC1A3162B96}" type="datetimeFigureOut">
              <a:rPr lang="es-EC" smtClean="0"/>
              <a:t>3/2/2021</a:t>
            </a:fld>
            <a:endParaRPr lang="es-EC"/>
          </a:p>
        </p:txBody>
      </p:sp>
      <p:sp>
        <p:nvSpPr>
          <p:cNvPr id="4" name="Marcador de imagen de diapositiva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79C65F9-25C0-46DA-8F5E-5561826838A8}" type="slidenum">
              <a:rPr lang="es-EC" smtClean="0"/>
              <a:t>‹Nº›</a:t>
            </a:fld>
            <a:endParaRPr lang="es-EC"/>
          </a:p>
        </p:txBody>
      </p:sp>
    </p:spTree>
    <p:extLst>
      <p:ext uri="{BB962C8B-B14F-4D97-AF65-F5344CB8AC3E}">
        <p14:creationId xmlns:p14="http://schemas.microsoft.com/office/powerpoint/2010/main" val="382148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79C65F9-25C0-46DA-8F5E-5561826838A8}" type="slidenum">
              <a:rPr lang="es-EC" smtClean="0"/>
              <a:t>9</a:t>
            </a:fld>
            <a:endParaRPr lang="es-EC"/>
          </a:p>
        </p:txBody>
      </p:sp>
    </p:spTree>
    <p:extLst>
      <p:ext uri="{BB962C8B-B14F-4D97-AF65-F5344CB8AC3E}">
        <p14:creationId xmlns:p14="http://schemas.microsoft.com/office/powerpoint/2010/main" val="86749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298C51-975A-47E7-B82D-7B357E560500}" type="datetimeFigureOut">
              <a:rPr lang="es-EC" smtClean="0"/>
              <a:t>3/2/2021</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B1671FD0-766A-4664-840B-44A55B7D8810}" type="slidenum">
              <a:rPr lang="es-EC" smtClean="0"/>
              <a:t>‹Nº›</a:t>
            </a:fld>
            <a:endParaRPr lang="es-EC"/>
          </a:p>
        </p:txBody>
      </p:sp>
      <p:pic>
        <p:nvPicPr>
          <p:cNvPr id="5" name="Imagen 16"/>
          <p:cNvPicPr>
            <a:picLocks noChangeAspect="1"/>
          </p:cNvPicPr>
          <p:nvPr userDrawn="1"/>
        </p:nvPicPr>
        <p:blipFill>
          <a:blip r:embed="rId2"/>
          <a:stretch>
            <a:fillRect/>
          </a:stretch>
        </p:blipFill>
        <p:spPr>
          <a:xfrm>
            <a:off x="2552531" y="2199788"/>
            <a:ext cx="7086939" cy="2458424"/>
          </a:xfrm>
          <a:prstGeom prst="rect">
            <a:avLst/>
          </a:prstGeom>
        </p:spPr>
      </p:pic>
    </p:spTree>
    <p:extLst>
      <p:ext uri="{BB962C8B-B14F-4D97-AF65-F5344CB8AC3E}">
        <p14:creationId xmlns:p14="http://schemas.microsoft.com/office/powerpoint/2010/main" val="23080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3/2/2021</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0042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3/2/2021</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16871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3/2/2021</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177753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019493"/>
            <a:ext cx="9144000" cy="2387600"/>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400">
                <a:solidFill>
                  <a:schemeClr val="bg1"/>
                </a:solidFill>
                <a:latin typeface="Arial" panose="020B0604020202020204" pitchFamily="34" charset="0"/>
                <a:cs typeface="Arial" panose="020B0604020202020204" pitchFamily="34" charset="0"/>
              </a:defRPr>
            </a:lvl1pPr>
          </a:lstStyle>
          <a:p>
            <a:r>
              <a:rPr lang="es-EC" sz="4400"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3" name="Subtítulo 2"/>
          <p:cNvSpPr>
            <a:spLocks noGrp="1"/>
          </p:cNvSpPr>
          <p:nvPr>
            <p:ph type="subTitle" idx="1" hasCustomPrompt="1"/>
          </p:nvPr>
        </p:nvSpPr>
        <p:spPr>
          <a:xfrm>
            <a:off x="1524000" y="372776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TEMA DE CLASE</a:t>
            </a:r>
          </a:p>
          <a:p>
            <a:pPr algn="ctr"/>
            <a:r>
              <a:rPr lang="es-EC" dirty="0" err="1">
                <a:solidFill>
                  <a:schemeClr val="bg1"/>
                </a:solidFill>
                <a:latin typeface="Arial" panose="020B0604020202020204" pitchFamily="34" charset="0"/>
                <a:ea typeface="Open Sans Semibold" panose="020B0706030804020204" pitchFamily="34" charset="0"/>
                <a:cs typeface="Arial" panose="020B0604020202020204" pitchFamily="34" charset="0"/>
              </a:rPr>
              <a:t>Msc</a:t>
            </a: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 Nombre y Apellido</a:t>
            </a:r>
          </a:p>
        </p:txBody>
      </p:sp>
      <p:sp>
        <p:nvSpPr>
          <p:cNvPr id="4" name="Marcador de fecha 3"/>
          <p:cNvSpPr>
            <a:spLocks noGrp="1"/>
          </p:cNvSpPr>
          <p:nvPr>
            <p:ph type="dt" sz="half" idx="10"/>
          </p:nvPr>
        </p:nvSpPr>
        <p:spPr/>
        <p:txBody>
          <a:bodyPr/>
          <a:lstStyle/>
          <a:p>
            <a:fld id="{A1298C51-975A-47E7-B82D-7B357E560500}" type="datetimeFigureOut">
              <a:rPr lang="es-EC" smtClean="0"/>
              <a:t>3/2/2021</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grpSp>
        <p:nvGrpSpPr>
          <p:cNvPr id="7" name="Grupo 5"/>
          <p:cNvGrpSpPr/>
          <p:nvPr userDrawn="1"/>
        </p:nvGrpSpPr>
        <p:grpSpPr>
          <a:xfrm>
            <a:off x="526949" y="351741"/>
            <a:ext cx="11665051" cy="6593941"/>
            <a:chOff x="526949" y="264059"/>
            <a:chExt cx="11665051" cy="6593941"/>
          </a:xfrm>
        </p:grpSpPr>
        <p:pic>
          <p:nvPicPr>
            <p:cNvPr id="8" name="Imagen 1"/>
            <p:cNvPicPr>
              <a:picLocks noChangeAspect="1"/>
            </p:cNvPicPr>
            <p:nvPr/>
          </p:nvPicPr>
          <p:blipFill>
            <a:blip r:embed="rId2"/>
            <a:stretch>
              <a:fillRect/>
            </a:stretch>
          </p:blipFill>
          <p:spPr>
            <a:xfrm>
              <a:off x="526949" y="264059"/>
              <a:ext cx="1509669" cy="1231658"/>
            </a:xfrm>
            <a:prstGeom prst="rect">
              <a:avLst/>
            </a:prstGeom>
          </p:spPr>
        </p:pic>
        <p:pic>
          <p:nvPicPr>
            <p:cNvPr id="9" name="Imagen 2"/>
            <p:cNvPicPr>
              <a:picLocks noChangeAspect="1"/>
            </p:cNvPicPr>
            <p:nvPr/>
          </p:nvPicPr>
          <p:blipFill>
            <a:blip r:embed="rId3"/>
            <a:stretch>
              <a:fillRect/>
            </a:stretch>
          </p:blipFill>
          <p:spPr>
            <a:xfrm>
              <a:off x="10432577" y="5685905"/>
              <a:ext cx="1759423" cy="1172095"/>
            </a:xfrm>
            <a:prstGeom prst="rect">
              <a:avLst/>
            </a:prstGeom>
          </p:spPr>
        </p:pic>
        <p:cxnSp>
          <p:nvCxnSpPr>
            <p:cNvPr id="10" name="Conector recto 4"/>
            <p:cNvCxnSpPr/>
            <p:nvPr/>
          </p:nvCxnSpPr>
          <p:spPr>
            <a:xfrm>
              <a:off x="1490750" y="3476025"/>
              <a:ext cx="9210501"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5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585414" y="1452563"/>
            <a:ext cx="10769771" cy="823912"/>
          </a:xfrm>
        </p:spPr>
        <p:txBody>
          <a:bodyPr anchor="b">
            <a:normAutofit/>
          </a:bodyPr>
          <a:lstStyle>
            <a:lvl1pPr marL="0" indent="0">
              <a:buNone/>
              <a:defRPr sz="4000" b="1">
                <a:solidFill>
                  <a:srgbClr val="265B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598516" y="3200401"/>
            <a:ext cx="10740044" cy="298926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hasCustomPrompt="1"/>
          </p:nvPr>
        </p:nvSpPr>
        <p:spPr>
          <a:xfrm>
            <a:off x="598515" y="2435543"/>
            <a:ext cx="10756669" cy="513397"/>
          </a:xfrm>
        </p:spPr>
        <p:txBody>
          <a:bodyPr anchor="b">
            <a:normAutofit/>
          </a:bodyPr>
          <a:lstStyle>
            <a:lvl1pPr marL="0" indent="0">
              <a:buNone/>
              <a:defRPr sz="1800" b="1">
                <a:solidFill>
                  <a:srgbClr val="4AAD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endParaRPr lang="es-ES" dirty="0"/>
          </a:p>
        </p:txBody>
      </p:sp>
      <p:sp>
        <p:nvSpPr>
          <p:cNvPr id="7" name="Marcador de fecha 6"/>
          <p:cNvSpPr>
            <a:spLocks noGrp="1"/>
          </p:cNvSpPr>
          <p:nvPr>
            <p:ph type="dt" sz="half" idx="10"/>
          </p:nvPr>
        </p:nvSpPr>
        <p:spPr>
          <a:xfrm>
            <a:off x="598516" y="6297526"/>
            <a:ext cx="2743200" cy="365125"/>
          </a:xfrm>
        </p:spPr>
        <p:txBody>
          <a:bodyPr/>
          <a:lstStyle/>
          <a:p>
            <a:fld id="{A1298C51-975A-47E7-B82D-7B357E560500}" type="datetimeFigureOut">
              <a:rPr lang="es-EC" smtClean="0"/>
              <a:t>3/2/2021</a:t>
            </a:fld>
            <a:endParaRPr lang="es-EC"/>
          </a:p>
        </p:txBody>
      </p:sp>
      <p:sp>
        <p:nvSpPr>
          <p:cNvPr id="8" name="Marcador de pie de página 7"/>
          <p:cNvSpPr>
            <a:spLocks noGrp="1"/>
          </p:cNvSpPr>
          <p:nvPr>
            <p:ph type="ftr" sz="quarter" idx="11"/>
          </p:nvPr>
        </p:nvSpPr>
        <p:spPr>
          <a:xfrm>
            <a:off x="4038600" y="6276340"/>
            <a:ext cx="4114800" cy="365125"/>
          </a:xfrm>
        </p:spPr>
        <p:txBody>
          <a:bodyPr/>
          <a:lstStyle/>
          <a:p>
            <a:endParaRPr lang="es-EC"/>
          </a:p>
        </p:txBody>
      </p:sp>
      <p:sp>
        <p:nvSpPr>
          <p:cNvPr id="9" name="Marcador de número de diapositiva 8"/>
          <p:cNvSpPr>
            <a:spLocks noGrp="1"/>
          </p:cNvSpPr>
          <p:nvPr>
            <p:ph type="sldNum" sz="quarter" idx="12"/>
          </p:nvPr>
        </p:nvSpPr>
        <p:spPr>
          <a:xfrm>
            <a:off x="8610600" y="6287770"/>
            <a:ext cx="2743200" cy="365125"/>
          </a:xfrm>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15" name="Rectángulo 12"/>
          <p:cNvSpPr/>
          <p:nvPr userDrawn="1"/>
        </p:nvSpPr>
        <p:spPr>
          <a:xfrm>
            <a:off x="0" y="6708371"/>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6"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7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928314" y="12468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839788" y="2505075"/>
            <a:ext cx="5157787"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p:nvPr>
        </p:nvSpPr>
        <p:spPr>
          <a:xfrm>
            <a:off x="5497830" y="43443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7" name="Marcador de fecha 6"/>
          <p:cNvSpPr>
            <a:spLocks noGrp="1"/>
          </p:cNvSpPr>
          <p:nvPr>
            <p:ph type="dt" sz="half" idx="10"/>
          </p:nvPr>
        </p:nvSpPr>
        <p:spPr/>
        <p:txBody>
          <a:bodyPr/>
          <a:lstStyle/>
          <a:p>
            <a:fld id="{A1298C51-975A-47E7-B82D-7B357E560500}" type="datetimeFigureOut">
              <a:rPr lang="es-EC" smtClean="0"/>
              <a:t>3/2/2021</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Tree>
    <p:extLst>
      <p:ext uri="{BB962C8B-B14F-4D97-AF65-F5344CB8AC3E}">
        <p14:creationId xmlns:p14="http://schemas.microsoft.com/office/powerpoint/2010/main" val="254652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8516" y="3040380"/>
            <a:ext cx="10755284" cy="239363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10"/>
          </p:nvPr>
        </p:nvSpPr>
        <p:spPr>
          <a:xfrm>
            <a:off x="838200" y="6116320"/>
            <a:ext cx="2743200" cy="365125"/>
          </a:xfrm>
        </p:spPr>
        <p:txBody>
          <a:bodyPr/>
          <a:lstStyle/>
          <a:p>
            <a:fld id="{A1298C51-975A-47E7-B82D-7B357E560500}" type="datetimeFigureOut">
              <a:rPr lang="es-EC" smtClean="0"/>
              <a:t>3/2/2021</a:t>
            </a:fld>
            <a:endParaRPr lang="es-EC"/>
          </a:p>
        </p:txBody>
      </p:sp>
      <p:sp>
        <p:nvSpPr>
          <p:cNvPr id="5" name="Marcador de pie de página 4"/>
          <p:cNvSpPr>
            <a:spLocks noGrp="1"/>
          </p:cNvSpPr>
          <p:nvPr>
            <p:ph type="ftr" sz="quarter" idx="11"/>
          </p:nvPr>
        </p:nvSpPr>
        <p:spPr>
          <a:xfrm>
            <a:off x="4038600" y="6082030"/>
            <a:ext cx="4114800" cy="365125"/>
          </a:xfrm>
        </p:spPr>
        <p:txBody>
          <a:bodyPr/>
          <a:lstStyle/>
          <a:p>
            <a:endParaRPr lang="es-EC" dirty="0"/>
          </a:p>
        </p:txBody>
      </p:sp>
      <p:sp>
        <p:nvSpPr>
          <p:cNvPr id="6" name="Marcador de número de diapositiva 5"/>
          <p:cNvSpPr>
            <a:spLocks noGrp="1"/>
          </p:cNvSpPr>
          <p:nvPr>
            <p:ph type="sldNum" sz="quarter" idx="12"/>
          </p:nvPr>
        </p:nvSpPr>
        <p:spPr>
          <a:xfrm>
            <a:off x="8610600" y="6082030"/>
            <a:ext cx="2743200" cy="365125"/>
          </a:xfrm>
        </p:spPr>
        <p:txBody>
          <a:bodyPr/>
          <a:lstStyle/>
          <a:p>
            <a:fld id="{B1671FD0-766A-4664-840B-44A55B7D8810}" type="slidenum">
              <a:rPr lang="es-EC" smtClean="0"/>
              <a:t>‹Nº›</a:t>
            </a:fld>
            <a:endParaRPr lang="es-EC"/>
          </a:p>
        </p:txBody>
      </p:sp>
      <p:grpSp>
        <p:nvGrpSpPr>
          <p:cNvPr id="7" name="Grupo 1"/>
          <p:cNvGrpSpPr/>
          <p:nvPr userDrawn="1"/>
        </p:nvGrpSpPr>
        <p:grpSpPr>
          <a:xfrm>
            <a:off x="0" y="-3759"/>
            <a:ext cx="12192000" cy="1088967"/>
            <a:chOff x="0" y="-1"/>
            <a:chExt cx="12192000" cy="1088967"/>
          </a:xfrm>
        </p:grpSpPr>
        <p:sp>
          <p:nvSpPr>
            <p:cNvPr id="8"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9" name="Imagen 4"/>
            <p:cNvPicPr>
              <a:picLocks noChangeAspect="1"/>
            </p:cNvPicPr>
            <p:nvPr/>
          </p:nvPicPr>
          <p:blipFill>
            <a:blip r:embed="rId2"/>
            <a:stretch>
              <a:fillRect/>
            </a:stretch>
          </p:blipFill>
          <p:spPr>
            <a:xfrm>
              <a:off x="452135" y="155993"/>
              <a:ext cx="952358" cy="776978"/>
            </a:xfrm>
            <a:prstGeom prst="rect">
              <a:avLst/>
            </a:prstGeom>
          </p:spPr>
        </p:pic>
        <p:pic>
          <p:nvPicPr>
            <p:cNvPr id="10"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2686050" y="152236"/>
            <a:ext cx="6812280" cy="776978"/>
          </a:xfrm>
        </p:spPr>
        <p:txBody>
          <a:bodyPr>
            <a:normAutofit/>
          </a:bodyPr>
          <a:lstStyle>
            <a:lvl1pPr algn="ctr">
              <a:defRPr sz="1800" b="1" baseline="0">
                <a:solidFill>
                  <a:schemeClr val="bg1"/>
                </a:solidFill>
                <a:latin typeface="Arial" panose="020B0604020202020204" pitchFamily="34" charset="0"/>
                <a:cs typeface="Arial" panose="020B0604020202020204" pitchFamily="34" charset="0"/>
              </a:defRPr>
            </a:lvl1pPr>
          </a:lstStyle>
          <a:p>
            <a:r>
              <a:rPr lang="es-ES" dirty="0"/>
              <a:t>TITULO DE LA MATERIA</a:t>
            </a:r>
            <a:endParaRPr lang="es-EC" dirty="0"/>
          </a:p>
        </p:txBody>
      </p:sp>
      <p:sp>
        <p:nvSpPr>
          <p:cNvPr id="12" name="Rectángulo 12"/>
          <p:cNvSpPr/>
          <p:nvPr userDrawn="1"/>
        </p:nvSpPr>
        <p:spPr>
          <a:xfrm>
            <a:off x="0" y="6570172"/>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3"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5" name="CuadroTexto 9"/>
          <p:cNvSpPr txBox="1"/>
          <p:nvPr userDrawn="1"/>
        </p:nvSpPr>
        <p:spPr>
          <a:xfrm>
            <a:off x="598516" y="2527069"/>
            <a:ext cx="10756669" cy="369332"/>
          </a:xfrm>
          <a:prstGeom prst="rect">
            <a:avLst/>
          </a:prstGeom>
          <a:noFill/>
        </p:spPr>
        <p:txBody>
          <a:bodyPr wrap="square" rtlCol="0">
            <a:spAutoFit/>
          </a:bodyPr>
          <a:lstStyle/>
          <a:p>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p>
        </p:txBody>
      </p:sp>
      <p:sp>
        <p:nvSpPr>
          <p:cNvPr id="16" name="Título 1"/>
          <p:cNvSpPr txBox="1">
            <a:spLocks/>
          </p:cNvSpPr>
          <p:nvPr userDrawn="1"/>
        </p:nvSpPr>
        <p:spPr>
          <a:xfrm>
            <a:off x="598516" y="1447636"/>
            <a:ext cx="6812280" cy="7769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1800" b="1" kern="1200" baseline="0">
                <a:solidFill>
                  <a:schemeClr val="bg1"/>
                </a:solidFill>
                <a:latin typeface="Arial" panose="020B0604020202020204" pitchFamily="34" charset="0"/>
                <a:ea typeface="+mj-ea"/>
                <a:cs typeface="Arial" panose="020B0604020202020204" pitchFamily="34" charset="0"/>
              </a:defRPr>
            </a:lvl1pPr>
          </a:lstStyle>
          <a:p>
            <a:pPr marL="0" marR="0" indent="0" algn="ctr" defTabSz="914400" rtl="0" eaLnBrk="1" fontAlgn="auto" latinLnBrk="0" hangingPunct="1">
              <a:lnSpc>
                <a:spcPct val="90000"/>
              </a:lnSpc>
              <a:spcBef>
                <a:spcPct val="0"/>
              </a:spcBef>
              <a:spcAft>
                <a:spcPts val="0"/>
              </a:spcAft>
              <a:buClrTx/>
              <a:buSzTx/>
              <a:buFontTx/>
              <a:buNone/>
              <a:tabLst/>
              <a:defRPr/>
            </a:pPr>
            <a:r>
              <a:rPr lang="es-ES" dirty="0"/>
              <a:t>TITULO D</a:t>
            </a:r>
            <a:r>
              <a:rPr lang="es-EC" sz="1800" b="1" dirty="0">
                <a:solidFill>
                  <a:srgbClr val="265B91"/>
                </a:solidFill>
                <a:latin typeface="Arial" panose="020B0604020202020204" pitchFamily="34" charset="0"/>
                <a:cs typeface="Arial" panose="020B0604020202020204" pitchFamily="34" charset="0"/>
              </a:rPr>
              <a:t>TÍTULO DEL TEMA</a:t>
            </a:r>
          </a:p>
          <a:p>
            <a:r>
              <a:rPr lang="es-ES" dirty="0"/>
              <a:t>E LA MATERIA</a:t>
            </a:r>
            <a:endParaRPr lang="es-EC" dirty="0"/>
          </a:p>
        </p:txBody>
      </p:sp>
    </p:spTree>
    <p:extLst>
      <p:ext uri="{BB962C8B-B14F-4D97-AF65-F5344CB8AC3E}">
        <p14:creationId xmlns:p14="http://schemas.microsoft.com/office/powerpoint/2010/main" val="16014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0725" y="1268095"/>
            <a:ext cx="10754460" cy="1325563"/>
          </a:xfrm>
        </p:spPr>
        <p:txBody>
          <a:bodyPr>
            <a:normAutofit/>
          </a:bodyPr>
          <a:lstStyle>
            <a:lvl1pPr>
              <a:defRPr sz="4000" b="1" baseline="0">
                <a:solidFill>
                  <a:srgbClr val="265B91"/>
                </a:solidFill>
                <a:latin typeface="Arial" panose="020B0604020202020204" pitchFamily="34" charset="0"/>
                <a:cs typeface="Arial" panose="020B0604020202020204" pitchFamily="34" charset="0"/>
              </a:defRPr>
            </a:lvl1pPr>
          </a:lstStyle>
          <a:p>
            <a:r>
              <a:rPr lang="es-ES" dirty="0"/>
              <a:t>TITULO DEL TEMA</a:t>
            </a:r>
            <a:endParaRPr lang="es-EC" dirty="0"/>
          </a:p>
        </p:txBody>
      </p:sp>
      <p:sp>
        <p:nvSpPr>
          <p:cNvPr id="3" name="Marcador de fecha 2"/>
          <p:cNvSpPr>
            <a:spLocks noGrp="1"/>
          </p:cNvSpPr>
          <p:nvPr>
            <p:ph type="dt" sz="half" idx="10"/>
          </p:nvPr>
        </p:nvSpPr>
        <p:spPr/>
        <p:txBody>
          <a:bodyPr/>
          <a:lstStyle/>
          <a:p>
            <a:fld id="{A1298C51-975A-47E7-B82D-7B357E560500}" type="datetimeFigureOut">
              <a:rPr lang="es-EC" smtClean="0"/>
              <a:t>3/2/2021</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14" name="CuadroTexto 14"/>
          <p:cNvSpPr txBox="1"/>
          <p:nvPr userDrawn="1"/>
        </p:nvSpPr>
        <p:spPr>
          <a:xfrm>
            <a:off x="2261062" y="268376"/>
            <a:ext cx="7789025" cy="369332"/>
          </a:xfrm>
          <a:prstGeom prst="rect">
            <a:avLst/>
          </a:prstGeom>
          <a:noFill/>
        </p:spPr>
        <p:txBody>
          <a:bodyPr wrap="square" rtlCol="0">
            <a:spAutoFit/>
          </a:bodyPr>
          <a:lstStyle/>
          <a:p>
            <a:pPr algn="ctr"/>
            <a:r>
              <a:rPr lang="es-EC" b="1" dirty="0">
                <a:solidFill>
                  <a:schemeClr val="bg1"/>
                </a:solidFill>
                <a:latin typeface="Arial" panose="020B0604020202020204" pitchFamily="34" charset="0"/>
                <a:cs typeface="Arial" panose="020B0604020202020204" pitchFamily="34" charset="0"/>
              </a:rPr>
              <a:t>TÍTULO DE LA MATERIA</a:t>
            </a:r>
          </a:p>
        </p:txBody>
      </p:sp>
      <p:cxnSp>
        <p:nvCxnSpPr>
          <p:cNvPr id="15"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Marcador de contenido 2"/>
          <p:cNvSpPr>
            <a:spLocks noGrp="1"/>
          </p:cNvSpPr>
          <p:nvPr>
            <p:ph sz="half" idx="1"/>
          </p:nvPr>
        </p:nvSpPr>
        <p:spPr>
          <a:xfrm>
            <a:off x="598515" y="2740025"/>
            <a:ext cx="10756669" cy="3317875"/>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Tree>
    <p:extLst>
      <p:ext uri="{BB962C8B-B14F-4D97-AF65-F5344CB8AC3E}">
        <p14:creationId xmlns:p14="http://schemas.microsoft.com/office/powerpoint/2010/main" val="336621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6263"/>
            <a:ext cx="10515600" cy="210978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54710" y="42579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el estilo de texto del patrón</a:t>
            </a:r>
          </a:p>
        </p:txBody>
      </p:sp>
      <p:sp>
        <p:nvSpPr>
          <p:cNvPr id="4" name="Marcador de fecha 3"/>
          <p:cNvSpPr>
            <a:spLocks noGrp="1"/>
          </p:cNvSpPr>
          <p:nvPr>
            <p:ph type="dt" sz="half" idx="10"/>
          </p:nvPr>
        </p:nvSpPr>
        <p:spPr/>
        <p:txBody>
          <a:bodyPr/>
          <a:lstStyle/>
          <a:p>
            <a:fld id="{A1298C51-975A-47E7-B82D-7B357E560500}" type="datetimeFigureOut">
              <a:rPr lang="es-EC" smtClean="0"/>
              <a:t>3/2/2021</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grpSp>
        <p:nvGrpSpPr>
          <p:cNvPr id="7" name="Grupo 4"/>
          <p:cNvGrpSpPr/>
          <p:nvPr userDrawn="1"/>
        </p:nvGrpSpPr>
        <p:grpSpPr>
          <a:xfrm>
            <a:off x="2223893" y="2813171"/>
            <a:ext cx="7819215" cy="1231658"/>
            <a:chOff x="2223893" y="2813171"/>
            <a:chExt cx="7819215" cy="1231658"/>
          </a:xfrm>
        </p:grpSpPr>
        <p:pic>
          <p:nvPicPr>
            <p:cNvPr id="8" name="Imagen 1"/>
            <p:cNvPicPr>
              <a:picLocks noChangeAspect="1"/>
            </p:cNvPicPr>
            <p:nvPr/>
          </p:nvPicPr>
          <p:blipFill>
            <a:blip r:embed="rId2"/>
            <a:stretch>
              <a:fillRect/>
            </a:stretch>
          </p:blipFill>
          <p:spPr>
            <a:xfrm>
              <a:off x="2223893" y="2813171"/>
              <a:ext cx="1509669" cy="1231658"/>
            </a:xfrm>
            <a:prstGeom prst="rect">
              <a:avLst/>
            </a:prstGeom>
          </p:spPr>
        </p:pic>
        <p:pic>
          <p:nvPicPr>
            <p:cNvPr id="9" name="Imagen 2"/>
            <p:cNvPicPr>
              <a:picLocks noChangeAspect="1"/>
            </p:cNvPicPr>
            <p:nvPr/>
          </p:nvPicPr>
          <p:blipFill>
            <a:blip r:embed="rId3"/>
            <a:stretch>
              <a:fillRect/>
            </a:stretch>
          </p:blipFill>
          <p:spPr>
            <a:xfrm>
              <a:off x="8283685" y="2842953"/>
              <a:ext cx="1759423" cy="1172095"/>
            </a:xfrm>
            <a:prstGeom prst="rect">
              <a:avLst/>
            </a:prstGeom>
          </p:spPr>
        </p:pic>
        <p:sp>
          <p:nvSpPr>
            <p:cNvPr id="10" name="CuadroTexto 3"/>
            <p:cNvSpPr txBox="1"/>
            <p:nvPr/>
          </p:nvSpPr>
          <p:spPr>
            <a:xfrm>
              <a:off x="4374547" y="3044280"/>
              <a:ext cx="3442906" cy="769441"/>
            </a:xfrm>
            <a:prstGeom prst="rect">
              <a:avLst/>
            </a:prstGeom>
            <a:noFill/>
          </p:spPr>
          <p:txBody>
            <a:bodyPr wrap="square" rtlCol="0">
              <a:spAutoFit/>
            </a:bodyPr>
            <a:lstStyle/>
            <a:p>
              <a:pPr algn="ctr"/>
              <a:r>
                <a:rPr lang="es-EC" sz="4400" b="1" dirty="0">
                  <a:solidFill>
                    <a:schemeClr val="bg1"/>
                  </a:solidFill>
                  <a:latin typeface="Arial" panose="020B0604020202020204" pitchFamily="34" charset="0"/>
                  <a:cs typeface="Arial" panose="020B0604020202020204" pitchFamily="34" charset="0"/>
                </a:rPr>
                <a:t>¡GRACIAS!</a:t>
              </a:r>
            </a:p>
          </p:txBody>
        </p:sp>
      </p:grpSp>
    </p:spTree>
    <p:extLst>
      <p:ext uri="{BB962C8B-B14F-4D97-AF65-F5344CB8AC3E}">
        <p14:creationId xmlns:p14="http://schemas.microsoft.com/office/powerpoint/2010/main" val="282164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A1298C51-975A-47E7-B82D-7B357E560500}" type="datetimeFigureOut">
              <a:rPr lang="es-EC" smtClean="0"/>
              <a:t>3/2/2021</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381363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s-EC" dirty="0"/>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3/2/2021</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8834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8C51-975A-47E7-B82D-7B357E560500}" type="datetimeFigureOut">
              <a:rPr lang="es-EC" smtClean="0"/>
              <a:t>3/2/2021</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1FD0-766A-4664-840B-44A55B7D8810}" type="slidenum">
              <a:rPr lang="es-EC" smtClean="0"/>
              <a:t>‹Nº›</a:t>
            </a:fld>
            <a:endParaRPr lang="es-EC"/>
          </a:p>
        </p:txBody>
      </p:sp>
    </p:spTree>
    <p:extLst>
      <p:ext uri="{BB962C8B-B14F-4D97-AF65-F5344CB8AC3E}">
        <p14:creationId xmlns:p14="http://schemas.microsoft.com/office/powerpoint/2010/main" val="308330984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3" r:id="rId3"/>
    <p:sldLayoutId id="2147483660" r:id="rId4"/>
    <p:sldLayoutId id="2147483650" r:id="rId5"/>
    <p:sldLayoutId id="2147483654" r:id="rId6"/>
    <p:sldLayoutId id="2147483651" r:id="rId7"/>
    <p:sldLayoutId id="2147483652"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lor_space"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en.wikipedia.org/wiki/Video_decod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2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dirty="0"/>
          </a:p>
        </p:txBody>
      </p:sp>
      <p:sp>
        <p:nvSpPr>
          <p:cNvPr id="3" name="2 Marcador de texto"/>
          <p:cNvSpPr>
            <a:spLocks noGrp="1"/>
          </p:cNvSpPr>
          <p:nvPr>
            <p:ph type="body" idx="1"/>
          </p:nvPr>
        </p:nvSpPr>
        <p:spPr/>
        <p:txBody>
          <a:bodyPr/>
          <a:lstStyle/>
          <a:p>
            <a:endParaRPr lang="es-EC"/>
          </a:p>
        </p:txBody>
      </p:sp>
    </p:spTree>
    <p:extLst>
      <p:ext uri="{BB962C8B-B14F-4D97-AF65-F5344CB8AC3E}">
        <p14:creationId xmlns:p14="http://schemas.microsoft.com/office/powerpoint/2010/main" val="23063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C" dirty="0">
                <a:solidFill>
                  <a:schemeClr val="tx1"/>
                </a:solidFill>
              </a:rPr>
              <a:t>Computación Paralela y Distribuida </a:t>
            </a:r>
          </a:p>
        </p:txBody>
      </p:sp>
      <p:sp>
        <p:nvSpPr>
          <p:cNvPr id="3" name="2 Subtítulo"/>
          <p:cNvSpPr>
            <a:spLocks noGrp="1"/>
          </p:cNvSpPr>
          <p:nvPr>
            <p:ph type="subTitle" idx="1"/>
          </p:nvPr>
        </p:nvSpPr>
        <p:spPr>
          <a:xfrm>
            <a:off x="1524000" y="3727768"/>
            <a:ext cx="9144000" cy="1106879"/>
          </a:xfrm>
        </p:spPr>
        <p:txBody>
          <a:bodyPr/>
          <a:lstStyle/>
          <a:p>
            <a:r>
              <a:rPr lang="es-EC" dirty="0">
                <a:latin typeface="Helvetica Neue"/>
              </a:rPr>
              <a:t>GPU</a:t>
            </a:r>
            <a:endParaRPr lang="es-EC" dirty="0"/>
          </a:p>
        </p:txBody>
      </p:sp>
      <p:sp>
        <p:nvSpPr>
          <p:cNvPr id="4" name="2 Subtítulo">
            <a:extLst>
              <a:ext uri="{FF2B5EF4-FFF2-40B4-BE49-F238E27FC236}">
                <a16:creationId xmlns:a16="http://schemas.microsoft.com/office/drawing/2014/main" id="{F25FA823-E853-48CD-BFF5-F3DBC28AB2FE}"/>
              </a:ext>
            </a:extLst>
          </p:cNvPr>
          <p:cNvSpPr txBox="1">
            <a:spLocks/>
          </p:cNvSpPr>
          <p:nvPr/>
        </p:nvSpPr>
        <p:spPr>
          <a:xfrm>
            <a:off x="285345" y="4834647"/>
            <a:ext cx="5269149" cy="11068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C" dirty="0"/>
              <a:t>Integrantes: Dayana Quinde</a:t>
            </a:r>
          </a:p>
          <a:p>
            <a:r>
              <a:rPr lang="es-EC" dirty="0"/>
              <a:t>                        Estefania Ugsha </a:t>
            </a:r>
          </a:p>
        </p:txBody>
      </p:sp>
    </p:spTree>
    <p:extLst>
      <p:ext uri="{BB962C8B-B14F-4D97-AF65-F5344CB8AC3E}">
        <p14:creationId xmlns:p14="http://schemas.microsoft.com/office/powerpoint/2010/main" val="231048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sz="3200" b="1" i="0" u="none" strike="noStrike" dirty="0">
                <a:solidFill>
                  <a:srgbClr val="FF0000"/>
                </a:solidFill>
                <a:effectLst/>
                <a:latin typeface="Open Sans"/>
              </a:rPr>
              <a:t>¿Qué es GPU?</a:t>
            </a:r>
            <a:br>
              <a:rPr lang="es-EC" b="1" i="0" u="none" strike="noStrike" dirty="0">
                <a:solidFill>
                  <a:srgbClr val="474747"/>
                </a:solidFill>
                <a:effectLst/>
                <a:latin typeface="Open Sans"/>
              </a:rPr>
            </a:br>
            <a:endParaRPr lang="es-EC" dirty="0"/>
          </a:p>
        </p:txBody>
      </p:sp>
      <p:sp>
        <p:nvSpPr>
          <p:cNvPr id="3" name="2 Marcador de contenido"/>
          <p:cNvSpPr>
            <a:spLocks noGrp="1"/>
          </p:cNvSpPr>
          <p:nvPr>
            <p:ph sz="half" idx="1"/>
          </p:nvPr>
        </p:nvSpPr>
        <p:spPr>
          <a:xfrm>
            <a:off x="598515" y="2469823"/>
            <a:ext cx="10756669" cy="3874416"/>
          </a:xfrm>
        </p:spPr>
        <p:txBody>
          <a:bodyPr/>
          <a:lstStyle/>
          <a:p>
            <a:pPr marL="0" indent="0" algn="ctr">
              <a:buNone/>
            </a:pPr>
            <a:r>
              <a:rPr lang="es-EC" dirty="0"/>
              <a:t>.</a:t>
            </a:r>
          </a:p>
        </p:txBody>
      </p:sp>
      <p:sp>
        <p:nvSpPr>
          <p:cNvPr id="4" name="Elipse 3">
            <a:extLst>
              <a:ext uri="{FF2B5EF4-FFF2-40B4-BE49-F238E27FC236}">
                <a16:creationId xmlns:a16="http://schemas.microsoft.com/office/drawing/2014/main" id="{20A5F21B-0EFC-41FA-AFC7-7A51695096E4}"/>
              </a:ext>
            </a:extLst>
          </p:cNvPr>
          <p:cNvSpPr/>
          <p:nvPr/>
        </p:nvSpPr>
        <p:spPr>
          <a:xfrm>
            <a:off x="4498156" y="3706089"/>
            <a:ext cx="2845324" cy="1102936"/>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000" b="0" i="0" dirty="0" err="1">
                <a:solidFill>
                  <a:srgbClr val="000000"/>
                </a:solidFill>
                <a:effectLst/>
                <a:latin typeface="Arial" panose="020B0604020202020204" pitchFamily="34" charset="0"/>
                <a:cs typeface="Arial" panose="020B0604020202020204" pitchFamily="34" charset="0"/>
              </a:rPr>
              <a:t>Graphics</a:t>
            </a:r>
            <a:r>
              <a:rPr lang="es-EC" sz="2000" b="0" i="0" dirty="0">
                <a:solidFill>
                  <a:srgbClr val="000000"/>
                </a:solidFill>
                <a:effectLst/>
                <a:latin typeface="Arial" panose="020B0604020202020204" pitchFamily="34" charset="0"/>
                <a:cs typeface="Arial" panose="020B0604020202020204" pitchFamily="34" charset="0"/>
              </a:rPr>
              <a:t> </a:t>
            </a:r>
            <a:r>
              <a:rPr lang="es-EC" sz="2000" b="0" i="0" dirty="0" err="1">
                <a:solidFill>
                  <a:srgbClr val="000000"/>
                </a:solidFill>
                <a:effectLst/>
                <a:latin typeface="Arial" panose="020B0604020202020204" pitchFamily="34" charset="0"/>
                <a:cs typeface="Arial" panose="020B0604020202020204" pitchFamily="34" charset="0"/>
              </a:rPr>
              <a:t>processing</a:t>
            </a:r>
            <a:r>
              <a:rPr lang="es-EC" sz="2000" b="0" i="0" dirty="0">
                <a:solidFill>
                  <a:srgbClr val="000000"/>
                </a:solidFill>
                <a:effectLst/>
                <a:latin typeface="Arial" panose="020B0604020202020204" pitchFamily="34" charset="0"/>
                <a:cs typeface="Arial" panose="020B0604020202020204" pitchFamily="34" charset="0"/>
              </a:rPr>
              <a:t> </a:t>
            </a:r>
            <a:r>
              <a:rPr lang="es-EC" sz="2000" b="0" i="0" dirty="0" err="1">
                <a:solidFill>
                  <a:srgbClr val="000000"/>
                </a:solidFill>
                <a:effectLst/>
                <a:latin typeface="Arial" panose="020B0604020202020204" pitchFamily="34" charset="0"/>
                <a:cs typeface="Arial" panose="020B0604020202020204" pitchFamily="34" charset="0"/>
              </a:rPr>
              <a:t>unit</a:t>
            </a:r>
            <a:endParaRPr lang="es-EC" sz="2000" b="0" i="0" dirty="0">
              <a:solidFill>
                <a:srgbClr val="000000"/>
              </a:solidFill>
              <a:effectLst/>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0ED94B37-FF7B-498E-8E40-542CEFE4E00E}"/>
              </a:ext>
            </a:extLst>
          </p:cNvPr>
          <p:cNvSpPr/>
          <p:nvPr/>
        </p:nvSpPr>
        <p:spPr>
          <a:xfrm>
            <a:off x="1079292" y="3013023"/>
            <a:ext cx="2592371" cy="6595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C" dirty="0"/>
              <a:t>Unidad de procesamiento gráfico.</a:t>
            </a:r>
          </a:p>
        </p:txBody>
      </p:sp>
      <p:sp>
        <p:nvSpPr>
          <p:cNvPr id="7" name="Rectángulo 6">
            <a:extLst>
              <a:ext uri="{FF2B5EF4-FFF2-40B4-BE49-F238E27FC236}">
                <a16:creationId xmlns:a16="http://schemas.microsoft.com/office/drawing/2014/main" id="{82278CA9-0F6B-45C6-8C88-DC3026AF3245}"/>
              </a:ext>
            </a:extLst>
          </p:cNvPr>
          <p:cNvSpPr/>
          <p:nvPr/>
        </p:nvSpPr>
        <p:spPr>
          <a:xfrm>
            <a:off x="8154061" y="2941163"/>
            <a:ext cx="2881785" cy="9448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MX" sz="1600" dirty="0">
                <a:solidFill>
                  <a:schemeClr val="bg1"/>
                </a:solidFill>
              </a:rPr>
              <a:t>Es un circuito electrónico especializado diseñado para manipular y alterar rápidamente la memoria.</a:t>
            </a:r>
            <a:endParaRPr lang="es-EC" sz="1600" dirty="0">
              <a:solidFill>
                <a:schemeClr val="bg1"/>
              </a:solidFill>
            </a:endParaRPr>
          </a:p>
        </p:txBody>
      </p:sp>
      <p:sp>
        <p:nvSpPr>
          <p:cNvPr id="9" name="Rectángulo 8">
            <a:extLst>
              <a:ext uri="{FF2B5EF4-FFF2-40B4-BE49-F238E27FC236}">
                <a16:creationId xmlns:a16="http://schemas.microsoft.com/office/drawing/2014/main" id="{D7935770-FA94-4D70-BDFA-24E949EE9108}"/>
              </a:ext>
            </a:extLst>
          </p:cNvPr>
          <p:cNvSpPr/>
          <p:nvPr/>
        </p:nvSpPr>
        <p:spPr>
          <a:xfrm>
            <a:off x="8246969" y="4619134"/>
            <a:ext cx="2722421" cy="9707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EC" sz="1600" dirty="0"/>
              <a:t>Es un coprocesador dedicado al procesamiento de gráficos u operaciones de coma flotante.</a:t>
            </a:r>
          </a:p>
        </p:txBody>
      </p:sp>
      <p:sp>
        <p:nvSpPr>
          <p:cNvPr id="11" name="Rectángulo 10">
            <a:extLst>
              <a:ext uri="{FF2B5EF4-FFF2-40B4-BE49-F238E27FC236}">
                <a16:creationId xmlns:a16="http://schemas.microsoft.com/office/drawing/2014/main" id="{7F5632A3-CFF5-4FE5-89F5-B3F7AF3ECFB1}"/>
              </a:ext>
            </a:extLst>
          </p:cNvPr>
          <p:cNvSpPr/>
          <p:nvPr/>
        </p:nvSpPr>
        <p:spPr>
          <a:xfrm>
            <a:off x="4168540" y="5344897"/>
            <a:ext cx="3504555" cy="1008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EC" sz="1600" dirty="0"/>
              <a:t>Implementa ciertas operaciones gráficas llamadas primitivas optimizadas para el procesamiento gráfico.</a:t>
            </a:r>
            <a:endParaRPr lang="es-EC" sz="1600" dirty="0">
              <a:solidFill>
                <a:schemeClr val="bg1"/>
              </a:solidFill>
            </a:endParaRPr>
          </a:p>
        </p:txBody>
      </p:sp>
      <p:sp>
        <p:nvSpPr>
          <p:cNvPr id="13" name="Rectángulo 12">
            <a:extLst>
              <a:ext uri="{FF2B5EF4-FFF2-40B4-BE49-F238E27FC236}">
                <a16:creationId xmlns:a16="http://schemas.microsoft.com/office/drawing/2014/main" id="{9DAD1142-0F13-403A-B5EF-7DF519287B45}"/>
              </a:ext>
            </a:extLst>
          </p:cNvPr>
          <p:cNvSpPr/>
          <p:nvPr/>
        </p:nvSpPr>
        <p:spPr>
          <a:xfrm>
            <a:off x="562255" y="4750322"/>
            <a:ext cx="3109408" cy="9057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Las GPU están presentes en las tarjetas gráficas.</a:t>
            </a:r>
            <a:endParaRPr lang="es-EC" dirty="0">
              <a:solidFill>
                <a:schemeClr val="bg1"/>
              </a:solidFill>
            </a:endParaRPr>
          </a:p>
        </p:txBody>
      </p:sp>
      <p:sp>
        <p:nvSpPr>
          <p:cNvPr id="14" name="Rectángulo 13">
            <a:extLst>
              <a:ext uri="{FF2B5EF4-FFF2-40B4-BE49-F238E27FC236}">
                <a16:creationId xmlns:a16="http://schemas.microsoft.com/office/drawing/2014/main" id="{E9C26BAF-DC8E-4CE3-B560-7166015386EA}"/>
              </a:ext>
            </a:extLst>
          </p:cNvPr>
          <p:cNvSpPr/>
          <p:nvPr/>
        </p:nvSpPr>
        <p:spPr>
          <a:xfrm>
            <a:off x="4616676" y="2477842"/>
            <a:ext cx="2592371" cy="65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C" dirty="0"/>
              <a:t>Unidad de procesamiento gráfico</a:t>
            </a:r>
          </a:p>
        </p:txBody>
      </p:sp>
      <p:cxnSp>
        <p:nvCxnSpPr>
          <p:cNvPr id="17" name="Conector recto de flecha 16">
            <a:extLst>
              <a:ext uri="{FF2B5EF4-FFF2-40B4-BE49-F238E27FC236}">
                <a16:creationId xmlns:a16="http://schemas.microsoft.com/office/drawing/2014/main" id="{86676720-CE74-481E-B70D-B081E2DA4DB9}"/>
              </a:ext>
            </a:extLst>
          </p:cNvPr>
          <p:cNvCxnSpPr>
            <a:cxnSpLocks/>
            <a:stCxn id="4" idx="1"/>
          </p:cNvCxnSpPr>
          <p:nvPr/>
        </p:nvCxnSpPr>
        <p:spPr>
          <a:xfrm flipH="1" flipV="1">
            <a:off x="3799004" y="3450308"/>
            <a:ext cx="1115840" cy="41730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onector recto de flecha 19">
            <a:extLst>
              <a:ext uri="{FF2B5EF4-FFF2-40B4-BE49-F238E27FC236}">
                <a16:creationId xmlns:a16="http://schemas.microsoft.com/office/drawing/2014/main" id="{FC12C6DC-AE87-4977-94F2-1E9F8C1E88A4}"/>
              </a:ext>
            </a:extLst>
          </p:cNvPr>
          <p:cNvCxnSpPr/>
          <p:nvPr/>
        </p:nvCxnSpPr>
        <p:spPr>
          <a:xfrm flipV="1">
            <a:off x="6806153" y="3450306"/>
            <a:ext cx="1319752" cy="4196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onector recto de flecha 22">
            <a:extLst>
              <a:ext uri="{FF2B5EF4-FFF2-40B4-BE49-F238E27FC236}">
                <a16:creationId xmlns:a16="http://schemas.microsoft.com/office/drawing/2014/main" id="{DF1EF6BF-51C8-4698-95C8-F050F95ABE97}"/>
              </a:ext>
            </a:extLst>
          </p:cNvPr>
          <p:cNvCxnSpPr>
            <a:cxnSpLocks/>
            <a:stCxn id="4" idx="0"/>
            <a:endCxn id="14" idx="2"/>
          </p:cNvCxnSpPr>
          <p:nvPr/>
        </p:nvCxnSpPr>
        <p:spPr>
          <a:xfrm flipH="1" flipV="1">
            <a:off x="5912862" y="3128839"/>
            <a:ext cx="7956" cy="5772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ector recto de flecha 24">
            <a:extLst>
              <a:ext uri="{FF2B5EF4-FFF2-40B4-BE49-F238E27FC236}">
                <a16:creationId xmlns:a16="http://schemas.microsoft.com/office/drawing/2014/main" id="{1A9D4621-291A-478E-9AAE-84674B105C3E}"/>
              </a:ext>
            </a:extLst>
          </p:cNvPr>
          <p:cNvCxnSpPr>
            <a:cxnSpLocks/>
            <a:stCxn id="4" idx="5"/>
            <a:endCxn id="9" idx="1"/>
          </p:cNvCxnSpPr>
          <p:nvPr/>
        </p:nvCxnSpPr>
        <p:spPr>
          <a:xfrm>
            <a:off x="6926792" y="4647504"/>
            <a:ext cx="1320177" cy="45701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ector recto de flecha 26">
            <a:extLst>
              <a:ext uri="{FF2B5EF4-FFF2-40B4-BE49-F238E27FC236}">
                <a16:creationId xmlns:a16="http://schemas.microsoft.com/office/drawing/2014/main" id="{3F7718AA-DF52-441A-9E59-13E3AA5A7B61}"/>
              </a:ext>
            </a:extLst>
          </p:cNvPr>
          <p:cNvCxnSpPr>
            <a:cxnSpLocks/>
            <a:stCxn id="4" idx="4"/>
            <a:endCxn id="11" idx="0"/>
          </p:cNvCxnSpPr>
          <p:nvPr/>
        </p:nvCxnSpPr>
        <p:spPr>
          <a:xfrm>
            <a:off x="5920818" y="4809025"/>
            <a:ext cx="0" cy="5358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9" name="Conector recto de flecha 28">
            <a:extLst>
              <a:ext uri="{FF2B5EF4-FFF2-40B4-BE49-F238E27FC236}">
                <a16:creationId xmlns:a16="http://schemas.microsoft.com/office/drawing/2014/main" id="{936D92E3-5144-42F3-8466-69EBABC55844}"/>
              </a:ext>
            </a:extLst>
          </p:cNvPr>
          <p:cNvCxnSpPr/>
          <p:nvPr/>
        </p:nvCxnSpPr>
        <p:spPr>
          <a:xfrm flipH="1">
            <a:off x="3730113" y="4564796"/>
            <a:ext cx="964435" cy="30043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746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8471C342-5EA2-4E9C-A0E1-9304FF13D203}"/>
              </a:ext>
            </a:extLst>
          </p:cNvPr>
          <p:cNvSpPr>
            <a:spLocks noGrp="1"/>
          </p:cNvSpPr>
          <p:nvPr>
            <p:ph sz="quarter" idx="4"/>
          </p:nvPr>
        </p:nvSpPr>
        <p:spPr>
          <a:xfrm>
            <a:off x="6172199" y="1775338"/>
            <a:ext cx="5213555" cy="4414325"/>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a:normAutofit/>
          </a:bodyPr>
          <a:lstStyle/>
          <a:p>
            <a:r>
              <a:rPr lang="es-MX" sz="1300" dirty="0">
                <a:solidFill>
                  <a:schemeClr val="tx1"/>
                </a:solidFill>
                <a:latin typeface="Arial" panose="020B0604020202020204" pitchFamily="34" charset="0"/>
                <a:cs typeface="Arial" panose="020B0604020202020204" pitchFamily="34" charset="0"/>
              </a:rPr>
              <a:t>S</a:t>
            </a:r>
            <a:r>
              <a:rPr lang="es-MX" sz="1800" dirty="0">
                <a:solidFill>
                  <a:schemeClr val="tx1"/>
                </a:solidFill>
                <a:cs typeface="Arial" panose="020B0604020202020204" pitchFamily="34" charset="0"/>
              </a:rPr>
              <a:t>e utilizan en sistemas integrados, teléfonos móviles , computadoras personales , estaciones de trabajo y consolas de juegos.</a:t>
            </a:r>
          </a:p>
          <a:p>
            <a:r>
              <a:rPr lang="es-MX" sz="1800" dirty="0">
                <a:solidFill>
                  <a:schemeClr val="tx1"/>
                </a:solidFill>
              </a:rPr>
              <a:t>Las GPU modernas son muy eficientes en la manipulación de gráficos por computadora y procesamiento de imágenes</a:t>
            </a:r>
          </a:p>
          <a:p>
            <a:r>
              <a:rPr lang="es-MX" sz="1800" dirty="0">
                <a:solidFill>
                  <a:schemeClr val="tx1"/>
                </a:solidFill>
              </a:rPr>
              <a:t>Su estructura altamente paralela los hace más eficientes que las unidades de procesamiento central (CPU) de propósito general para algoritmos que procesan grandes bloques de datos en paralelo. </a:t>
            </a:r>
          </a:p>
          <a:p>
            <a:r>
              <a:rPr lang="es-MX" sz="1800" dirty="0">
                <a:solidFill>
                  <a:schemeClr val="tx1"/>
                </a:solidFill>
              </a:rPr>
              <a:t>En una computadora personal, una GPU puede estar presente en una tarjeta de video o incrustada en la placa base . En ciertas </a:t>
            </a:r>
            <a:r>
              <a:rPr lang="es-MX" sz="1800" dirty="0" err="1">
                <a:solidFill>
                  <a:schemeClr val="tx1"/>
                </a:solidFill>
              </a:rPr>
              <a:t>CPUs</a:t>
            </a:r>
            <a:r>
              <a:rPr lang="es-MX" sz="1800" dirty="0">
                <a:solidFill>
                  <a:schemeClr val="tx1"/>
                </a:solidFill>
              </a:rPr>
              <a:t>, que están incrustados en la CPU troquel</a:t>
            </a:r>
            <a:endParaRPr lang="es-EC" sz="1100" dirty="0">
              <a:solidFill>
                <a:schemeClr val="tx1"/>
              </a:solidFill>
            </a:endParaRPr>
          </a:p>
        </p:txBody>
      </p:sp>
      <p:sp>
        <p:nvSpPr>
          <p:cNvPr id="14" name="Title 5">
            <a:extLst>
              <a:ext uri="{FF2B5EF4-FFF2-40B4-BE49-F238E27FC236}">
                <a16:creationId xmlns:a16="http://schemas.microsoft.com/office/drawing/2014/main" id="{D53076AE-DFB7-43C6-BE53-7E98C818DD99}"/>
              </a:ext>
            </a:extLst>
          </p:cNvPr>
          <p:cNvSpPr>
            <a:spLocks noGrp="1"/>
          </p:cNvSpPr>
          <p:nvPr>
            <p:ph type="title"/>
          </p:nvPr>
        </p:nvSpPr>
        <p:spPr>
          <a:xfrm>
            <a:off x="1783080" y="95085"/>
            <a:ext cx="8446770" cy="819315"/>
          </a:xfrm>
        </p:spPr>
        <p:txBody>
          <a:bodyPr/>
          <a:lstStyle/>
          <a:p>
            <a:r>
              <a:rPr lang="es-EC" dirty="0">
                <a:solidFill>
                  <a:schemeClr val="tx1"/>
                </a:solidFill>
              </a:rPr>
              <a:t>Computación Paralela y Distribuida </a:t>
            </a:r>
            <a:endParaRPr lang="en-US" dirty="0"/>
          </a:p>
        </p:txBody>
      </p:sp>
      <p:sp>
        <p:nvSpPr>
          <p:cNvPr id="11" name="CuadroTexto 10">
            <a:extLst>
              <a:ext uri="{FF2B5EF4-FFF2-40B4-BE49-F238E27FC236}">
                <a16:creationId xmlns:a16="http://schemas.microsoft.com/office/drawing/2014/main" id="{4BCFA98D-9F5B-4B85-9A5F-56F044A841AF}"/>
              </a:ext>
            </a:extLst>
          </p:cNvPr>
          <p:cNvSpPr txBox="1"/>
          <p:nvPr/>
        </p:nvSpPr>
        <p:spPr>
          <a:xfrm>
            <a:off x="806245" y="1313673"/>
            <a:ext cx="5104665" cy="584775"/>
          </a:xfrm>
          <a:prstGeom prst="rect">
            <a:avLst/>
          </a:prstGeom>
          <a:noFill/>
        </p:spPr>
        <p:txBody>
          <a:bodyPr wrap="square">
            <a:spAutoFit/>
          </a:bodyPr>
          <a:lstStyle/>
          <a:p>
            <a:r>
              <a:rPr lang="es-EC" sz="3200" dirty="0">
                <a:solidFill>
                  <a:srgbClr val="FF0000"/>
                </a:solidFill>
                <a:latin typeface="Helvetica Neue"/>
              </a:rPr>
              <a:t>GPU</a:t>
            </a:r>
            <a:endParaRPr lang="es-EC" sz="2400" dirty="0">
              <a:solidFill>
                <a:srgbClr val="FF0000"/>
              </a:solidFill>
            </a:endParaRPr>
          </a:p>
        </p:txBody>
      </p:sp>
      <p:pic>
        <p:nvPicPr>
          <p:cNvPr id="3" name="Imagen 2" descr="Imagen de la pantalla de un video juego&#10;&#10;Descripción generada automáticamente con confianza media">
            <a:extLst>
              <a:ext uri="{FF2B5EF4-FFF2-40B4-BE49-F238E27FC236}">
                <a16:creationId xmlns:a16="http://schemas.microsoft.com/office/drawing/2014/main" id="{36FBB505-C143-4DB8-B09F-2E40CFFC5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61" y="2204882"/>
            <a:ext cx="5009168" cy="3339445"/>
          </a:xfrm>
          <a:prstGeom prst="rect">
            <a:avLst/>
          </a:prstGeom>
        </p:spPr>
      </p:pic>
    </p:spTree>
    <p:extLst>
      <p:ext uri="{BB962C8B-B14F-4D97-AF65-F5344CB8AC3E}">
        <p14:creationId xmlns:p14="http://schemas.microsoft.com/office/powerpoint/2010/main" val="217116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arn(inVertic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arn(inVertical)">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arn(inVertical)">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F72F316-B0BB-4684-B662-CBC3FD3205B7}"/>
              </a:ext>
            </a:extLst>
          </p:cNvPr>
          <p:cNvSpPr txBox="1"/>
          <p:nvPr/>
        </p:nvSpPr>
        <p:spPr>
          <a:xfrm>
            <a:off x="292215" y="1626535"/>
            <a:ext cx="5972100" cy="494153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92500" lnSpcReduction="20000"/>
          </a:bodyPr>
          <a:lstStyle/>
          <a:p>
            <a:pPr indent="-228600" fontAlgn="base">
              <a:lnSpc>
                <a:spcPct val="90000"/>
              </a:lnSpc>
              <a:spcAft>
                <a:spcPts val="600"/>
              </a:spcAft>
              <a:buFont typeface="Arial" panose="020B0604020202020204" pitchFamily="34" charset="0"/>
              <a:buChar char="•"/>
            </a:pPr>
            <a:endParaRPr lang="es-MX" dirty="0"/>
          </a:p>
          <a:p>
            <a:pPr indent="-228600" fontAlgn="base">
              <a:lnSpc>
                <a:spcPct val="90000"/>
              </a:lnSpc>
              <a:spcAft>
                <a:spcPts val="600"/>
              </a:spcAft>
              <a:buFont typeface="Arial" panose="020B0604020202020204" pitchFamily="34" charset="0"/>
              <a:buChar char="•"/>
            </a:pPr>
            <a:r>
              <a:rPr lang="es-MX" b="0" i="0" dirty="0">
                <a:solidFill>
                  <a:srgbClr val="202122"/>
                </a:solidFill>
                <a:effectLst/>
                <a:latin typeface="Arial" panose="020B0604020202020204" pitchFamily="34" charset="0"/>
              </a:rPr>
              <a:t>Las modernas GPU son descendientes de los chips gráficos monolíticos de finales de la década de 1970 y 1980. Estos chips tenían soporte </a:t>
            </a:r>
            <a:r>
              <a:rPr lang="es-MX" dirty="0" err="1">
                <a:solidFill>
                  <a:srgbClr val="0645AD"/>
                </a:solidFill>
                <a:latin typeface="Arial" panose="020B0604020202020204" pitchFamily="34" charset="0"/>
              </a:rPr>
              <a:t>BitBLT</a:t>
            </a:r>
            <a:r>
              <a:rPr lang="es-MX" b="0" i="0" dirty="0">
                <a:solidFill>
                  <a:srgbClr val="202122"/>
                </a:solidFill>
                <a:effectLst/>
                <a:latin typeface="Arial" panose="020B0604020202020204" pitchFamily="34" charset="0"/>
              </a:rPr>
              <a:t> limitado en la forma de </a:t>
            </a:r>
            <a:r>
              <a:rPr lang="es-MX" i="1" dirty="0" err="1">
                <a:solidFill>
                  <a:srgbClr val="0645AD"/>
                </a:solidFill>
                <a:latin typeface="Arial" panose="020B0604020202020204" pitchFamily="34" charset="0"/>
              </a:rPr>
              <a:t>sprites</a:t>
            </a:r>
            <a:r>
              <a:rPr lang="es-MX" b="0" i="0" dirty="0">
                <a:solidFill>
                  <a:srgbClr val="202122"/>
                </a:solidFill>
                <a:effectLst/>
                <a:latin typeface="Arial" panose="020B0604020202020204" pitchFamily="34" charset="0"/>
              </a:rPr>
              <a:t> (si es que tenían dicho soporte del todo), y usualmente no tenían soporte para dibujo de figuras. </a:t>
            </a:r>
          </a:p>
          <a:p>
            <a:pPr indent="-228600" fontAlgn="base">
              <a:lnSpc>
                <a:spcPct val="90000"/>
              </a:lnSpc>
              <a:spcAft>
                <a:spcPts val="600"/>
              </a:spcAft>
              <a:buFont typeface="Arial" panose="020B0604020202020204" pitchFamily="34" charset="0"/>
              <a:buChar char="•"/>
            </a:pPr>
            <a:r>
              <a:rPr lang="es-MX" b="0" i="0" dirty="0">
                <a:solidFill>
                  <a:srgbClr val="202122"/>
                </a:solidFill>
                <a:effectLst/>
                <a:latin typeface="Arial" panose="020B0604020202020204" pitchFamily="34" charset="0"/>
              </a:rPr>
              <a:t>Algunos GPU podían ejecutar varias operaciones en una lista de </a:t>
            </a:r>
            <a:r>
              <a:rPr lang="es-MX" b="0" i="1" dirty="0" err="1">
                <a:solidFill>
                  <a:srgbClr val="202122"/>
                </a:solidFill>
                <a:effectLst/>
                <a:latin typeface="Arial" panose="020B0604020202020204" pitchFamily="34" charset="0"/>
              </a:rPr>
              <a:t>display</a:t>
            </a:r>
            <a:r>
              <a:rPr lang="es-MX" b="0" i="0" dirty="0">
                <a:solidFill>
                  <a:srgbClr val="202122"/>
                </a:solidFill>
                <a:effectLst/>
                <a:latin typeface="Arial" panose="020B0604020202020204" pitchFamily="34" charset="0"/>
              </a:rPr>
              <a:t> y podían usar </a:t>
            </a:r>
            <a:r>
              <a:rPr lang="es-MX" dirty="0">
                <a:solidFill>
                  <a:srgbClr val="0645AD"/>
                </a:solidFill>
                <a:latin typeface="Arial" panose="020B0604020202020204" pitchFamily="34" charset="0"/>
              </a:rPr>
              <a:t>DMA</a:t>
            </a:r>
            <a:r>
              <a:rPr lang="es-MX" b="0" i="0" dirty="0">
                <a:solidFill>
                  <a:srgbClr val="202122"/>
                </a:solidFill>
                <a:effectLst/>
                <a:latin typeface="Arial" panose="020B0604020202020204" pitchFamily="34" charset="0"/>
              </a:rPr>
              <a:t> para reducir la carga en el procesador anfitrión; un ejemplo temprano es el coprocesador ANTIC usado en el </a:t>
            </a:r>
            <a:r>
              <a:rPr lang="es-MX" dirty="0">
                <a:solidFill>
                  <a:srgbClr val="0645AD"/>
                </a:solidFill>
                <a:latin typeface="Arial" panose="020B0604020202020204" pitchFamily="34" charset="0"/>
              </a:rPr>
              <a:t>Atari 800</a:t>
            </a:r>
            <a:r>
              <a:rPr lang="es-MX" b="0" i="0" dirty="0">
                <a:solidFill>
                  <a:srgbClr val="202122"/>
                </a:solidFill>
                <a:effectLst/>
                <a:latin typeface="Arial" panose="020B0604020202020204" pitchFamily="34" charset="0"/>
              </a:rPr>
              <a:t> y el </a:t>
            </a:r>
            <a:r>
              <a:rPr lang="es-MX" dirty="0">
                <a:solidFill>
                  <a:srgbClr val="0645AD"/>
                </a:solidFill>
                <a:latin typeface="Arial" panose="020B0604020202020204" pitchFamily="34" charset="0"/>
              </a:rPr>
              <a:t>Atari 5200</a:t>
            </a:r>
            <a:r>
              <a:rPr lang="es-MX" b="0" i="0" dirty="0">
                <a:solidFill>
                  <a:srgbClr val="202122"/>
                </a:solidFill>
                <a:effectLst/>
                <a:latin typeface="Arial" panose="020B0604020202020204" pitchFamily="34" charset="0"/>
              </a:rPr>
              <a:t>. </a:t>
            </a:r>
          </a:p>
          <a:p>
            <a:pPr indent="-228600" fontAlgn="base">
              <a:lnSpc>
                <a:spcPct val="90000"/>
              </a:lnSpc>
              <a:spcAft>
                <a:spcPts val="600"/>
              </a:spcAft>
              <a:buFont typeface="Arial" panose="020B0604020202020204" pitchFamily="34" charset="0"/>
              <a:buChar char="•"/>
            </a:pPr>
            <a:r>
              <a:rPr lang="es-MX" b="0" i="0" dirty="0">
                <a:solidFill>
                  <a:srgbClr val="202122"/>
                </a:solidFill>
                <a:effectLst/>
                <a:latin typeface="Arial" panose="020B0604020202020204" pitchFamily="34" charset="0"/>
              </a:rPr>
              <a:t>Hacia finales de la década de 1980 y principios de la de 1990, los microprocesadores de propósito general de alta velocidad fueron muy populares para implementar las GPU más avanzadas. </a:t>
            </a:r>
          </a:p>
          <a:p>
            <a:pPr indent="-228600" fontAlgn="base">
              <a:lnSpc>
                <a:spcPct val="90000"/>
              </a:lnSpc>
              <a:spcAft>
                <a:spcPts val="600"/>
              </a:spcAft>
              <a:buFont typeface="Arial" panose="020B0604020202020204" pitchFamily="34" charset="0"/>
              <a:buChar char="•"/>
            </a:pPr>
            <a:r>
              <a:rPr lang="es-MX" b="0" i="0" dirty="0">
                <a:solidFill>
                  <a:srgbClr val="202122"/>
                </a:solidFill>
                <a:effectLst/>
                <a:latin typeface="Arial" panose="020B0604020202020204" pitchFamily="34" charset="0"/>
              </a:rPr>
              <a:t>Muchas tarjetas gráficas para PC y estaciones de trabajo usaban </a:t>
            </a:r>
            <a:r>
              <a:rPr lang="es-MX" dirty="0">
                <a:solidFill>
                  <a:srgbClr val="0645AD"/>
                </a:solidFill>
                <a:latin typeface="Arial" panose="020B0604020202020204" pitchFamily="34" charset="0"/>
              </a:rPr>
              <a:t>procesadores digitales de señales</a:t>
            </a:r>
            <a:r>
              <a:rPr lang="es-MX" b="0" i="0" dirty="0">
                <a:solidFill>
                  <a:srgbClr val="202122"/>
                </a:solidFill>
                <a:effectLst/>
                <a:latin typeface="Arial" panose="020B0604020202020204" pitchFamily="34" charset="0"/>
              </a:rPr>
              <a:t> (DSP por sus siglas en inglés) tales como la serie TMS340 de Texas Instruments, para implementar funciones de dibujo rápidas y muchas </a:t>
            </a:r>
            <a:r>
              <a:rPr lang="es-MX" dirty="0">
                <a:solidFill>
                  <a:srgbClr val="0645AD"/>
                </a:solidFill>
                <a:latin typeface="Arial" panose="020B0604020202020204" pitchFamily="34" charset="0"/>
              </a:rPr>
              <a:t>impresoras láser</a:t>
            </a:r>
            <a:r>
              <a:rPr lang="es-MX" b="0" i="0" dirty="0">
                <a:solidFill>
                  <a:srgbClr val="202122"/>
                </a:solidFill>
                <a:effectLst/>
                <a:latin typeface="Arial" panose="020B0604020202020204" pitchFamily="34" charset="0"/>
              </a:rPr>
              <a:t> contenían un procesador de barrido de imágenes "PostScript" (un caso especial de GPU) corriendo en un procesador </a:t>
            </a:r>
            <a:r>
              <a:rPr lang="es-MX" dirty="0">
                <a:solidFill>
                  <a:srgbClr val="0645AD"/>
                </a:solidFill>
                <a:latin typeface="Arial" panose="020B0604020202020204" pitchFamily="34" charset="0"/>
              </a:rPr>
              <a:t>RISC</a:t>
            </a:r>
            <a:r>
              <a:rPr lang="es-MX" dirty="0">
                <a:solidFill>
                  <a:srgbClr val="202122"/>
                </a:solidFill>
                <a:latin typeface="Arial" panose="020B0604020202020204" pitchFamily="34" charset="0"/>
              </a:rPr>
              <a:t> </a:t>
            </a:r>
            <a:r>
              <a:rPr lang="es-MX" b="0" i="0" dirty="0">
                <a:solidFill>
                  <a:srgbClr val="202122"/>
                </a:solidFill>
                <a:effectLst/>
                <a:latin typeface="Arial" panose="020B0604020202020204" pitchFamily="34" charset="0"/>
              </a:rPr>
              <a:t>como el AMD 29000.</a:t>
            </a:r>
            <a:endParaRPr lang="es-MX" b="0" i="0" dirty="0">
              <a:solidFill>
                <a:schemeClr val="tx1"/>
              </a:solidFill>
              <a:effectLst/>
            </a:endParaRPr>
          </a:p>
        </p:txBody>
      </p:sp>
      <p:sp>
        <p:nvSpPr>
          <p:cNvPr id="75" name="Title 5">
            <a:extLst>
              <a:ext uri="{FF2B5EF4-FFF2-40B4-BE49-F238E27FC236}">
                <a16:creationId xmlns:a16="http://schemas.microsoft.com/office/drawing/2014/main" id="{25F93471-75B9-4D6E-924A-85A223841A7B}"/>
              </a:ext>
            </a:extLst>
          </p:cNvPr>
          <p:cNvSpPr>
            <a:spLocks noGrp="1"/>
          </p:cNvSpPr>
          <p:nvPr>
            <p:ph type="title"/>
          </p:nvPr>
        </p:nvSpPr>
        <p:spPr>
          <a:xfrm>
            <a:off x="1783080" y="95085"/>
            <a:ext cx="8446770" cy="819315"/>
          </a:xfrm>
        </p:spPr>
        <p:txBody>
          <a:bodyPr/>
          <a:lstStyle/>
          <a:p>
            <a:r>
              <a:rPr lang="es-EC" dirty="0">
                <a:solidFill>
                  <a:schemeClr val="tx1"/>
                </a:solidFill>
              </a:rPr>
              <a:t>Computación Paralela y Distribuida </a:t>
            </a:r>
            <a:endParaRPr lang="en-US" dirty="0"/>
          </a:p>
        </p:txBody>
      </p:sp>
      <p:sp>
        <p:nvSpPr>
          <p:cNvPr id="10" name="CuadroTexto 9">
            <a:extLst>
              <a:ext uri="{FF2B5EF4-FFF2-40B4-BE49-F238E27FC236}">
                <a16:creationId xmlns:a16="http://schemas.microsoft.com/office/drawing/2014/main" id="{F2ED9087-BC97-4828-9CCD-BBEC98ACEA79}"/>
              </a:ext>
            </a:extLst>
          </p:cNvPr>
          <p:cNvSpPr txBox="1"/>
          <p:nvPr/>
        </p:nvSpPr>
        <p:spPr>
          <a:xfrm>
            <a:off x="5566781" y="978080"/>
            <a:ext cx="5104665" cy="584775"/>
          </a:xfrm>
          <a:prstGeom prst="rect">
            <a:avLst/>
          </a:prstGeom>
          <a:noFill/>
        </p:spPr>
        <p:txBody>
          <a:bodyPr wrap="square">
            <a:spAutoFit/>
          </a:bodyPr>
          <a:lstStyle/>
          <a:p>
            <a:r>
              <a:rPr lang="es-EC" sz="3200" dirty="0">
                <a:solidFill>
                  <a:srgbClr val="FF0000"/>
                </a:solidFill>
                <a:latin typeface="Helvetica Neue"/>
              </a:rPr>
              <a:t>Historia </a:t>
            </a:r>
            <a:endParaRPr lang="es-EC" sz="2400" dirty="0">
              <a:solidFill>
                <a:srgbClr val="FF0000"/>
              </a:solidFill>
            </a:endParaRPr>
          </a:p>
        </p:txBody>
      </p:sp>
      <p:pic>
        <p:nvPicPr>
          <p:cNvPr id="7" name="Marcador de contenido 6" descr="Interfaz de usuario gráfica, Sitio web&#10;&#10;Descripción generada automáticamente">
            <a:extLst>
              <a:ext uri="{FF2B5EF4-FFF2-40B4-BE49-F238E27FC236}">
                <a16:creationId xmlns:a16="http://schemas.microsoft.com/office/drawing/2014/main" id="{644ECCD8-59C1-40A7-B60C-57F3FD066EE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741998" y="2355885"/>
            <a:ext cx="5157787" cy="2700923"/>
          </a:xfrm>
        </p:spPr>
      </p:pic>
    </p:spTree>
    <p:extLst>
      <p:ext uri="{BB962C8B-B14F-4D97-AF65-F5344CB8AC3E}">
        <p14:creationId xmlns:p14="http://schemas.microsoft.com/office/powerpoint/2010/main" val="307769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F72F316-B0BB-4684-B662-CBC3FD3205B7}"/>
              </a:ext>
            </a:extLst>
          </p:cNvPr>
          <p:cNvSpPr txBox="1"/>
          <p:nvPr/>
        </p:nvSpPr>
        <p:spPr>
          <a:xfrm>
            <a:off x="292215" y="1626535"/>
            <a:ext cx="5972100" cy="494153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p>
            <a:pPr indent="-228600" fontAlgn="base">
              <a:lnSpc>
                <a:spcPct val="90000"/>
              </a:lnSpc>
              <a:spcAft>
                <a:spcPts val="600"/>
              </a:spcAft>
              <a:buFont typeface="Arial" panose="020B0604020202020204" pitchFamily="34" charset="0"/>
              <a:buChar char="•"/>
            </a:pPr>
            <a:endParaRPr lang="es-MX" dirty="0"/>
          </a:p>
          <a:p>
            <a:pPr indent="-228600" fontAlgn="base">
              <a:lnSpc>
                <a:spcPct val="90000"/>
              </a:lnSpc>
              <a:spcAft>
                <a:spcPts val="600"/>
              </a:spcAft>
              <a:buFont typeface="Arial" panose="020B0604020202020204" pitchFamily="34" charset="0"/>
              <a:buChar char="•"/>
            </a:pPr>
            <a:r>
              <a:rPr lang="es-MX" dirty="0">
                <a:solidFill>
                  <a:schemeClr val="tx1"/>
                </a:solidFill>
              </a:rPr>
              <a:t>En la década de 1970, el término "GPU" originalmente significaba unidad de procesador de gráficos y describía una unidad de procesamiento programable que trabajaba independientemente de la CPU y era responsable de la manipulación y salida de gráficos. </a:t>
            </a:r>
          </a:p>
          <a:p>
            <a:pPr indent="-228600" fontAlgn="base">
              <a:lnSpc>
                <a:spcPct val="90000"/>
              </a:lnSpc>
              <a:spcAft>
                <a:spcPts val="600"/>
              </a:spcAft>
              <a:buFont typeface="Arial" panose="020B0604020202020204" pitchFamily="34" charset="0"/>
              <a:buChar char="•"/>
            </a:pPr>
            <a:r>
              <a:rPr lang="es-MX" dirty="0">
                <a:solidFill>
                  <a:schemeClr val="tx1"/>
                </a:solidFill>
              </a:rPr>
              <a:t>Más tarde, en 1994, Sony utilizó el término (que ahora significa unidad de procesamiento de gráficos ) en referencia a la GPU de Sony diseñada por Toshiba para la consola PlayStation en 1994. </a:t>
            </a:r>
          </a:p>
          <a:p>
            <a:pPr indent="-228600" fontAlgn="base">
              <a:lnSpc>
                <a:spcPct val="90000"/>
              </a:lnSpc>
              <a:spcAft>
                <a:spcPts val="600"/>
              </a:spcAft>
              <a:buFont typeface="Arial" panose="020B0604020202020204" pitchFamily="34" charset="0"/>
              <a:buChar char="•"/>
            </a:pPr>
            <a:r>
              <a:rPr lang="es-MX" dirty="0">
                <a:solidFill>
                  <a:schemeClr val="tx1"/>
                </a:solidFill>
              </a:rPr>
              <a:t>El término fue popularizado por </a:t>
            </a:r>
            <a:r>
              <a:rPr lang="es-MX" dirty="0" err="1">
                <a:solidFill>
                  <a:schemeClr val="tx1"/>
                </a:solidFill>
              </a:rPr>
              <a:t>Nvidia</a:t>
            </a:r>
            <a:r>
              <a:rPr lang="es-MX" dirty="0">
                <a:solidFill>
                  <a:schemeClr val="tx1"/>
                </a:solidFill>
              </a:rPr>
              <a:t> en 1999, quien comercializó la GeForce 256 como "la primera GPU del mundo". </a:t>
            </a:r>
          </a:p>
          <a:p>
            <a:pPr indent="-228600" fontAlgn="base">
              <a:lnSpc>
                <a:spcPct val="90000"/>
              </a:lnSpc>
              <a:spcAft>
                <a:spcPts val="600"/>
              </a:spcAft>
              <a:buFont typeface="Arial" panose="020B0604020202020204" pitchFamily="34" charset="0"/>
              <a:buChar char="•"/>
            </a:pPr>
            <a:r>
              <a:rPr lang="es-MX" dirty="0">
                <a:solidFill>
                  <a:schemeClr val="tx1"/>
                </a:solidFill>
              </a:rPr>
              <a:t>Se presentó como un " procesador de un solo </a:t>
            </a:r>
            <a:r>
              <a:rPr lang="es-MX" dirty="0" err="1">
                <a:solidFill>
                  <a:schemeClr val="tx1"/>
                </a:solidFill>
              </a:rPr>
              <a:t>chipcon</a:t>
            </a:r>
            <a:r>
              <a:rPr lang="es-MX" dirty="0">
                <a:solidFill>
                  <a:schemeClr val="tx1"/>
                </a:solidFill>
              </a:rPr>
              <a:t> motores integrados de transformación, iluminación, configuración / recorte de triángulos y renderizado ". </a:t>
            </a:r>
          </a:p>
          <a:p>
            <a:pPr indent="-228600" fontAlgn="base">
              <a:lnSpc>
                <a:spcPct val="90000"/>
              </a:lnSpc>
              <a:spcAft>
                <a:spcPts val="600"/>
              </a:spcAft>
              <a:buFont typeface="Arial" panose="020B0604020202020204" pitchFamily="34" charset="0"/>
              <a:buChar char="•"/>
            </a:pPr>
            <a:r>
              <a:rPr lang="es-MX" dirty="0">
                <a:solidFill>
                  <a:schemeClr val="tx1"/>
                </a:solidFill>
              </a:rPr>
              <a:t>Rival ATI Technologies acuñó el término" unidad de procesamiento visual "o VPU con el lanzamiento de la Radeon 9700 en 2002</a:t>
            </a:r>
            <a:r>
              <a:rPr lang="es-MX" b="0" i="0" dirty="0">
                <a:solidFill>
                  <a:schemeClr val="tx1"/>
                </a:solidFill>
                <a:effectLst/>
                <a:latin typeface="Arial" panose="020B0604020202020204" pitchFamily="34" charset="0"/>
              </a:rPr>
              <a:t>.</a:t>
            </a:r>
            <a:endParaRPr lang="es-MX" b="0" i="0" dirty="0">
              <a:solidFill>
                <a:schemeClr val="tx1"/>
              </a:solidFill>
              <a:effectLst/>
            </a:endParaRPr>
          </a:p>
        </p:txBody>
      </p:sp>
      <p:sp>
        <p:nvSpPr>
          <p:cNvPr id="75" name="Title 5">
            <a:extLst>
              <a:ext uri="{FF2B5EF4-FFF2-40B4-BE49-F238E27FC236}">
                <a16:creationId xmlns:a16="http://schemas.microsoft.com/office/drawing/2014/main" id="{25F93471-75B9-4D6E-924A-85A223841A7B}"/>
              </a:ext>
            </a:extLst>
          </p:cNvPr>
          <p:cNvSpPr>
            <a:spLocks noGrp="1"/>
          </p:cNvSpPr>
          <p:nvPr>
            <p:ph type="title"/>
          </p:nvPr>
        </p:nvSpPr>
        <p:spPr>
          <a:xfrm>
            <a:off x="1783080" y="95085"/>
            <a:ext cx="8446770" cy="819315"/>
          </a:xfrm>
        </p:spPr>
        <p:txBody>
          <a:bodyPr/>
          <a:lstStyle/>
          <a:p>
            <a:r>
              <a:rPr lang="es-EC" dirty="0">
                <a:solidFill>
                  <a:schemeClr val="tx1"/>
                </a:solidFill>
              </a:rPr>
              <a:t>Computación Paralela y Distribuida </a:t>
            </a:r>
            <a:endParaRPr lang="en-US" dirty="0"/>
          </a:p>
        </p:txBody>
      </p:sp>
      <p:pic>
        <p:nvPicPr>
          <p:cNvPr id="5" name="Marcador de contenido 4" descr="Interfaz de usuario gráfica&#10;&#10;Descripción generada automáticamente">
            <a:extLst>
              <a:ext uri="{FF2B5EF4-FFF2-40B4-BE49-F238E27FC236}">
                <a16:creationId xmlns:a16="http://schemas.microsoft.com/office/drawing/2014/main" id="{A99CE501-CF59-40EF-9191-1144F30F31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9537" y="2543881"/>
            <a:ext cx="5060999" cy="3336039"/>
          </a:xfrm>
        </p:spPr>
      </p:pic>
    </p:spTree>
    <p:extLst>
      <p:ext uri="{BB962C8B-B14F-4D97-AF65-F5344CB8AC3E}">
        <p14:creationId xmlns:p14="http://schemas.microsoft.com/office/powerpoint/2010/main" val="384052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8F66264-4328-4F81-8796-7F8D6C3BB694}"/>
              </a:ext>
            </a:extLst>
          </p:cNvPr>
          <p:cNvSpPr>
            <a:spLocks noGrp="1"/>
          </p:cNvSpPr>
          <p:nvPr>
            <p:ph type="body" idx="1"/>
          </p:nvPr>
        </p:nvSpPr>
        <p:spPr>
          <a:xfrm>
            <a:off x="2342335" y="1251420"/>
            <a:ext cx="5157787" cy="384810"/>
          </a:xfrm>
        </p:spPr>
        <p:txBody>
          <a:bodyPr>
            <a:normAutofit lnSpcReduction="10000"/>
          </a:bodyPr>
          <a:lstStyle/>
          <a:p>
            <a:r>
              <a:rPr lang="es-EC" b="0" i="0" dirty="0">
                <a:solidFill>
                  <a:srgbClr val="FF0000"/>
                </a:solidFill>
                <a:effectLst/>
                <a:latin typeface="Linux Libertine"/>
              </a:rPr>
              <a:t>Diferencias con la CPU</a:t>
            </a:r>
          </a:p>
        </p:txBody>
      </p:sp>
      <p:sp>
        <p:nvSpPr>
          <p:cNvPr id="3" name="Marcador de contenido 2">
            <a:extLst>
              <a:ext uri="{FF2B5EF4-FFF2-40B4-BE49-F238E27FC236}">
                <a16:creationId xmlns:a16="http://schemas.microsoft.com/office/drawing/2014/main" id="{183B917F-AF62-4B91-B68E-CE7B34B6720F}"/>
              </a:ext>
            </a:extLst>
          </p:cNvPr>
          <p:cNvSpPr>
            <a:spLocks noGrp="1"/>
          </p:cNvSpPr>
          <p:nvPr>
            <p:ph sz="half" idx="2"/>
          </p:nvPr>
        </p:nvSpPr>
        <p:spPr>
          <a:xfrm>
            <a:off x="839787" y="1706252"/>
            <a:ext cx="10283842" cy="4713402"/>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a:normAutofit/>
          </a:bodyPr>
          <a:lstStyle/>
          <a:p>
            <a:pPr algn="l"/>
            <a:endParaRPr lang="es-MX" sz="1600" b="0" i="0" dirty="0">
              <a:solidFill>
                <a:srgbClr val="202122"/>
              </a:solidFill>
              <a:effectLst/>
              <a:latin typeface="Arial" panose="020B0604020202020204" pitchFamily="34" charset="0"/>
            </a:endParaRPr>
          </a:p>
          <a:p>
            <a:pPr algn="l"/>
            <a:r>
              <a:rPr lang="es-MX" sz="1600" b="0" i="0" dirty="0">
                <a:solidFill>
                  <a:srgbClr val="202122"/>
                </a:solidFill>
                <a:effectLst/>
                <a:latin typeface="Arial" panose="020B0604020202020204" pitchFamily="34" charset="0"/>
              </a:rPr>
              <a:t>Si bien en un computador genérico no es posible reemplazar la </a:t>
            </a:r>
            <a:r>
              <a:rPr lang="es-MX" sz="1600" dirty="0">
                <a:solidFill>
                  <a:srgbClr val="0645AD"/>
                </a:solidFill>
                <a:latin typeface="Arial" panose="020B0604020202020204" pitchFamily="34" charset="0"/>
              </a:rPr>
              <a:t>CPU </a:t>
            </a:r>
            <a:r>
              <a:rPr lang="es-MX" sz="1600" b="0" i="0" dirty="0">
                <a:solidFill>
                  <a:srgbClr val="202122"/>
                </a:solidFill>
                <a:effectLst/>
                <a:latin typeface="Arial" panose="020B0604020202020204" pitchFamily="34" charset="0"/>
              </a:rPr>
              <a:t> por una GPU, hoy en día las GPU son muy potentes y pueden incluso superar la </a:t>
            </a:r>
            <a:r>
              <a:rPr lang="es-MX" sz="1600" dirty="0">
                <a:solidFill>
                  <a:srgbClr val="0645AD"/>
                </a:solidFill>
                <a:latin typeface="Arial" panose="020B0604020202020204" pitchFamily="34" charset="0"/>
              </a:rPr>
              <a:t>frecuencia de reloj</a:t>
            </a:r>
            <a:r>
              <a:rPr lang="es-MX" sz="1600" dirty="0">
                <a:solidFill>
                  <a:srgbClr val="202122"/>
                </a:solidFill>
                <a:latin typeface="Arial" panose="020B0604020202020204" pitchFamily="34" charset="0"/>
              </a:rPr>
              <a:t> </a:t>
            </a:r>
            <a:r>
              <a:rPr lang="es-MX" sz="1600" b="0" i="0" dirty="0">
                <a:solidFill>
                  <a:srgbClr val="202122"/>
                </a:solidFill>
                <a:effectLst/>
                <a:latin typeface="Arial" panose="020B0604020202020204" pitchFamily="34" charset="0"/>
              </a:rPr>
              <a:t>de una </a:t>
            </a:r>
            <a:r>
              <a:rPr lang="es-MX" sz="1600" dirty="0">
                <a:solidFill>
                  <a:srgbClr val="0645AD"/>
                </a:solidFill>
                <a:latin typeface="Arial" panose="020B0604020202020204" pitchFamily="34" charset="0"/>
              </a:rPr>
              <a:t>CPU</a:t>
            </a:r>
            <a:r>
              <a:rPr lang="es-MX" sz="1600" b="0" i="0" dirty="0">
                <a:solidFill>
                  <a:srgbClr val="202122"/>
                </a:solidFill>
                <a:effectLst/>
                <a:latin typeface="Arial" panose="020B0604020202020204" pitchFamily="34" charset="0"/>
              </a:rPr>
              <a:t> antigua (más de 1.5 </a:t>
            </a:r>
            <a:r>
              <a:rPr lang="es-MX" sz="1600" dirty="0">
                <a:solidFill>
                  <a:srgbClr val="0645AD"/>
                </a:solidFill>
                <a:latin typeface="Arial" panose="020B0604020202020204" pitchFamily="34" charset="0"/>
              </a:rPr>
              <a:t>gigahercios</a:t>
            </a:r>
            <a:r>
              <a:rPr lang="es-MX" sz="1600" b="0" i="0" dirty="0">
                <a:solidFill>
                  <a:srgbClr val="202122"/>
                </a:solidFill>
                <a:effectLst/>
                <a:latin typeface="Arial" panose="020B0604020202020204" pitchFamily="34" charset="0"/>
              </a:rPr>
              <a:t>). </a:t>
            </a:r>
          </a:p>
          <a:p>
            <a:pPr algn="l"/>
            <a:r>
              <a:rPr lang="es-MX" sz="1600" b="0" i="0" dirty="0">
                <a:solidFill>
                  <a:srgbClr val="202122"/>
                </a:solidFill>
                <a:effectLst/>
                <a:latin typeface="Arial" panose="020B0604020202020204" pitchFamily="34" charset="0"/>
              </a:rPr>
              <a:t>Pero la potencia de las GPU y su veloz ritmo de desarrollo reciente se deben a dos factores diferentes. El primer factor es la alta especialización de las GPU, ya que al estar pensadas para desarrollar una sola tarea, es posible dedicar más </a:t>
            </a:r>
            <a:r>
              <a:rPr lang="es-MX" sz="1600" dirty="0">
                <a:solidFill>
                  <a:srgbClr val="0645AD"/>
                </a:solidFill>
                <a:latin typeface="Arial" panose="020B0604020202020204" pitchFamily="34" charset="0"/>
              </a:rPr>
              <a:t>silicio</a:t>
            </a:r>
            <a:r>
              <a:rPr lang="es-MX" sz="1600" b="0" i="0" dirty="0">
                <a:solidFill>
                  <a:srgbClr val="202122"/>
                </a:solidFill>
                <a:effectLst/>
                <a:latin typeface="Arial" panose="020B0604020202020204" pitchFamily="34" charset="0"/>
              </a:rPr>
              <a:t> en su diseño para llevar a cabo esa tarea más eficientemente. Por ejemplo, las GPU actuales están optimizadas para cálculo con valores en </a:t>
            </a:r>
            <a:r>
              <a:rPr lang="es-MX" sz="1600" dirty="0">
                <a:solidFill>
                  <a:srgbClr val="0645AD"/>
                </a:solidFill>
                <a:latin typeface="Arial" panose="020B0604020202020204" pitchFamily="34" charset="0"/>
              </a:rPr>
              <a:t>coma flotante</a:t>
            </a:r>
            <a:r>
              <a:rPr lang="es-MX" sz="1600" b="0" i="0" dirty="0">
                <a:solidFill>
                  <a:srgbClr val="202122"/>
                </a:solidFill>
                <a:effectLst/>
                <a:latin typeface="Arial" panose="020B0604020202020204" pitchFamily="34" charset="0"/>
              </a:rPr>
              <a:t>, predominantes en los </a:t>
            </a:r>
            <a:r>
              <a:rPr lang="es-MX" sz="1600" dirty="0">
                <a:solidFill>
                  <a:srgbClr val="0645AD"/>
                </a:solidFill>
                <a:latin typeface="Arial" panose="020B0604020202020204" pitchFamily="34" charset="0"/>
              </a:rPr>
              <a:t>gráficos 3D</a:t>
            </a:r>
            <a:r>
              <a:rPr lang="es-MX" sz="1600" b="0" i="0" dirty="0">
                <a:solidFill>
                  <a:srgbClr val="202122"/>
                </a:solidFill>
                <a:effectLst/>
                <a:latin typeface="Arial" panose="020B0604020202020204" pitchFamily="34" charset="0"/>
              </a:rPr>
              <a:t>.</a:t>
            </a:r>
          </a:p>
          <a:p>
            <a:pPr algn="l"/>
            <a:r>
              <a:rPr lang="es-MX" sz="1600" b="0" i="0" dirty="0">
                <a:solidFill>
                  <a:srgbClr val="202122"/>
                </a:solidFill>
                <a:effectLst/>
                <a:latin typeface="Arial" panose="020B0604020202020204" pitchFamily="34" charset="0"/>
              </a:rPr>
              <a:t>Por otro lado, muchas aplicaciones gráficas conllevan un alto grado de </a:t>
            </a:r>
            <a:r>
              <a:rPr lang="es-MX" sz="1600" dirty="0">
                <a:solidFill>
                  <a:srgbClr val="0645AD"/>
                </a:solidFill>
                <a:latin typeface="Arial" panose="020B0604020202020204" pitchFamily="34" charset="0"/>
              </a:rPr>
              <a:t>paralelismo</a:t>
            </a:r>
            <a:r>
              <a:rPr lang="es-MX" sz="1600" b="0" i="0" dirty="0">
                <a:solidFill>
                  <a:srgbClr val="202122"/>
                </a:solidFill>
                <a:effectLst/>
                <a:latin typeface="Arial" panose="020B0604020202020204" pitchFamily="34" charset="0"/>
              </a:rPr>
              <a:t> inherente, al ser sus unidades fundamentales de cálculo (</a:t>
            </a:r>
            <a:r>
              <a:rPr lang="es-MX" sz="1600" dirty="0">
                <a:solidFill>
                  <a:srgbClr val="0645AD"/>
                </a:solidFill>
                <a:latin typeface="Arial" panose="020B0604020202020204" pitchFamily="34" charset="0"/>
              </a:rPr>
              <a:t>vértices</a:t>
            </a:r>
            <a:r>
              <a:rPr lang="es-MX" sz="1600" b="0" i="0" dirty="0">
                <a:solidFill>
                  <a:srgbClr val="202122"/>
                </a:solidFill>
                <a:effectLst/>
                <a:latin typeface="Arial" panose="020B0604020202020204" pitchFamily="34" charset="0"/>
              </a:rPr>
              <a:t> y </a:t>
            </a:r>
            <a:r>
              <a:rPr lang="es-MX" sz="1600" dirty="0">
                <a:solidFill>
                  <a:srgbClr val="0645AD"/>
                </a:solidFill>
                <a:latin typeface="Arial" panose="020B0604020202020204" pitchFamily="34" charset="0"/>
              </a:rPr>
              <a:t>píxeles</a:t>
            </a:r>
            <a:r>
              <a:rPr lang="es-MX" sz="1600" b="0" i="0" dirty="0">
                <a:solidFill>
                  <a:srgbClr val="202122"/>
                </a:solidFill>
                <a:effectLst/>
                <a:latin typeface="Arial" panose="020B0604020202020204" pitchFamily="34" charset="0"/>
              </a:rPr>
              <a:t>) completamente independientes. Por tanto, es una buena estrategia usar la </a:t>
            </a:r>
            <a:r>
              <a:rPr lang="es-MX" sz="1600" dirty="0">
                <a:solidFill>
                  <a:srgbClr val="0645AD"/>
                </a:solidFill>
                <a:latin typeface="Arial" panose="020B0604020202020204" pitchFamily="34" charset="0"/>
              </a:rPr>
              <a:t>fuerza bruta</a:t>
            </a:r>
            <a:r>
              <a:rPr lang="es-MX" sz="1600" dirty="0">
                <a:solidFill>
                  <a:srgbClr val="202122"/>
                </a:solidFill>
                <a:latin typeface="Arial" panose="020B0604020202020204" pitchFamily="34" charset="0"/>
              </a:rPr>
              <a:t> </a:t>
            </a:r>
            <a:r>
              <a:rPr lang="es-MX" sz="1600" b="0" i="0" dirty="0">
                <a:solidFill>
                  <a:srgbClr val="202122"/>
                </a:solidFill>
                <a:effectLst/>
                <a:latin typeface="Arial" panose="020B0604020202020204" pitchFamily="34" charset="0"/>
              </a:rPr>
              <a:t>en las GPU para completar más cálculos en el mismo tiempo</a:t>
            </a:r>
          </a:p>
          <a:p>
            <a:pPr algn="l"/>
            <a:r>
              <a:rPr lang="es-MX" sz="1600" b="0" i="0" dirty="0">
                <a:solidFill>
                  <a:srgbClr val="202122"/>
                </a:solidFill>
                <a:effectLst/>
                <a:latin typeface="Arial" panose="020B0604020202020204" pitchFamily="34" charset="0"/>
              </a:rPr>
              <a:t>Una de las mayores diferencias con la </a:t>
            </a:r>
            <a:r>
              <a:rPr lang="es-MX" sz="1600" dirty="0">
                <a:solidFill>
                  <a:srgbClr val="0645AD"/>
                </a:solidFill>
                <a:latin typeface="Arial" panose="020B0604020202020204" pitchFamily="34" charset="0"/>
              </a:rPr>
              <a:t>CPU</a:t>
            </a:r>
            <a:r>
              <a:rPr lang="es-MX" sz="1600" b="0" i="0" dirty="0">
                <a:solidFill>
                  <a:srgbClr val="202122"/>
                </a:solidFill>
                <a:effectLst/>
                <a:latin typeface="Arial" panose="020B0604020202020204" pitchFamily="34" charset="0"/>
              </a:rPr>
              <a:t> estriba en su arquitectura. A diferencia del procesador central, que tiene una </a:t>
            </a:r>
            <a:r>
              <a:rPr lang="es-MX" sz="1600" dirty="0">
                <a:solidFill>
                  <a:srgbClr val="0645AD"/>
                </a:solidFill>
                <a:latin typeface="Arial" panose="020B0604020202020204" pitchFamily="34" charset="0"/>
              </a:rPr>
              <a:t>arquitectura de </a:t>
            </a:r>
            <a:r>
              <a:rPr lang="es-MX" sz="1600" dirty="0" err="1">
                <a:solidFill>
                  <a:srgbClr val="0645AD"/>
                </a:solidFill>
                <a:latin typeface="Arial" panose="020B0604020202020204" pitchFamily="34" charset="0"/>
              </a:rPr>
              <a:t>von</a:t>
            </a:r>
            <a:r>
              <a:rPr lang="es-MX" sz="1600" dirty="0">
                <a:solidFill>
                  <a:srgbClr val="0645AD"/>
                </a:solidFill>
                <a:latin typeface="Arial" panose="020B0604020202020204" pitchFamily="34" charset="0"/>
              </a:rPr>
              <a:t> Neumann</a:t>
            </a:r>
            <a:r>
              <a:rPr lang="es-MX" sz="1600" b="0" i="0" dirty="0">
                <a:solidFill>
                  <a:srgbClr val="202122"/>
                </a:solidFill>
                <a:effectLst/>
                <a:latin typeface="Arial" panose="020B0604020202020204" pitchFamily="34" charset="0"/>
              </a:rPr>
              <a:t>, la GPU se basa en el Modelo Circulante. Este modelo facilita el procesamiento en paralelo, y la gran segmentación que posee la GPU para sus tareas.</a:t>
            </a:r>
          </a:p>
          <a:p>
            <a:endParaRPr lang="es-EC" dirty="0"/>
          </a:p>
        </p:txBody>
      </p:sp>
      <p:sp>
        <p:nvSpPr>
          <p:cNvPr id="6" name="Título 5">
            <a:extLst>
              <a:ext uri="{FF2B5EF4-FFF2-40B4-BE49-F238E27FC236}">
                <a16:creationId xmlns:a16="http://schemas.microsoft.com/office/drawing/2014/main" id="{0F729420-5A12-41BA-A56B-91895E73E81D}"/>
              </a:ext>
            </a:extLst>
          </p:cNvPr>
          <p:cNvSpPr>
            <a:spLocks noGrp="1"/>
          </p:cNvSpPr>
          <p:nvPr>
            <p:ph type="title"/>
          </p:nvPr>
        </p:nvSpPr>
        <p:spPr/>
        <p:txBody>
          <a:bodyPr/>
          <a:lstStyle/>
          <a:p>
            <a:endParaRPr lang="es-EC"/>
          </a:p>
        </p:txBody>
      </p:sp>
      <p:sp>
        <p:nvSpPr>
          <p:cNvPr id="11" name="AutoShape 4" descr="no nos llames, nosotros te llamamos paulo coelho - Paulo Coelho | Meme  Generator">
            <a:extLst>
              <a:ext uri="{FF2B5EF4-FFF2-40B4-BE49-F238E27FC236}">
                <a16:creationId xmlns:a16="http://schemas.microsoft.com/office/drawing/2014/main" id="{EEDF3C8C-CC92-4B02-A47B-E6F794E9BD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Tree>
    <p:extLst>
      <p:ext uri="{BB962C8B-B14F-4D97-AF65-F5344CB8AC3E}">
        <p14:creationId xmlns:p14="http://schemas.microsoft.com/office/powerpoint/2010/main" val="224097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4A5392D-C973-4D04-A494-6A57B37C622A}"/>
              </a:ext>
            </a:extLst>
          </p:cNvPr>
          <p:cNvSpPr>
            <a:spLocks noGrp="1"/>
          </p:cNvSpPr>
          <p:nvPr>
            <p:ph type="title"/>
          </p:nvPr>
        </p:nvSpPr>
        <p:spPr>
          <a:xfrm>
            <a:off x="1783080" y="95085"/>
            <a:ext cx="8446770" cy="819315"/>
          </a:xfrm>
        </p:spPr>
        <p:txBody>
          <a:bodyPr anchor="ctr">
            <a:normAutofit/>
          </a:bodyPr>
          <a:lstStyle/>
          <a:p>
            <a:r>
              <a:rPr lang="es-EC" dirty="0">
                <a:solidFill>
                  <a:schemeClr val="tx1"/>
                </a:solidFill>
              </a:rPr>
              <a:t>Computación Paralela y Distribuida </a:t>
            </a:r>
          </a:p>
        </p:txBody>
      </p:sp>
      <p:sp>
        <p:nvSpPr>
          <p:cNvPr id="2" name="Rectangle 1">
            <a:extLst>
              <a:ext uri="{FF2B5EF4-FFF2-40B4-BE49-F238E27FC236}">
                <a16:creationId xmlns:a16="http://schemas.microsoft.com/office/drawing/2014/main" id="{4A7D8B98-491F-435C-BEE1-8D3C876337E0}"/>
              </a:ext>
            </a:extLst>
          </p:cNvPr>
          <p:cNvSpPr>
            <a:spLocks noGrp="1" noChangeArrowheads="1"/>
          </p:cNvSpPr>
          <p:nvPr>
            <p:ph sz="quarter" idx="4"/>
          </p:nvPr>
        </p:nvSpPr>
        <p:spPr bwMode="auto">
          <a:xfrm>
            <a:off x="237949" y="1405445"/>
            <a:ext cx="6954704" cy="525887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algn="l"/>
            <a:r>
              <a:rPr lang="es-MX" sz="1400" b="0" i="0" dirty="0">
                <a:solidFill>
                  <a:srgbClr val="202122"/>
                </a:solidFill>
                <a:effectLst/>
                <a:latin typeface="Arial" panose="020B0604020202020204" pitchFamily="34" charset="0"/>
              </a:rPr>
              <a:t>Una GPU está altamente segmentada, lo que indica que posee gran cantidad de unidades funcionales. Estas unidades funcionales se pueden dividir principalmente en dos: aquellas que procesan </a:t>
            </a:r>
            <a:r>
              <a:rPr lang="es-MX" sz="1400" dirty="0">
                <a:solidFill>
                  <a:srgbClr val="0645AD"/>
                </a:solidFill>
                <a:latin typeface="Arial" panose="020B0604020202020204" pitchFamily="34" charset="0"/>
              </a:rPr>
              <a:t>vértices</a:t>
            </a:r>
            <a:r>
              <a:rPr lang="es-MX" sz="1400" b="0" i="0" dirty="0">
                <a:solidFill>
                  <a:srgbClr val="202122"/>
                </a:solidFill>
                <a:effectLst/>
                <a:latin typeface="Arial" panose="020B0604020202020204" pitchFamily="34" charset="0"/>
              </a:rPr>
              <a:t>, y aquellas que procesan </a:t>
            </a:r>
            <a:r>
              <a:rPr lang="es-MX" sz="1400" dirty="0">
                <a:solidFill>
                  <a:srgbClr val="0645AD"/>
                </a:solidFill>
                <a:latin typeface="Arial" panose="020B0604020202020204" pitchFamily="34" charset="0"/>
              </a:rPr>
              <a:t>píxeles</a:t>
            </a:r>
            <a:r>
              <a:rPr lang="es-MX" sz="1400" b="0" i="0" dirty="0">
                <a:solidFill>
                  <a:srgbClr val="202122"/>
                </a:solidFill>
                <a:effectLst/>
                <a:latin typeface="Arial" panose="020B0604020202020204" pitchFamily="34" charset="0"/>
              </a:rPr>
              <a:t>. Por tanto, se establecen el vértice y el </a:t>
            </a:r>
            <a:r>
              <a:rPr lang="es-MX" sz="1400" dirty="0">
                <a:solidFill>
                  <a:srgbClr val="0645AD"/>
                </a:solidFill>
                <a:latin typeface="Arial" panose="020B0604020202020204" pitchFamily="34" charset="0"/>
              </a:rPr>
              <a:t>píxel</a:t>
            </a:r>
            <a:r>
              <a:rPr lang="es-MX" sz="1400" b="0" i="0" dirty="0">
                <a:solidFill>
                  <a:srgbClr val="202122"/>
                </a:solidFill>
                <a:effectLst/>
                <a:latin typeface="Arial" panose="020B0604020202020204" pitchFamily="34" charset="0"/>
              </a:rPr>
              <a:t> como las principales unidades que maneja la GPU.</a:t>
            </a:r>
          </a:p>
          <a:p>
            <a:pPr algn="l"/>
            <a:r>
              <a:rPr lang="es-MX" sz="1400" b="0" i="0" dirty="0">
                <a:solidFill>
                  <a:srgbClr val="202122"/>
                </a:solidFill>
                <a:effectLst/>
                <a:latin typeface="Arial" panose="020B0604020202020204" pitchFamily="34" charset="0"/>
              </a:rPr>
              <a:t>Adicionalmente, y no con menos importancia, se encuentra la </a:t>
            </a:r>
            <a:r>
              <a:rPr lang="es-MX" sz="1400" dirty="0">
                <a:solidFill>
                  <a:srgbClr val="0645AD"/>
                </a:solidFill>
                <a:latin typeface="Arial" panose="020B0604020202020204" pitchFamily="34" charset="0"/>
              </a:rPr>
              <a:t>memoria</a:t>
            </a:r>
            <a:r>
              <a:rPr lang="es-MX" sz="1400" b="0" i="0" dirty="0">
                <a:solidFill>
                  <a:srgbClr val="202122"/>
                </a:solidFill>
                <a:effectLst/>
                <a:latin typeface="Arial" panose="020B0604020202020204" pitchFamily="34" charset="0"/>
              </a:rPr>
              <a:t>. Ésta destaca por su rapidez, y va a desempeñar un papel relevante a la hora de almacenar los resultados intermedios de las operaciones y las texturas que se utilicen.</a:t>
            </a:r>
          </a:p>
          <a:p>
            <a:pPr algn="l"/>
            <a:r>
              <a:rPr lang="es-MX" sz="1400" b="0" i="0" dirty="0">
                <a:solidFill>
                  <a:srgbClr val="202122"/>
                </a:solidFill>
                <a:effectLst/>
                <a:latin typeface="Arial" panose="020B0604020202020204" pitchFamily="34" charset="0"/>
              </a:rPr>
              <a:t>Inicialmente, a la GPU le llega la información de la </a:t>
            </a:r>
            <a:r>
              <a:rPr lang="es-MX" sz="1400" dirty="0">
                <a:solidFill>
                  <a:srgbClr val="0645AD"/>
                </a:solidFill>
                <a:latin typeface="Arial" panose="020B0604020202020204" pitchFamily="34" charset="0"/>
              </a:rPr>
              <a:t>CPU</a:t>
            </a:r>
            <a:r>
              <a:rPr lang="es-MX" sz="1400" b="0" i="0" dirty="0">
                <a:solidFill>
                  <a:srgbClr val="202122"/>
                </a:solidFill>
                <a:effectLst/>
                <a:latin typeface="Arial" panose="020B0604020202020204" pitchFamily="34" charset="0"/>
              </a:rPr>
              <a:t> en forma de vértices. El primer tratamiento que reciben estos vértices se realiza en el </a:t>
            </a:r>
            <a:r>
              <a:rPr lang="es-MX" sz="1400" b="0" i="1" dirty="0" err="1">
                <a:solidFill>
                  <a:srgbClr val="202122"/>
                </a:solidFill>
                <a:effectLst/>
                <a:latin typeface="Arial" panose="020B0604020202020204" pitchFamily="34" charset="0"/>
              </a:rPr>
              <a:t>vertex</a:t>
            </a:r>
            <a:r>
              <a:rPr lang="es-MX" sz="1400" b="0" i="1" dirty="0">
                <a:solidFill>
                  <a:srgbClr val="202122"/>
                </a:solidFill>
                <a:effectLst/>
                <a:latin typeface="Arial" panose="020B0604020202020204" pitchFamily="34" charset="0"/>
              </a:rPr>
              <a:t> </a:t>
            </a:r>
            <a:r>
              <a:rPr lang="es-MX" sz="1400" b="0" i="1" dirty="0" err="1">
                <a:solidFill>
                  <a:srgbClr val="202122"/>
                </a:solidFill>
                <a:effectLst/>
                <a:latin typeface="Arial" panose="020B0604020202020204" pitchFamily="34" charset="0"/>
              </a:rPr>
              <a:t>shader</a:t>
            </a:r>
            <a:r>
              <a:rPr lang="es-MX" sz="1400" b="0" i="0" dirty="0">
                <a:solidFill>
                  <a:srgbClr val="202122"/>
                </a:solidFill>
                <a:effectLst/>
                <a:latin typeface="Arial" panose="020B0604020202020204" pitchFamily="34" charset="0"/>
              </a:rPr>
              <a:t>. Aquí se realizan transformaciones como la rotación o el movimiento de las figuras. Tras esto, se define la parte de estos vértices que se va a ver (</a:t>
            </a:r>
            <a:r>
              <a:rPr lang="es-MX" sz="1400" b="0" i="1" dirty="0" err="1">
                <a:solidFill>
                  <a:srgbClr val="202122"/>
                </a:solidFill>
                <a:effectLst/>
                <a:latin typeface="Arial" panose="020B0604020202020204" pitchFamily="34" charset="0"/>
              </a:rPr>
              <a:t>clipping</a:t>
            </a:r>
            <a:r>
              <a:rPr lang="es-MX" sz="1400" b="0" i="0" dirty="0">
                <a:solidFill>
                  <a:srgbClr val="202122"/>
                </a:solidFill>
                <a:effectLst/>
                <a:latin typeface="Arial" panose="020B0604020202020204" pitchFamily="34" charset="0"/>
              </a:rPr>
              <a:t>), y los vértices se transforman en </a:t>
            </a:r>
            <a:r>
              <a:rPr lang="es-MX" sz="1400" dirty="0">
                <a:solidFill>
                  <a:srgbClr val="0645AD"/>
                </a:solidFill>
                <a:latin typeface="Arial" panose="020B0604020202020204" pitchFamily="34" charset="0"/>
              </a:rPr>
              <a:t>píxeles</a:t>
            </a:r>
            <a:r>
              <a:rPr lang="es-MX" sz="1400" b="0" i="0" dirty="0">
                <a:solidFill>
                  <a:srgbClr val="202122"/>
                </a:solidFill>
                <a:effectLst/>
                <a:latin typeface="Arial" panose="020B0604020202020204" pitchFamily="34" charset="0"/>
              </a:rPr>
              <a:t> mediante el proceso de rasterización. Estas etapas no poseen una carga relevante para la GPU.</a:t>
            </a:r>
          </a:p>
          <a:p>
            <a:pPr algn="l"/>
            <a:r>
              <a:rPr lang="es-MX" sz="1400" b="0" i="0" dirty="0">
                <a:solidFill>
                  <a:srgbClr val="202122"/>
                </a:solidFill>
                <a:effectLst/>
                <a:latin typeface="Arial" panose="020B0604020202020204" pitchFamily="34" charset="0"/>
              </a:rPr>
              <a:t>Donde sí se encuentra el principal cuello de botella del </a:t>
            </a:r>
            <a:r>
              <a:rPr lang="es-MX" sz="1400" dirty="0">
                <a:solidFill>
                  <a:srgbClr val="0645AD"/>
                </a:solidFill>
                <a:latin typeface="Arial" panose="020B0604020202020204" pitchFamily="34" charset="0"/>
              </a:rPr>
              <a:t>chip</a:t>
            </a:r>
            <a:r>
              <a:rPr lang="es-MX" sz="1400" dirty="0">
                <a:solidFill>
                  <a:srgbClr val="202122"/>
                </a:solidFill>
                <a:latin typeface="Arial" panose="020B0604020202020204" pitchFamily="34" charset="0"/>
              </a:rPr>
              <a:t> </a:t>
            </a:r>
            <a:r>
              <a:rPr lang="es-MX" sz="1400" b="0" i="0" dirty="0">
                <a:solidFill>
                  <a:srgbClr val="202122"/>
                </a:solidFill>
                <a:effectLst/>
                <a:latin typeface="Arial" panose="020B0604020202020204" pitchFamily="34" charset="0"/>
              </a:rPr>
              <a:t>gráfico es en el siguiente paso: el </a:t>
            </a:r>
            <a:r>
              <a:rPr lang="es-MX" sz="1400" b="0" i="1" dirty="0">
                <a:solidFill>
                  <a:srgbClr val="202122"/>
                </a:solidFill>
                <a:effectLst/>
                <a:latin typeface="Arial" panose="020B0604020202020204" pitchFamily="34" charset="0"/>
              </a:rPr>
              <a:t>pixel </a:t>
            </a:r>
            <a:r>
              <a:rPr lang="es-MX" sz="1400" b="0" i="1" dirty="0" err="1">
                <a:solidFill>
                  <a:srgbClr val="202122"/>
                </a:solidFill>
                <a:effectLst/>
                <a:latin typeface="Arial" panose="020B0604020202020204" pitchFamily="34" charset="0"/>
              </a:rPr>
              <a:t>shader</a:t>
            </a:r>
            <a:r>
              <a:rPr lang="es-MX" sz="1400" b="0" i="0" dirty="0">
                <a:solidFill>
                  <a:srgbClr val="202122"/>
                </a:solidFill>
                <a:effectLst/>
                <a:latin typeface="Arial" panose="020B0604020202020204" pitchFamily="34" charset="0"/>
              </a:rPr>
              <a:t>. Aquí se realizan las transformaciones referentes a los píxeles, tales como la aplicación de texturas. Cuando se ha realizado todo esto, y antes de almacenar los píxeles en la </a:t>
            </a:r>
            <a:r>
              <a:rPr lang="es-MX" sz="1400" dirty="0">
                <a:solidFill>
                  <a:srgbClr val="0645AD"/>
                </a:solidFill>
                <a:latin typeface="Arial" panose="020B0604020202020204" pitchFamily="34" charset="0"/>
              </a:rPr>
              <a:t>caché</a:t>
            </a:r>
            <a:r>
              <a:rPr lang="es-MX" sz="1400" b="0" i="0" dirty="0">
                <a:solidFill>
                  <a:srgbClr val="202122"/>
                </a:solidFill>
                <a:effectLst/>
                <a:latin typeface="Arial" panose="020B0604020202020204" pitchFamily="34" charset="0"/>
              </a:rPr>
              <a:t>, se aplican algunos efectos como el </a:t>
            </a:r>
            <a:r>
              <a:rPr lang="es-MX" sz="1400" b="0" i="1" dirty="0" err="1">
                <a:solidFill>
                  <a:srgbClr val="202122"/>
                </a:solidFill>
                <a:effectLst/>
                <a:latin typeface="Arial" panose="020B0604020202020204" pitchFamily="34" charset="0"/>
              </a:rPr>
              <a:t>antialiasing</a:t>
            </a:r>
            <a:r>
              <a:rPr lang="es-MX" sz="1400" b="0" i="0" dirty="0">
                <a:solidFill>
                  <a:srgbClr val="202122"/>
                </a:solidFill>
                <a:effectLst/>
                <a:latin typeface="Arial" panose="020B0604020202020204" pitchFamily="34" charset="0"/>
              </a:rPr>
              <a:t>, </a:t>
            </a:r>
            <a:r>
              <a:rPr lang="es-MX" sz="1400" b="0" i="1" dirty="0" err="1">
                <a:solidFill>
                  <a:srgbClr val="202122"/>
                </a:solidFill>
                <a:effectLst/>
                <a:latin typeface="Arial" panose="020B0604020202020204" pitchFamily="34" charset="0"/>
              </a:rPr>
              <a:t>blending</a:t>
            </a:r>
            <a:r>
              <a:rPr lang="es-MX" sz="1400" b="0" i="0" dirty="0">
                <a:solidFill>
                  <a:srgbClr val="202122"/>
                </a:solidFill>
                <a:effectLst/>
                <a:latin typeface="Arial" panose="020B0604020202020204" pitchFamily="34" charset="0"/>
              </a:rPr>
              <a:t> y el efecto niebla.</a:t>
            </a:r>
          </a:p>
          <a:p>
            <a:pPr algn="l"/>
            <a:r>
              <a:rPr lang="es-MX" sz="1400" b="0" i="0" dirty="0">
                <a:solidFill>
                  <a:srgbClr val="202122"/>
                </a:solidFill>
                <a:effectLst/>
                <a:latin typeface="Arial" panose="020B0604020202020204" pitchFamily="34" charset="0"/>
              </a:rPr>
              <a:t>Otras unidades funcionales llamadas unidades de salida de renderizado (ROP, </a:t>
            </a:r>
            <a:r>
              <a:rPr lang="es-MX" sz="1400" b="0" i="1" dirty="0" err="1">
                <a:solidFill>
                  <a:srgbClr val="202122"/>
                </a:solidFill>
                <a:effectLst/>
                <a:latin typeface="Arial" panose="020B0604020202020204" pitchFamily="34" charset="0"/>
              </a:rPr>
              <a:t>raster</a:t>
            </a:r>
            <a:r>
              <a:rPr lang="es-MX" sz="1400" b="0" i="1" dirty="0">
                <a:solidFill>
                  <a:srgbClr val="202122"/>
                </a:solidFill>
                <a:effectLst/>
                <a:latin typeface="Arial" panose="020B0604020202020204" pitchFamily="34" charset="0"/>
              </a:rPr>
              <a:t> </a:t>
            </a:r>
            <a:r>
              <a:rPr lang="es-MX" sz="1400" b="0" i="1" dirty="0" err="1">
                <a:solidFill>
                  <a:srgbClr val="202122"/>
                </a:solidFill>
                <a:effectLst/>
                <a:latin typeface="Arial" panose="020B0604020202020204" pitchFamily="34" charset="0"/>
              </a:rPr>
              <a:t>operations</a:t>
            </a:r>
            <a:r>
              <a:rPr lang="es-MX" sz="1400" b="0" i="1" dirty="0">
                <a:solidFill>
                  <a:srgbClr val="202122"/>
                </a:solidFill>
                <a:effectLst/>
                <a:latin typeface="Arial" panose="020B0604020202020204" pitchFamily="34" charset="0"/>
              </a:rPr>
              <a:t> pipeline</a:t>
            </a:r>
            <a:r>
              <a:rPr lang="es-MX" sz="1400" b="0" i="0" dirty="0">
                <a:solidFill>
                  <a:srgbClr val="202122"/>
                </a:solidFill>
                <a:effectLst/>
                <a:latin typeface="Arial" panose="020B0604020202020204" pitchFamily="34" charset="0"/>
              </a:rPr>
              <a:t>) toman la información guardada en la caché y preparan los píxeles para su visualización. También pueden encargarse de aplicar algunos efectos. Tras esto, se almacena la salida en el búfer de fotogramas</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F4FC4EE2-F1CF-406F-B0C9-2127F2F1343D}"/>
              </a:ext>
            </a:extLst>
          </p:cNvPr>
          <p:cNvSpPr txBox="1"/>
          <p:nvPr/>
        </p:nvSpPr>
        <p:spPr>
          <a:xfrm>
            <a:off x="8003357" y="1205390"/>
            <a:ext cx="6094428" cy="400110"/>
          </a:xfrm>
          <a:prstGeom prst="rect">
            <a:avLst/>
          </a:prstGeom>
          <a:noFill/>
        </p:spPr>
        <p:txBody>
          <a:bodyPr wrap="square">
            <a:spAutoFit/>
          </a:bodyPr>
          <a:lstStyle/>
          <a:p>
            <a:r>
              <a:rPr lang="es-MX" sz="2000" b="0" i="0" dirty="0">
                <a:solidFill>
                  <a:srgbClr val="FF0000"/>
                </a:solidFill>
                <a:effectLst/>
              </a:rPr>
              <a:t>Arquitectura de la GPU.</a:t>
            </a:r>
            <a:endParaRPr lang="es-EC" dirty="0">
              <a:solidFill>
                <a:srgbClr val="FF0000"/>
              </a:solidFill>
            </a:endParaRPr>
          </a:p>
        </p:txBody>
      </p:sp>
      <p:pic>
        <p:nvPicPr>
          <p:cNvPr id="1026" name="Picture 2" descr="Resultado de imagen para Arquitectura de la GPU.">
            <a:extLst>
              <a:ext uri="{FF2B5EF4-FFF2-40B4-BE49-F238E27FC236}">
                <a16:creationId xmlns:a16="http://schemas.microsoft.com/office/drawing/2014/main" id="{2828A096-A9CE-464D-8298-36C7948AE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992" y="2005012"/>
            <a:ext cx="4391973" cy="3236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76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584306AD-5FA2-4F2C-BD4F-315C4BC5ADB6}"/>
              </a:ext>
            </a:extLst>
          </p:cNvPr>
          <p:cNvSpPr>
            <a:spLocks noGrp="1"/>
          </p:cNvSpPr>
          <p:nvPr>
            <p:ph type="body" idx="1"/>
          </p:nvPr>
        </p:nvSpPr>
        <p:spPr>
          <a:xfrm>
            <a:off x="1509319" y="983649"/>
            <a:ext cx="7804363" cy="546735"/>
          </a:xfrm>
        </p:spPr>
        <p:txBody>
          <a:bodyPr>
            <a:normAutofit/>
          </a:bodyPr>
          <a:lstStyle/>
          <a:p>
            <a:r>
              <a:rPr lang="es-EC" altLang="es-EC" dirty="0">
                <a:solidFill>
                  <a:srgbClr val="FF0000"/>
                </a:solidFill>
              </a:rPr>
              <a:t>Decodificación y codificación de video aceleradas por GPU</a:t>
            </a:r>
          </a:p>
        </p:txBody>
      </p:sp>
      <p:sp>
        <p:nvSpPr>
          <p:cNvPr id="6" name="Título 5">
            <a:extLst>
              <a:ext uri="{FF2B5EF4-FFF2-40B4-BE49-F238E27FC236}">
                <a16:creationId xmlns:a16="http://schemas.microsoft.com/office/drawing/2014/main" id="{5F17045A-3DD5-44DC-B746-9088BA55E444}"/>
              </a:ext>
            </a:extLst>
          </p:cNvPr>
          <p:cNvSpPr>
            <a:spLocks noGrp="1"/>
          </p:cNvSpPr>
          <p:nvPr>
            <p:ph type="title"/>
          </p:nvPr>
        </p:nvSpPr>
        <p:spPr/>
        <p:txBody>
          <a:bodyPr/>
          <a:lstStyle/>
          <a:p>
            <a:r>
              <a:rPr lang="es-EC" dirty="0">
                <a:solidFill>
                  <a:schemeClr val="tx1"/>
                </a:solidFill>
              </a:rPr>
              <a:t>Computación Paralela y Distribuida </a:t>
            </a:r>
            <a:endParaRPr lang="es-EC" dirty="0"/>
          </a:p>
        </p:txBody>
      </p:sp>
      <p:sp>
        <p:nvSpPr>
          <p:cNvPr id="3" name="Rectangle 2">
            <a:extLst>
              <a:ext uri="{FF2B5EF4-FFF2-40B4-BE49-F238E27FC236}">
                <a16:creationId xmlns:a16="http://schemas.microsoft.com/office/drawing/2014/main" id="{20036770-3E07-4549-9693-FF6CB4C7E792}"/>
              </a:ext>
            </a:extLst>
          </p:cNvPr>
          <p:cNvSpPr>
            <a:spLocks noChangeArrowheads="1"/>
          </p:cNvSpPr>
          <p:nvPr/>
        </p:nvSpPr>
        <p:spPr bwMode="auto">
          <a:xfrm>
            <a:off x="454058" y="1728860"/>
            <a:ext cx="11283884" cy="503405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glow rad="2286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vert="horz" wrap="squar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EC" altLang="es-EC"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C" altLang="es-EC" dirty="0"/>
              <a:t>La GPU ATI HD5470 (arriba) cuenta con UVD 2.1 que le permite decodificar formatos de video AVC y VC-1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C" altLang="es-EC" dirty="0"/>
              <a:t>La mayoría de las GPU fabricadas desde 1995 admiten el espacio de color</a:t>
            </a:r>
            <a:r>
              <a:rPr lang="es-EC" altLang="es-EC" dirty="0">
                <a:hlinkClick r:id="rId3" tooltip="Espacio de color"/>
              </a:rPr>
              <a:t> </a:t>
            </a:r>
            <a:r>
              <a:rPr lang="es-EC" altLang="es-EC" dirty="0"/>
              <a:t>YUV y las superposiciones de hardware , importantes para la reproducción de video digital , y muchas GPU fabricadas desde 2000 también admiten primitivas MPEG como compensación de movimiento e </a:t>
            </a:r>
            <a:r>
              <a:rPr lang="es-EC" altLang="es-EC" dirty="0" err="1"/>
              <a:t>iDCT</a:t>
            </a:r>
            <a:r>
              <a:rPr lang="es-EC" altLang="es-EC" dirty="0"/>
              <a:t> .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C" altLang="es-EC" dirty="0"/>
              <a:t>Este proceso de decodificación de video acelerada por hardware, donde partes del proceso de decodificación de </a:t>
            </a:r>
            <a:r>
              <a:rPr lang="es-EC" altLang="es-EC" dirty="0">
                <a:hlinkClick r:id="rId4" tooltip="Decodificación de video"/>
              </a:rPr>
              <a:t> </a:t>
            </a:r>
            <a:r>
              <a:rPr lang="es-EC" altLang="es-EC" dirty="0"/>
              <a:t>video y </a:t>
            </a:r>
            <a:r>
              <a:rPr lang="es-EC" altLang="es-EC" dirty="0" err="1"/>
              <a:t>posprocesamiento</a:t>
            </a:r>
            <a:r>
              <a:rPr lang="es-EC" altLang="es-EC" dirty="0"/>
              <a:t> de video se descargan al hardware de la GPU, se denomina comúnmente "decodificación de video acelerada por GPU", "decodificación de video asistida por GPU", "aceleración por hardware de GPU decodificación de video "o" decodificación de video asistida por hardware GPU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EC" altLang="es-EC" dirty="0"/>
              <a:t>Las tarjetas gráficas más recientes incluso decodifican video de alta definición en la tarjeta, descargando la unidad central de procesamiento. El más común </a:t>
            </a:r>
            <a:r>
              <a:rPr lang="es-EC" altLang="es-EC" dirty="0" err="1"/>
              <a:t>APIs</a:t>
            </a:r>
            <a:r>
              <a:rPr lang="es-EC" altLang="es-EC" dirty="0"/>
              <a:t> para GPU acelerada de decodificación de vídeo son </a:t>
            </a:r>
            <a:r>
              <a:rPr lang="es-EC" altLang="es-EC" dirty="0" err="1"/>
              <a:t>DxVA</a:t>
            </a:r>
            <a:r>
              <a:rPr lang="es-EC" altLang="es-EC" dirty="0"/>
              <a:t> para Microsoft Windows el sistema operativo y VDPAU , VAAPI, </a:t>
            </a:r>
            <a:r>
              <a:rPr lang="es-EC" altLang="es-EC" dirty="0" err="1"/>
              <a:t>XvMC</a:t>
            </a:r>
            <a:r>
              <a:rPr lang="es-EC" altLang="es-EC" dirty="0"/>
              <a:t> y </a:t>
            </a:r>
            <a:r>
              <a:rPr lang="es-EC" altLang="es-EC" dirty="0" err="1"/>
              <a:t>XvBA</a:t>
            </a:r>
            <a:r>
              <a:rPr lang="es-EC" altLang="es-EC" dirty="0"/>
              <a:t> para Linux y basado en UNIX-como sistemas operativos. Todos excepto </a:t>
            </a:r>
            <a:r>
              <a:rPr lang="es-EC" altLang="es-EC" dirty="0" err="1"/>
              <a:t>XvMC</a:t>
            </a:r>
            <a:r>
              <a:rPr lang="es-EC" altLang="es-EC" dirty="0"/>
              <a:t> son capaces de decodificar videos codificados con MPEG-1 , MPEG-2 , MPEG-4 ASP (MPEG-4 </a:t>
            </a:r>
            <a:r>
              <a:rPr lang="es-EC" altLang="es-EC" dirty="0" err="1"/>
              <a:t>Part</a:t>
            </a:r>
            <a:r>
              <a:rPr lang="es-EC" altLang="es-EC" dirty="0"/>
              <a:t> 2) , MPEG-4 AVC (H.264 / </a:t>
            </a:r>
            <a:r>
              <a:rPr lang="es-EC" altLang="es-EC" dirty="0" err="1"/>
              <a:t>DivX</a:t>
            </a:r>
            <a:r>
              <a:rPr lang="es-EC" altLang="es-EC" dirty="0"/>
              <a:t> 6), VC-1 , WMV3 / WMV9 ,Xvid / </a:t>
            </a:r>
            <a:r>
              <a:rPr lang="es-EC" altLang="es-EC" dirty="0" err="1"/>
              <a:t>OpenDivX</a:t>
            </a:r>
            <a:r>
              <a:rPr lang="es-EC" altLang="es-EC" dirty="0"/>
              <a:t> (</a:t>
            </a:r>
            <a:r>
              <a:rPr lang="es-EC" altLang="es-EC" dirty="0" err="1"/>
              <a:t>DivX</a:t>
            </a:r>
            <a:r>
              <a:rPr lang="es-EC" altLang="es-EC" dirty="0"/>
              <a:t> 4), y </a:t>
            </a:r>
            <a:r>
              <a:rPr lang="es-EC" altLang="es-EC" dirty="0" err="1"/>
              <a:t>DivX</a:t>
            </a:r>
            <a:r>
              <a:rPr lang="es-EC" altLang="es-EC" dirty="0"/>
              <a:t> 5 </a:t>
            </a:r>
            <a:r>
              <a:rPr lang="es-EC" altLang="es-EC" dirty="0" err="1"/>
              <a:t>codecs</a:t>
            </a:r>
            <a:r>
              <a:rPr lang="es-EC" altLang="es-EC" dirty="0"/>
              <a:t> , mientras </a:t>
            </a:r>
            <a:r>
              <a:rPr lang="es-EC" altLang="es-EC" dirty="0" err="1"/>
              <a:t>XvMC</a:t>
            </a:r>
            <a:r>
              <a:rPr lang="es-EC" altLang="es-EC" dirty="0"/>
              <a:t> sólo es capaz de decodificar MPEG-1 y MPEG-2</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s-EC" altLang="es-EC" dirty="0"/>
          </a:p>
        </p:txBody>
      </p:sp>
    </p:spTree>
    <p:extLst>
      <p:ext uri="{BB962C8B-B14F-4D97-AF65-F5344CB8AC3E}">
        <p14:creationId xmlns:p14="http://schemas.microsoft.com/office/powerpoint/2010/main" val="4212625650"/>
      </p:ext>
    </p:extLst>
  </p:cSld>
  <p:clrMapOvr>
    <a:masterClrMapping/>
  </p:clrMapOvr>
</p:sld>
</file>

<file path=ppt/theme/theme1.xml><?xml version="1.0" encoding="utf-8"?>
<a:theme xmlns:a="http://schemas.openxmlformats.org/drawingml/2006/main" name="PLANTILLA UTE DISEÑO">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4136410-1D10-4AFC-9A9A-A8C84A3A1BB6}" vid="{EBA6BB8B-F2CA-4335-8CC4-74366978B6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1356</Words>
  <Application>Microsoft Office PowerPoint</Application>
  <PresentationFormat>Panorámica</PresentationFormat>
  <Paragraphs>54</Paragraphs>
  <Slides>10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Helvetica Neue</vt:lpstr>
      <vt:lpstr>Linux Libertine</vt:lpstr>
      <vt:lpstr>Open Sans</vt:lpstr>
      <vt:lpstr>PLANTILLA UTE DISEÑO</vt:lpstr>
      <vt:lpstr>Presentación de PowerPoint</vt:lpstr>
      <vt:lpstr>Computación Paralela y Distribuida </vt:lpstr>
      <vt:lpstr>¿Qué es GPU? </vt:lpstr>
      <vt:lpstr>Computación Paralela y Distribuida </vt:lpstr>
      <vt:lpstr>Computación Paralela y Distribuida </vt:lpstr>
      <vt:lpstr>Computación Paralela y Distribuida </vt:lpstr>
      <vt:lpstr>Presentación de PowerPoint</vt:lpstr>
      <vt:lpstr>Computación Paralela y Distribuida </vt:lpstr>
      <vt:lpstr>Computación Paralela y Distribuida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Alexandra Estefania Ugsha Taco</dc:creator>
  <cp:lastModifiedBy>estefania</cp:lastModifiedBy>
  <cp:revision>9</cp:revision>
  <dcterms:created xsi:type="dcterms:W3CDTF">2020-11-26T03:10:20Z</dcterms:created>
  <dcterms:modified xsi:type="dcterms:W3CDTF">2021-02-04T04:03:42Z</dcterms:modified>
</cp:coreProperties>
</file>