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61" r:id="rId5"/>
    <p:sldId id="271" r:id="rId6"/>
    <p:sldId id="273" r:id="rId7"/>
    <p:sldId id="274" r:id="rId8"/>
    <p:sldId id="266" r:id="rId9"/>
    <p:sldId id="262" r:id="rId10"/>
    <p:sldId id="275" r:id="rId11"/>
    <p:sldId id="276" r:id="rId12"/>
    <p:sldId id="277" r:id="rId13"/>
    <p:sldId id="278" r:id="rId14"/>
    <p:sldId id="260" r:id="rId15"/>
  </p:sldIdLst>
  <p:sldSz cx="12192000" cy="6858000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E6B346-0D77-4629-9198-53E8E310D1A6}">
          <p14:sldIdLst>
            <p14:sldId id="256"/>
            <p14:sldId id="257"/>
            <p14:sldId id="269"/>
            <p14:sldId id="261"/>
            <p14:sldId id="271"/>
            <p14:sldId id="273"/>
            <p14:sldId id="274"/>
            <p14:sldId id="266"/>
            <p14:sldId id="262"/>
            <p14:sldId id="275"/>
            <p14:sldId id="276"/>
            <p14:sldId id="277"/>
            <p14:sldId id="27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B91"/>
    <a:srgbClr val="4AAD52"/>
    <a:srgbClr val="949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797-CFDF-4E30-A4E1-907D06865D91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0F1D-CACA-45A5-AF19-B7B89F5FE9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58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9B58-4F1D-4C86-84B4-EFC1A3162B96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65F9-25C0-46DA-8F5E-5561826838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148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pic>
        <p:nvPicPr>
          <p:cNvPr id="5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531" y="2199788"/>
            <a:ext cx="7086939" cy="2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42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871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75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19493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277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TEMA DE CLASE</a:t>
            </a:r>
          </a:p>
          <a:p>
            <a:pPr algn="ctr"/>
            <a:r>
              <a:rPr lang="es-EC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Msc</a:t>
            </a:r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. Nombre y Apellido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5"/>
          <p:cNvGrpSpPr/>
          <p:nvPr userDrawn="1"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</p:spPr>
        </p:pic>
        <p:cxnSp>
          <p:nvCxnSpPr>
            <p:cNvPr id="10" name="Conector recto 4"/>
            <p:cNvCxnSpPr/>
            <p:nvPr/>
          </p:nvCxnSpPr>
          <p:spPr>
            <a:xfrm>
              <a:off x="1490750" y="3476025"/>
              <a:ext cx="921050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5414" y="1452563"/>
            <a:ext cx="10769771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265B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8516" y="3200401"/>
            <a:ext cx="10740044" cy="298926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8515" y="2435543"/>
            <a:ext cx="10756669" cy="513397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4AAD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8516" y="6297526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276340"/>
            <a:ext cx="41148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28777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15" name="Rectángulo 12"/>
          <p:cNvSpPr/>
          <p:nvPr userDrawn="1"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6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28314" y="12468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97830" y="434435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65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16" y="3040380"/>
            <a:ext cx="10755284" cy="23936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116320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08203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08203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0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86050" y="152236"/>
            <a:ext cx="6812280" cy="776978"/>
          </a:xfrm>
        </p:spPr>
        <p:txBody>
          <a:bodyPr>
            <a:normAutofit/>
          </a:bodyPr>
          <a:lstStyle>
            <a:lvl1pPr algn="ctr"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 LA MATERIA</a:t>
            </a:r>
            <a:endParaRPr lang="es-EC" dirty="0"/>
          </a:p>
        </p:txBody>
      </p:sp>
      <p:sp>
        <p:nvSpPr>
          <p:cNvPr id="12" name="Rectángulo 12"/>
          <p:cNvSpPr/>
          <p:nvPr userDrawn="1"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3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9"/>
          <p:cNvSpPr txBox="1"/>
          <p:nvPr userDrawn="1"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598516" y="1447636"/>
            <a:ext cx="6812280" cy="7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TITULO D</a:t>
            </a:r>
            <a:r>
              <a:rPr lang="es-EC" sz="18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</a:p>
          <a:p>
            <a:r>
              <a:rPr lang="es-ES" dirty="0"/>
              <a:t>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0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0725" y="1268095"/>
            <a:ext cx="10754460" cy="1325563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DEL TEMA</a:t>
            </a:r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14" name="CuadroTexto 14"/>
          <p:cNvSpPr txBox="1"/>
          <p:nvPr userDrawn="1"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</a:p>
        </p:txBody>
      </p:sp>
      <p:cxnSp>
        <p:nvCxnSpPr>
          <p:cNvPr id="15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>
            <a:spLocks noGrp="1"/>
          </p:cNvSpPr>
          <p:nvPr>
            <p:ph sz="half" idx="1"/>
          </p:nvPr>
        </p:nvSpPr>
        <p:spPr>
          <a:xfrm>
            <a:off x="598515" y="2740025"/>
            <a:ext cx="10756669" cy="33178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62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1097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4710" y="42579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4"/>
          <p:cNvGrpSpPr/>
          <p:nvPr userDrawn="1"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</p:spPr>
        </p:pic>
        <p:sp>
          <p:nvSpPr>
            <p:cNvPr id="10" name="CuadroTexto 3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¡GRACIAS!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3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C51-975A-47E7-B82D-7B357E560500}" type="datetimeFigureOut">
              <a:rPr lang="es-EC" smtClean="0"/>
              <a:t>7/1/2021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33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3" r:id="rId3"/>
    <p:sldLayoutId id="2147483660" r:id="rId4"/>
    <p:sldLayoutId id="2147483650" r:id="rId5"/>
    <p:sldLayoutId id="2147483654" r:id="rId6"/>
    <p:sldLayoutId id="2147483651" r:id="rId7"/>
    <p:sldLayoutId id="214748365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6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958A94C-DB04-477E-BBC8-5A1D2BEFC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730" y="2092751"/>
            <a:ext cx="5740924" cy="4087485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s-EC" b="1" dirty="0"/>
              <a:t>Procedimiento de MOUNT:</a:t>
            </a:r>
          </a:p>
          <a:p>
            <a:r>
              <a:rPr lang="es-EC" dirty="0"/>
              <a:t>Devuelve un descriptor de archivo que apunta al directorio.</a:t>
            </a:r>
          </a:p>
          <a:p>
            <a:r>
              <a:rPr lang="es-EC" dirty="0"/>
              <a:t>Este descriptor es un campo de 32 bytes, que el cliente usara posteriormente para acceder a los archivos.</a:t>
            </a:r>
          </a:p>
          <a:p>
            <a:r>
              <a:rPr lang="es-EC" dirty="0"/>
              <a:t>Los descriptores son una </a:t>
            </a:r>
            <a:r>
              <a:rPr lang="es-EC" dirty="0" err="1"/>
              <a:t>parate</a:t>
            </a:r>
            <a:r>
              <a:rPr lang="es-EC" dirty="0"/>
              <a:t> fundamental de NFS ya que a través de ellos se </a:t>
            </a:r>
            <a:r>
              <a:rPr lang="es-EC" dirty="0" err="1"/>
              <a:t>referendiaran</a:t>
            </a:r>
            <a:r>
              <a:rPr lang="es-EC" dirty="0"/>
              <a:t> cada archivo y directorio.</a:t>
            </a:r>
          </a:p>
          <a:p>
            <a:r>
              <a:rPr lang="es-EC" dirty="0"/>
              <a:t>El comando Mount aporta la interfaz a esta aplicación de RPC.</a:t>
            </a:r>
          </a:p>
          <a:p>
            <a:r>
              <a:rPr lang="es-EC" dirty="0"/>
              <a:t>El usuario ejecuta el comando Mount para localizar el sistema de archivos remoto en su propia jerarquía de ficheros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9B2A7B0-B57B-467C-AD92-EBEA514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s-EC" dirty="0"/>
          </a:p>
        </p:txBody>
      </p:sp>
      <p:pic>
        <p:nvPicPr>
          <p:cNvPr id="3074" name="Picture 2" descr="Perform uniform mounting with generic NFS">
            <a:extLst>
              <a:ext uri="{FF2B5EF4-FFF2-40B4-BE49-F238E27FC236}">
                <a16:creationId xmlns:a16="http://schemas.microsoft.com/office/drawing/2014/main" id="{28B52162-F22F-45EE-B90D-9E6F15FC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20" y="2908896"/>
            <a:ext cx="4844428" cy="269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8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9B2A7B0-B57B-467C-AD92-EBEA514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s-EC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EFED04D-8CA1-4B3C-AB01-BFF5CDBD5C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1561"/>
          <a:stretch/>
        </p:blipFill>
        <p:spPr>
          <a:xfrm>
            <a:off x="412424" y="1698118"/>
            <a:ext cx="5102257" cy="3745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6E57C6-1B95-4A3E-BB27-0D4F119F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57" y="1766588"/>
            <a:ext cx="5257800" cy="3676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893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9B2A7B0-B57B-467C-AD92-EBEA514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A74DFF-09B7-48CF-8081-3B0444D4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0" y="2198457"/>
            <a:ext cx="7098580" cy="3724275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7492B7A0-4A9B-4F24-8299-AD4CE998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411" y="1144472"/>
            <a:ext cx="10544107" cy="823912"/>
          </a:xfrm>
        </p:spPr>
        <p:txBody>
          <a:bodyPr>
            <a:normAutofit/>
          </a:bodyPr>
          <a:lstStyle/>
          <a:p>
            <a:pPr algn="l"/>
            <a:r>
              <a:rPr lang="es-EC" sz="2800" dirty="0"/>
              <a:t>Ataques </a:t>
            </a:r>
          </a:p>
        </p:txBody>
      </p:sp>
    </p:spTree>
    <p:extLst>
      <p:ext uri="{BB962C8B-B14F-4D97-AF65-F5344CB8AC3E}">
        <p14:creationId xmlns:p14="http://schemas.microsoft.com/office/powerpoint/2010/main" val="37428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9B2A7B0-B57B-467C-AD92-EBEA514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s-EC" dirty="0"/>
          </a:p>
        </p:txBody>
      </p:sp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7492B7A0-4A9B-4F24-8299-AD4CE998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411" y="1144472"/>
            <a:ext cx="10544107" cy="823912"/>
          </a:xfrm>
        </p:spPr>
        <p:txBody>
          <a:bodyPr>
            <a:normAutofit/>
          </a:bodyPr>
          <a:lstStyle/>
          <a:p>
            <a:pPr algn="l"/>
            <a:r>
              <a:rPr lang="es-EC" sz="2800" dirty="0"/>
              <a:t>Ataques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5EC6D0-2DF8-467D-83AA-197C70DA1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"/>
          <a:stretch/>
        </p:blipFill>
        <p:spPr>
          <a:xfrm>
            <a:off x="2366128" y="1742043"/>
            <a:ext cx="6749592" cy="44862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6B73C89-4320-4CB2-91EA-107469E9F342}"/>
              </a:ext>
            </a:extLst>
          </p:cNvPr>
          <p:cNvSpPr/>
          <p:nvPr/>
        </p:nvSpPr>
        <p:spPr>
          <a:xfrm>
            <a:off x="2366128" y="1740177"/>
            <a:ext cx="3318235" cy="456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6ED2A3-177D-41AA-A58E-82C59DD7B3CA}"/>
              </a:ext>
            </a:extLst>
          </p:cNvPr>
          <p:cNvSpPr/>
          <p:nvPr/>
        </p:nvSpPr>
        <p:spPr>
          <a:xfrm>
            <a:off x="8295588" y="4647414"/>
            <a:ext cx="697583" cy="1555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6058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63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4000" y="3727768"/>
            <a:ext cx="9144000" cy="1106879"/>
          </a:xfrm>
        </p:spPr>
        <p:txBody>
          <a:bodyPr/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Linux Libertine"/>
              </a:rPr>
              <a:t>Páginas del servidor de Yakarta</a:t>
            </a:r>
          </a:p>
          <a:p>
            <a:r>
              <a:rPr lang="es-EC" dirty="0"/>
              <a:t>JSP</a:t>
            </a: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F25FA823-E853-48CD-BFF5-F3DBC28AB2FE}"/>
              </a:ext>
            </a:extLst>
          </p:cNvPr>
          <p:cNvSpPr txBox="1">
            <a:spLocks/>
          </p:cNvSpPr>
          <p:nvPr/>
        </p:nvSpPr>
        <p:spPr>
          <a:xfrm>
            <a:off x="285345" y="4834647"/>
            <a:ext cx="5269149" cy="110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Integrantes: Dayana Quinde</a:t>
            </a:r>
          </a:p>
          <a:p>
            <a:r>
              <a:rPr lang="es-EC" dirty="0"/>
              <a:t>                        Estefania Ugsha </a:t>
            </a:r>
          </a:p>
        </p:txBody>
      </p:sp>
    </p:spTree>
    <p:extLst>
      <p:ext uri="{BB962C8B-B14F-4D97-AF65-F5344CB8AC3E}">
        <p14:creationId xmlns:p14="http://schemas.microsoft.com/office/powerpoint/2010/main" val="23104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5">
            <a:extLst>
              <a:ext uri="{FF2B5EF4-FFF2-40B4-BE49-F238E27FC236}">
                <a16:creationId xmlns:a16="http://schemas.microsoft.com/office/drawing/2014/main" id="{25F93471-75B9-4D6E-924A-85A22384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95085"/>
            <a:ext cx="8446770" cy="819315"/>
          </a:xfrm>
        </p:spPr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AB88104-84B1-4D0D-BDD6-271FEEB9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8070"/>
            <a:ext cx="4743450" cy="4867275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112500"/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3D80DCE-FD12-4EC2-BE2F-FAC405709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8" y="1696182"/>
            <a:ext cx="4932465" cy="41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5">
            <a:extLst>
              <a:ext uri="{FF2B5EF4-FFF2-40B4-BE49-F238E27FC236}">
                <a16:creationId xmlns:a16="http://schemas.microsoft.com/office/drawing/2014/main" id="{25F93471-75B9-4D6E-924A-85A22384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95085"/>
            <a:ext cx="8446770" cy="819315"/>
          </a:xfrm>
        </p:spPr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DA828E-0442-42F7-964F-231D673B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35" y="1727118"/>
            <a:ext cx="9206650" cy="4578917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D4F315E8-8382-437F-B754-29395B6C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946" y="756629"/>
            <a:ext cx="10544107" cy="823912"/>
          </a:xfrm>
        </p:spPr>
        <p:txBody>
          <a:bodyPr>
            <a:normAutofit/>
          </a:bodyPr>
          <a:lstStyle/>
          <a:p>
            <a:pPr algn="l"/>
            <a:r>
              <a:rPr lang="es-EC" sz="2800" dirty="0"/>
              <a:t>Características:</a:t>
            </a:r>
          </a:p>
        </p:txBody>
      </p:sp>
    </p:spTree>
    <p:extLst>
      <p:ext uri="{BB962C8B-B14F-4D97-AF65-F5344CB8AC3E}">
        <p14:creationId xmlns:p14="http://schemas.microsoft.com/office/powerpoint/2010/main" val="384052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5">
            <a:extLst>
              <a:ext uri="{FF2B5EF4-FFF2-40B4-BE49-F238E27FC236}">
                <a16:creationId xmlns:a16="http://schemas.microsoft.com/office/drawing/2014/main" id="{25F93471-75B9-4D6E-924A-85A22384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95085"/>
            <a:ext cx="8446770" cy="819315"/>
          </a:xfrm>
        </p:spPr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734489A-43FE-4D91-9759-0568D1B09CD5}"/>
              </a:ext>
            </a:extLst>
          </p:cNvPr>
          <p:cNvSpPr txBox="1">
            <a:spLocks/>
          </p:cNvSpPr>
          <p:nvPr/>
        </p:nvSpPr>
        <p:spPr>
          <a:xfrm>
            <a:off x="508845" y="1901976"/>
            <a:ext cx="6287881" cy="408344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MX" dirty="0"/>
          </a:p>
          <a:p>
            <a:pPr marL="0" indent="0"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NFS ofrece una serie de ventajas: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Los datos a los que acceden todos los usuarios se pueden mantener en un host central, y los clientes montan este directorio en el momento del arranque. </a:t>
            </a:r>
          </a:p>
          <a:p>
            <a:pPr marL="457200" lvl="1" indent="0">
              <a:buNone/>
            </a:pPr>
            <a:r>
              <a:rPr lang="es-MX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 ejemplo, puede mantener todas las cuentas de usuario en un host y hacer que todos los hosts de su red se monten / home desde ese host. Si se instala junto con NIS, los usuarios pueden iniciar sesión en cualquier sistema y seguir trabajando en un conjunto de archivos.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Los datos que consumen grandes cantidades de espacio en disco pueden guardarse en un solo host. Por ejemplo, todos los archivos y programas relacionados con LaTeX y METAFONT podrían guardarse y mantenerse en un solo lugar.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Los datos administrativos se pueden guardar en un solo host. Ya no es necesario usar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rcp</a:t>
            </a:r>
            <a:r>
              <a:rPr lang="es-MX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instalar el mismo archivo estúpido en 20 máquinas diferentes.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B51FC58A-EE3D-4917-9B8C-BC82A192C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54" y="2094154"/>
            <a:ext cx="4495901" cy="3367586"/>
          </a:xfrm>
        </p:spPr>
      </p:pic>
    </p:spTree>
    <p:extLst>
      <p:ext uri="{BB962C8B-B14F-4D97-AF65-F5344CB8AC3E}">
        <p14:creationId xmlns:p14="http://schemas.microsoft.com/office/powerpoint/2010/main" val="9793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5">
            <a:extLst>
              <a:ext uri="{FF2B5EF4-FFF2-40B4-BE49-F238E27FC236}">
                <a16:creationId xmlns:a16="http://schemas.microsoft.com/office/drawing/2014/main" id="{25F93471-75B9-4D6E-924A-85A22384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95085"/>
            <a:ext cx="8446770" cy="819315"/>
          </a:xfrm>
        </p:spPr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734489A-43FE-4D91-9759-0568D1B09CD5}"/>
              </a:ext>
            </a:extLst>
          </p:cNvPr>
          <p:cNvSpPr txBox="1">
            <a:spLocks/>
          </p:cNvSpPr>
          <p:nvPr/>
        </p:nvSpPr>
        <p:spPr>
          <a:xfrm>
            <a:off x="5184540" y="1835988"/>
            <a:ext cx="6287881" cy="408344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s-MX" b="1" dirty="0"/>
              <a:t>Utilización de NFS </a:t>
            </a:r>
          </a:p>
          <a:p>
            <a:pPr marL="0" indent="0" algn="l">
              <a:buNone/>
            </a:pPr>
            <a:r>
              <a:rPr lang="es-MX" dirty="0"/>
              <a:t>Para utilizar el NFS debe existir “algo” que permita acceder a dichos recursos:</a:t>
            </a:r>
          </a:p>
          <a:p>
            <a:pPr marL="0" indent="0" algn="l">
              <a:buNone/>
            </a:pPr>
            <a:r>
              <a:rPr lang="es-MX" dirty="0"/>
              <a:t>El protocolo de montaje MOUNT (UDP) es utilizado para especificar el host remoto y el sistema de archivo al que se va a acceder, indicando donde se va a localizar en la jerarquía local de archivos.</a:t>
            </a:r>
          </a:p>
          <a:p>
            <a:pPr marL="0" indent="0" algn="l">
              <a:buNone/>
            </a:pPr>
            <a:r>
              <a:rPr lang="es-MX" dirty="0"/>
              <a:t>MOUNTN es un servicio RPC y proporciona un total de seis procedimientos 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B51FC58A-EE3D-4917-9B8C-BC82A192C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7" y="1901976"/>
            <a:ext cx="4495901" cy="3367586"/>
          </a:xfrm>
        </p:spPr>
      </p:pic>
    </p:spTree>
    <p:extLst>
      <p:ext uri="{BB962C8B-B14F-4D97-AF65-F5344CB8AC3E}">
        <p14:creationId xmlns:p14="http://schemas.microsoft.com/office/powerpoint/2010/main" val="358274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5">
            <a:extLst>
              <a:ext uri="{FF2B5EF4-FFF2-40B4-BE49-F238E27FC236}">
                <a16:creationId xmlns:a16="http://schemas.microsoft.com/office/drawing/2014/main" id="{25F93471-75B9-4D6E-924A-85A22384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95085"/>
            <a:ext cx="8446770" cy="819315"/>
          </a:xfrm>
        </p:spPr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CA82A00-A9BD-470B-8982-BFC63FA5A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9566" y="1774596"/>
            <a:ext cx="6015831" cy="3873049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050" name="Picture 2" descr="Consejos de utilización de NFS en un entorno virtualizado | Blog  Virtualizamos">
            <a:extLst>
              <a:ext uri="{FF2B5EF4-FFF2-40B4-BE49-F238E27FC236}">
                <a16:creationId xmlns:a16="http://schemas.microsoft.com/office/drawing/2014/main" id="{6B1FB057-DA6E-4FBA-B526-A2A54BBE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34" y="2339520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5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5">
            <a:extLst>
              <a:ext uri="{FF2B5EF4-FFF2-40B4-BE49-F238E27FC236}">
                <a16:creationId xmlns:a16="http://schemas.microsoft.com/office/drawing/2014/main" id="{25F93471-75B9-4D6E-924A-85A22384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95085"/>
            <a:ext cx="8446770" cy="819315"/>
          </a:xfrm>
        </p:spPr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n-US" dirty="0"/>
          </a:p>
        </p:txBody>
      </p:sp>
      <p:pic>
        <p:nvPicPr>
          <p:cNvPr id="15" name="Marcador de contenido 14" descr="Imagen que contiene reloj&#10;&#10;Descripción generada automáticamente">
            <a:extLst>
              <a:ext uri="{FF2B5EF4-FFF2-40B4-BE49-F238E27FC236}">
                <a16:creationId xmlns:a16="http://schemas.microsoft.com/office/drawing/2014/main" id="{C001BE2C-DC74-4E1C-9484-13B59C28D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432" y="2412807"/>
            <a:ext cx="3272484" cy="2032385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E58D1E7-A150-4F22-AE46-414ED01D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5" y="1726773"/>
            <a:ext cx="8810625" cy="461962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4" name="Marcador de texto 1">
            <a:extLst>
              <a:ext uri="{FF2B5EF4-FFF2-40B4-BE49-F238E27FC236}">
                <a16:creationId xmlns:a16="http://schemas.microsoft.com/office/drawing/2014/main" id="{D56656D9-CECB-4A3C-9496-448449AA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946" y="756629"/>
            <a:ext cx="10544107" cy="823912"/>
          </a:xfrm>
        </p:spPr>
        <p:txBody>
          <a:bodyPr>
            <a:normAutofit/>
          </a:bodyPr>
          <a:lstStyle/>
          <a:p>
            <a:pPr algn="l"/>
            <a:r>
              <a:rPr lang="es-EC" sz="2800" dirty="0"/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89387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958A94C-DB04-477E-BBC8-5A1D2BEFC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730" y="2092751"/>
            <a:ext cx="5740924" cy="4087485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s-MX" sz="2000" dirty="0">
                <a:solidFill>
                  <a:srgbClr val="202122"/>
                </a:solidFill>
                <a:latin typeface="Arial" panose="020B0604020202020204" pitchFamily="34" charset="0"/>
              </a:rPr>
              <a:t>NFS (Network File </a:t>
            </a:r>
            <a:r>
              <a:rPr lang="es-MX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System</a:t>
            </a:r>
            <a:r>
              <a:rPr lang="es-MX" sz="20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pPr marL="0" indent="0" algn="l">
              <a:buNone/>
            </a:pPr>
            <a:r>
              <a:rPr lang="es-MX" sz="2000" dirty="0">
                <a:solidFill>
                  <a:srgbClr val="202122"/>
                </a:solidFill>
                <a:latin typeface="Arial" panose="020B0604020202020204" pitchFamily="34" charset="0"/>
              </a:rPr>
              <a:t>Desarrollado por </a:t>
            </a:r>
            <a:r>
              <a:rPr lang="es-MX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Sun</a:t>
            </a:r>
            <a:r>
              <a:rPr lang="es-MX" sz="20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MicroSytems</a:t>
            </a:r>
            <a:endParaRPr lang="es-MX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MX" sz="2000" dirty="0">
                <a:solidFill>
                  <a:srgbClr val="202122"/>
                </a:solidFill>
                <a:latin typeface="Arial" panose="020B0604020202020204" pitchFamily="34" charset="0"/>
              </a:rPr>
              <a:t>Permite a los usuarios y procesos operaciones transparentes de Lectura/Escritura en sistemas de archivos remotos,</a:t>
            </a:r>
          </a:p>
          <a:p>
            <a:pPr marL="0" indent="0" algn="l">
              <a:buNone/>
            </a:pPr>
            <a:r>
              <a:rPr lang="es-MX" sz="2000" dirty="0">
                <a:solidFill>
                  <a:srgbClr val="202122"/>
                </a:solidFill>
                <a:latin typeface="Arial" panose="020B0604020202020204" pitchFamily="34" charset="0"/>
              </a:rPr>
              <a:t>Un recurso compartido, generalmente , es un sistema de archivos exportado.</a:t>
            </a:r>
          </a:p>
          <a:p>
            <a:pPr marL="0" indent="0" algn="l">
              <a:buNone/>
            </a:pPr>
            <a:r>
              <a:rPr lang="es-MX" sz="2000" dirty="0">
                <a:solidFill>
                  <a:srgbClr val="202122"/>
                </a:solidFill>
                <a:latin typeface="Arial" panose="020B0604020202020204" pitchFamily="34" charset="0"/>
              </a:rPr>
              <a:t>El cliente lo usa como si fuera parte de su sistema de archivos locales.</a:t>
            </a:r>
          </a:p>
          <a:p>
            <a:pPr marL="0" indent="0" algn="l">
              <a:buNone/>
            </a:pPr>
            <a:r>
              <a:rPr lang="es-MX" sz="2200" dirty="0"/>
              <a:t>El NFS  server no mantiene información acerca del estado de los archivos que tienen abiertos los clientes </a:t>
            </a:r>
          </a:p>
          <a:p>
            <a:pPr marL="0" indent="0" algn="l">
              <a:buNone/>
            </a:pPr>
            <a:r>
              <a:rPr lang="es-MX" sz="2200" dirty="0">
                <a:sym typeface="Wingdings" panose="05000000000000000000" pitchFamily="2" charset="2"/>
              </a:rPr>
              <a:t> esto debe ser realizado por los clientes.</a:t>
            </a:r>
          </a:p>
          <a:p>
            <a:pPr marL="0" indent="0" algn="l">
              <a:buNone/>
            </a:pPr>
            <a:r>
              <a:rPr lang="es-MX" sz="2200" dirty="0">
                <a:sym typeface="Wingdings" panose="05000000000000000000" pitchFamily="2" charset="2"/>
              </a:rPr>
              <a:t>NFS necesita un mecanismo independiente adicional para controlar los bloqueos  </a:t>
            </a:r>
            <a:r>
              <a:rPr lang="es-MX" sz="2200" dirty="0" err="1">
                <a:sym typeface="Wingdings" panose="05000000000000000000" pitchFamily="2" charset="2"/>
              </a:rPr>
              <a:t>nfslockd</a:t>
            </a:r>
            <a:endParaRPr lang="es-MX" sz="2200" dirty="0"/>
          </a:p>
          <a:p>
            <a:pPr marL="0" indent="0" algn="l">
              <a:buNone/>
            </a:pPr>
            <a:endParaRPr lang="es-EC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9B2A7B0-B57B-467C-AD92-EBEA514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s-EC" dirty="0"/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91376D04-C17E-42D7-B582-A329EE67F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92" y="2303750"/>
            <a:ext cx="4871218" cy="27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63624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UTE DISEÑ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4136410-1D10-4AFC-9A9A-A8C84A3A1BB6}" vid="{EBA6BB8B-F2CA-4335-8CC4-74366978B6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474</Words>
  <Application>Microsoft Office PowerPoint</Application>
  <PresentationFormat>Panorámica</PresentationFormat>
  <Paragraphs>44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Linux Libertine</vt:lpstr>
      <vt:lpstr>Times New Roman</vt:lpstr>
      <vt:lpstr>PLANTILLA UTE DISEÑO</vt:lpstr>
      <vt:lpstr>Presentación de PowerPoint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Alexandra Estefania Ugsha Taco</dc:creator>
  <cp:lastModifiedBy>estefania</cp:lastModifiedBy>
  <cp:revision>21</cp:revision>
  <dcterms:created xsi:type="dcterms:W3CDTF">2020-10-29T02:36:07Z</dcterms:created>
  <dcterms:modified xsi:type="dcterms:W3CDTF">2021-01-08T05:43:16Z</dcterms:modified>
</cp:coreProperties>
</file>