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gah Adi" initials="MA" lastIdx="1" clrIdx="0">
    <p:extLst>
      <p:ext uri="{19B8F6BF-5375-455C-9EA6-DF929625EA0E}">
        <p15:presenceInfo xmlns:p15="http://schemas.microsoft.com/office/powerpoint/2012/main" userId="Megah A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4C407F-D0C7-4589-8EB5-B20BB3C2DD2E}" type="datetimeFigureOut">
              <a:rPr lang="id-ID" smtClean="0"/>
              <a:t>28/04/2021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2CFE52-72BC-4EC3-8678-DAA38940EF14}" type="slidenum">
              <a:rPr lang="id-ID" smtClean="0"/>
              <a:t>‹#›</a:t>
            </a:fld>
            <a:endParaRPr lang="id-ID"/>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905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704C407F-D0C7-4589-8EB5-B20BB3C2DD2E}" type="datetimeFigureOut">
              <a:rPr lang="id-ID" smtClean="0"/>
              <a:t>28/04/2021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352713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4C407F-D0C7-4589-8EB5-B20BB3C2DD2E}" type="datetimeFigureOut">
              <a:rPr lang="id-ID" smtClean="0"/>
              <a:t>28/04/2021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188382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4C407F-D0C7-4589-8EB5-B20BB3C2DD2E}" type="datetimeFigureOut">
              <a:rPr lang="id-ID" smtClean="0"/>
              <a:t>28/04/2021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2CFE52-72BC-4EC3-8678-DAA38940EF14}" type="slidenum">
              <a:rPr lang="id-ID" smtClean="0"/>
              <a:t>‹#›</a:t>
            </a:fld>
            <a:endParaRPr lang="id-ID"/>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34929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4C407F-D0C7-4589-8EB5-B20BB3C2DD2E}" type="datetimeFigureOut">
              <a:rPr lang="id-ID" smtClean="0"/>
              <a:t>28/04/2021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2352985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4C407F-D0C7-4589-8EB5-B20BB3C2DD2E}" type="datetimeFigureOut">
              <a:rPr lang="id-ID" smtClean="0"/>
              <a:t>28/04/2021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2CFE52-72BC-4EC3-8678-DAA38940EF14}" type="slidenum">
              <a:rPr lang="id-ID" smtClean="0"/>
              <a:t>‹#›</a:t>
            </a:fld>
            <a:endParaRPr lang="id-ID"/>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085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4C407F-D0C7-4589-8EB5-B20BB3C2DD2E}" type="datetimeFigureOut">
              <a:rPr lang="id-ID" smtClean="0"/>
              <a:t>28/04/2021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31384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4C407F-D0C7-4589-8EB5-B20BB3C2DD2E}" type="datetimeFigureOut">
              <a:rPr lang="id-ID" smtClean="0"/>
              <a:t>28/04/2021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4269697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4C407F-D0C7-4589-8EB5-B20BB3C2DD2E}" type="datetimeFigureOut">
              <a:rPr lang="id-ID" smtClean="0"/>
              <a:t>28/04/2021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25023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4C407F-D0C7-4589-8EB5-B20BB3C2DD2E}" type="datetimeFigureOut">
              <a:rPr lang="id-ID" smtClean="0"/>
              <a:t>28/04/2021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138016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4C407F-D0C7-4589-8EB5-B20BB3C2DD2E}" type="datetimeFigureOut">
              <a:rPr lang="id-ID" smtClean="0"/>
              <a:t>28/04/2021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243169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4C407F-D0C7-4589-8EB5-B20BB3C2DD2E}" type="datetimeFigureOut">
              <a:rPr lang="id-ID" smtClean="0"/>
              <a:t>28/04/2021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3359366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4C407F-D0C7-4589-8EB5-B20BB3C2DD2E}" type="datetimeFigureOut">
              <a:rPr lang="id-ID" smtClean="0"/>
              <a:t>28/04/2021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248645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4C407F-D0C7-4589-8EB5-B20BB3C2DD2E}" type="datetimeFigureOut">
              <a:rPr lang="id-ID" smtClean="0"/>
              <a:t>28/04/2021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86310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C407F-D0C7-4589-8EB5-B20BB3C2DD2E}" type="datetimeFigureOut">
              <a:rPr lang="id-ID" smtClean="0"/>
              <a:t>28/04/2021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33259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4C407F-D0C7-4589-8EB5-B20BB3C2DD2E}" type="datetimeFigureOut">
              <a:rPr lang="id-ID" smtClean="0"/>
              <a:t>28/04/2021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212493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4C407F-D0C7-4589-8EB5-B20BB3C2DD2E}" type="datetimeFigureOut">
              <a:rPr lang="id-ID" smtClean="0"/>
              <a:t>28/04/2021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2CFE52-72BC-4EC3-8678-DAA38940EF14}" type="slidenum">
              <a:rPr lang="id-ID" smtClean="0"/>
              <a:t>‹#›</a:t>
            </a:fld>
            <a:endParaRPr lang="id-ID"/>
          </a:p>
        </p:txBody>
      </p:sp>
    </p:spTree>
    <p:extLst>
      <p:ext uri="{BB962C8B-B14F-4D97-AF65-F5344CB8AC3E}">
        <p14:creationId xmlns:p14="http://schemas.microsoft.com/office/powerpoint/2010/main" val="119305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04C407F-D0C7-4589-8EB5-B20BB3C2DD2E}" type="datetimeFigureOut">
              <a:rPr lang="id-ID" smtClean="0"/>
              <a:t>28/04/2021</a:t>
            </a:fld>
            <a:endParaRPr lang="id-ID"/>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d-ID"/>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72CFE52-72BC-4EC3-8678-DAA38940EF14}" type="slidenum">
              <a:rPr lang="id-ID" smtClean="0"/>
              <a:t>‹#›</a:t>
            </a:fld>
            <a:endParaRPr lang="id-ID"/>
          </a:p>
        </p:txBody>
      </p:sp>
    </p:spTree>
    <p:extLst>
      <p:ext uri="{BB962C8B-B14F-4D97-AF65-F5344CB8AC3E}">
        <p14:creationId xmlns:p14="http://schemas.microsoft.com/office/powerpoint/2010/main" val="9570175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4519" y="2562896"/>
            <a:ext cx="9551397" cy="1692771"/>
          </a:xfrm>
          <a:prstGeom prst="rect">
            <a:avLst/>
          </a:prstGeom>
          <a:noFill/>
        </p:spPr>
        <p:txBody>
          <a:bodyPr wrap="none" rtlCol="0">
            <a:spAutoFit/>
          </a:bodyPr>
          <a:lstStyle/>
          <a:p>
            <a:pPr algn="ctr"/>
            <a:r>
              <a:rPr lang="en-US" sz="6000" dirty="0" smtClean="0">
                <a:solidFill>
                  <a:schemeClr val="tx2">
                    <a:lumMod val="10000"/>
                  </a:schemeClr>
                </a:solidFill>
                <a:latin typeface="Adobe Garamond Pro Bold" panose="02020702060506020403" pitchFamily="18" charset="0"/>
              </a:rPr>
              <a:t>UTS </a:t>
            </a:r>
            <a:r>
              <a:rPr lang="en-US" sz="6000" dirty="0" err="1" smtClean="0">
                <a:solidFill>
                  <a:schemeClr val="tx2">
                    <a:lumMod val="10000"/>
                  </a:schemeClr>
                </a:solidFill>
                <a:latin typeface="Adobe Garamond Pro Bold" panose="02020702060506020403" pitchFamily="18" charset="0"/>
              </a:rPr>
              <a:t>Proyek</a:t>
            </a:r>
            <a:r>
              <a:rPr lang="en-US" sz="6000" dirty="0" smtClean="0">
                <a:solidFill>
                  <a:schemeClr val="tx2">
                    <a:lumMod val="10000"/>
                  </a:schemeClr>
                </a:solidFill>
                <a:latin typeface="Adobe Garamond Pro Bold" panose="02020702060506020403" pitchFamily="18" charset="0"/>
              </a:rPr>
              <a:t> </a:t>
            </a:r>
            <a:r>
              <a:rPr lang="en-US" sz="6000" dirty="0" err="1" smtClean="0">
                <a:solidFill>
                  <a:schemeClr val="tx2">
                    <a:lumMod val="10000"/>
                  </a:schemeClr>
                </a:solidFill>
                <a:latin typeface="Adobe Garamond Pro Bold" panose="02020702060506020403" pitchFamily="18" charset="0"/>
              </a:rPr>
              <a:t>Perangkat</a:t>
            </a:r>
            <a:r>
              <a:rPr lang="en-US" sz="6000" dirty="0" smtClean="0">
                <a:solidFill>
                  <a:schemeClr val="tx2">
                    <a:lumMod val="10000"/>
                  </a:schemeClr>
                </a:solidFill>
                <a:latin typeface="Adobe Garamond Pro Bold" panose="02020702060506020403" pitchFamily="18" charset="0"/>
              </a:rPr>
              <a:t> </a:t>
            </a:r>
            <a:r>
              <a:rPr lang="en-US" sz="6000" dirty="0" err="1" smtClean="0">
                <a:solidFill>
                  <a:schemeClr val="tx2">
                    <a:lumMod val="10000"/>
                  </a:schemeClr>
                </a:solidFill>
                <a:latin typeface="Adobe Garamond Pro Bold" panose="02020702060506020403" pitchFamily="18" charset="0"/>
              </a:rPr>
              <a:t>Lunak</a:t>
            </a:r>
            <a:endParaRPr lang="en-US" sz="6000" dirty="0" smtClean="0">
              <a:solidFill>
                <a:schemeClr val="tx2">
                  <a:lumMod val="10000"/>
                </a:schemeClr>
              </a:solidFill>
              <a:latin typeface="Adobe Garamond Pro Bold" panose="02020702060506020403" pitchFamily="18" charset="0"/>
            </a:endParaRPr>
          </a:p>
          <a:p>
            <a:pPr algn="ctr"/>
            <a:r>
              <a:rPr lang="en-US" sz="4400" dirty="0" err="1" smtClean="0">
                <a:solidFill>
                  <a:schemeClr val="tx2">
                    <a:lumMod val="10000"/>
                  </a:schemeClr>
                </a:solidFill>
                <a:latin typeface="Adobe Garamond Pro Bold" panose="02020702060506020403" pitchFamily="18" charset="0"/>
              </a:rPr>
              <a:t>Kelompok</a:t>
            </a:r>
            <a:r>
              <a:rPr lang="en-US" sz="4400" dirty="0" smtClean="0">
                <a:solidFill>
                  <a:schemeClr val="tx2">
                    <a:lumMod val="10000"/>
                  </a:schemeClr>
                </a:solidFill>
                <a:latin typeface="Adobe Garamond Pro Bold" panose="02020702060506020403" pitchFamily="18" charset="0"/>
              </a:rPr>
              <a:t> 2 </a:t>
            </a:r>
          </a:p>
        </p:txBody>
      </p:sp>
    </p:spTree>
    <p:extLst>
      <p:ext uri="{BB962C8B-B14F-4D97-AF65-F5344CB8AC3E}">
        <p14:creationId xmlns:p14="http://schemas.microsoft.com/office/powerpoint/2010/main" val="1903402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05318" y="720054"/>
            <a:ext cx="7562525" cy="4933771"/>
            <a:chOff x="368850" y="265550"/>
            <a:chExt cx="5792500" cy="4107600"/>
          </a:xfrm>
        </p:grpSpPr>
        <p:cxnSp>
          <p:nvCxnSpPr>
            <p:cNvPr id="3" name="Straight Arrow Connector 2"/>
            <p:cNvCxnSpPr/>
            <p:nvPr/>
          </p:nvCxnSpPr>
          <p:spPr>
            <a:xfrm flipH="1">
              <a:off x="1204950" y="465650"/>
              <a:ext cx="835800" cy="414600"/>
            </a:xfrm>
            <a:prstGeom prst="straightConnector1">
              <a:avLst/>
            </a:prstGeom>
            <a:noFill/>
            <a:ln w="38100" cap="flat" cmpd="sng">
              <a:solidFill>
                <a:srgbClr val="3D85C6"/>
              </a:solidFill>
              <a:prstDash val="solid"/>
              <a:round/>
              <a:headEnd type="none" w="med" len="med"/>
              <a:tailEnd type="none" w="med" len="med"/>
            </a:ln>
          </p:spPr>
        </p:cxnSp>
        <p:cxnSp>
          <p:nvCxnSpPr>
            <p:cNvPr id="4" name="Straight Arrow Connector 3"/>
            <p:cNvCxnSpPr/>
            <p:nvPr/>
          </p:nvCxnSpPr>
          <p:spPr>
            <a:xfrm>
              <a:off x="3265050" y="665750"/>
              <a:ext cx="0" cy="214500"/>
            </a:xfrm>
            <a:prstGeom prst="straightConnector1">
              <a:avLst/>
            </a:prstGeom>
            <a:noFill/>
            <a:ln w="38100" cap="flat" cmpd="sng">
              <a:solidFill>
                <a:srgbClr val="3D85C6"/>
              </a:solidFill>
              <a:prstDash val="solid"/>
              <a:round/>
              <a:headEnd type="none" w="med" len="med"/>
              <a:tailEnd type="none" w="med" len="med"/>
            </a:ln>
          </p:spPr>
        </p:cxnSp>
        <p:cxnSp>
          <p:nvCxnSpPr>
            <p:cNvPr id="5" name="Straight Arrow Connector 4"/>
            <p:cNvCxnSpPr/>
            <p:nvPr/>
          </p:nvCxnSpPr>
          <p:spPr>
            <a:xfrm>
              <a:off x="4489350" y="465650"/>
              <a:ext cx="836100" cy="414600"/>
            </a:xfrm>
            <a:prstGeom prst="straightConnector1">
              <a:avLst/>
            </a:prstGeom>
            <a:noFill/>
            <a:ln w="38100" cap="flat" cmpd="sng">
              <a:solidFill>
                <a:srgbClr val="3D85C6"/>
              </a:solidFill>
              <a:prstDash val="solid"/>
              <a:round/>
              <a:headEnd type="none" w="med" len="med"/>
              <a:tailEnd type="none" w="med" len="med"/>
            </a:ln>
          </p:spPr>
        </p:cxnSp>
        <p:cxnSp>
          <p:nvCxnSpPr>
            <p:cNvPr id="6" name="Straight Arrow Connector 5"/>
            <p:cNvCxnSpPr/>
            <p:nvPr/>
          </p:nvCxnSpPr>
          <p:spPr>
            <a:xfrm>
              <a:off x="1204800" y="1280375"/>
              <a:ext cx="0" cy="1561800"/>
            </a:xfrm>
            <a:prstGeom prst="straightConnector1">
              <a:avLst/>
            </a:prstGeom>
            <a:noFill/>
            <a:ln w="38100" cap="flat" cmpd="sng">
              <a:solidFill>
                <a:srgbClr val="000000"/>
              </a:solidFill>
              <a:prstDash val="solid"/>
              <a:round/>
              <a:headEnd type="none" w="med" len="med"/>
              <a:tailEnd type="none" w="med" len="med"/>
            </a:ln>
          </p:spPr>
        </p:cxnSp>
        <p:cxnSp>
          <p:nvCxnSpPr>
            <p:cNvPr id="7" name="Straight Arrow Connector 6"/>
            <p:cNvCxnSpPr/>
            <p:nvPr/>
          </p:nvCxnSpPr>
          <p:spPr>
            <a:xfrm>
              <a:off x="3265050" y="1280450"/>
              <a:ext cx="0" cy="2692500"/>
            </a:xfrm>
            <a:prstGeom prst="straightConnector1">
              <a:avLst/>
            </a:prstGeom>
            <a:noFill/>
            <a:ln w="38100" cap="flat" cmpd="sng">
              <a:solidFill>
                <a:srgbClr val="000000"/>
              </a:solidFill>
              <a:prstDash val="solid"/>
              <a:round/>
              <a:headEnd type="none" w="med" len="med"/>
              <a:tailEnd type="none" w="med" len="med"/>
            </a:ln>
          </p:spPr>
        </p:cxnSp>
        <p:cxnSp>
          <p:nvCxnSpPr>
            <p:cNvPr id="8" name="Straight Arrow Connector 7"/>
            <p:cNvCxnSpPr/>
            <p:nvPr/>
          </p:nvCxnSpPr>
          <p:spPr>
            <a:xfrm>
              <a:off x="5325400" y="1280375"/>
              <a:ext cx="0" cy="996300"/>
            </a:xfrm>
            <a:prstGeom prst="straightConnector1">
              <a:avLst/>
            </a:prstGeom>
            <a:noFill/>
            <a:ln w="38100" cap="flat" cmpd="sng">
              <a:solidFill>
                <a:srgbClr val="000000"/>
              </a:solidFill>
              <a:prstDash val="solid"/>
              <a:round/>
              <a:headEnd type="none" w="med" len="med"/>
              <a:tailEnd type="none" w="med" len="med"/>
            </a:ln>
          </p:spPr>
        </p:cxnSp>
        <p:sp>
          <p:nvSpPr>
            <p:cNvPr id="9" name="Rectangle 8"/>
            <p:cNvSpPr/>
            <p:nvPr/>
          </p:nvSpPr>
          <p:spPr>
            <a:xfrm>
              <a:off x="2040750" y="265550"/>
              <a:ext cx="2448600" cy="400200"/>
            </a:xfrm>
            <a:prstGeom prst="rect">
              <a:avLst/>
            </a:prstGeom>
            <a:solidFill>
              <a:srgbClr val="FFD966"/>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0" name="Text Box 9"/>
            <p:cNvSpPr txBox="1"/>
            <p:nvPr/>
          </p:nvSpPr>
          <p:spPr>
            <a:xfrm>
              <a:off x="2040750" y="265550"/>
              <a:ext cx="24486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b="1">
                  <a:solidFill>
                    <a:srgbClr val="000000"/>
                  </a:solidFill>
                  <a:effectLst/>
                  <a:latin typeface="Arial" panose="020B0604020202020204" pitchFamily="34" charset="0"/>
                  <a:ea typeface="Roboto"/>
                  <a:cs typeface="Times New Roman" panose="02020603050405020304" pitchFamily="18" charset="0"/>
                </a:rPr>
                <a:t>Proyek Aplikasi Cafe</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368850" y="880175"/>
              <a:ext cx="1671900" cy="400200"/>
            </a:xfrm>
            <a:prstGeom prst="rect">
              <a:avLst/>
            </a:prstGeom>
            <a:solidFill>
              <a:srgbClr val="A4C2F4"/>
            </a:solid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 Box 11"/>
            <p:cNvSpPr txBox="1"/>
            <p:nvPr/>
          </p:nvSpPr>
          <p:spPr>
            <a:xfrm>
              <a:off x="368850" y="880175"/>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000000"/>
                  </a:solidFill>
                  <a:effectLst/>
                  <a:latin typeface="Arial" panose="020B0604020202020204" pitchFamily="34" charset="0"/>
                  <a:ea typeface="Roboto"/>
                  <a:cs typeface="Times New Roman" panose="02020603050405020304" pitchFamily="18" charset="0"/>
                </a:rPr>
                <a:t>Aksi</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2429150" y="880175"/>
              <a:ext cx="1671900" cy="400200"/>
            </a:xfrm>
            <a:prstGeom prst="rect">
              <a:avLst/>
            </a:prstGeom>
            <a:solidFill>
              <a:srgbClr val="A4C2F4"/>
            </a:solid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4" name="Text Box 13"/>
            <p:cNvSpPr txBox="1"/>
            <p:nvPr/>
          </p:nvSpPr>
          <p:spPr>
            <a:xfrm>
              <a:off x="2429150" y="880175"/>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000000"/>
                  </a:solidFill>
                  <a:effectLst/>
                  <a:latin typeface="Arial" panose="020B0604020202020204" pitchFamily="34" charset="0"/>
                  <a:ea typeface="Roboto"/>
                  <a:cs typeface="Times New Roman" panose="02020603050405020304" pitchFamily="18" charset="0"/>
                </a:rPr>
                <a:t>Menu</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4489450" y="880175"/>
              <a:ext cx="1671900" cy="400200"/>
            </a:xfrm>
            <a:prstGeom prst="rect">
              <a:avLst/>
            </a:prstGeom>
            <a:solidFill>
              <a:srgbClr val="A4C2F4"/>
            </a:solid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6" name="Text Box 15"/>
            <p:cNvSpPr txBox="1"/>
            <p:nvPr/>
          </p:nvSpPr>
          <p:spPr>
            <a:xfrm>
              <a:off x="4489450" y="880175"/>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000000"/>
                  </a:solidFill>
                  <a:effectLst/>
                  <a:latin typeface="Arial" panose="020B0604020202020204" pitchFamily="34" charset="0"/>
                  <a:ea typeface="Roboto"/>
                  <a:cs typeface="Times New Roman" panose="02020603050405020304" pitchFamily="18" charset="0"/>
                </a:rPr>
                <a:t>Tampilan Data</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368850" y="1711150"/>
              <a:ext cx="1671900" cy="400200"/>
            </a:xfrm>
            <a:prstGeom prst="rect">
              <a:avLst/>
            </a:prstGeom>
            <a:solidFill>
              <a:srgbClr val="38761D"/>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8" name="Text Box 17"/>
            <p:cNvSpPr txBox="1"/>
            <p:nvPr/>
          </p:nvSpPr>
          <p:spPr>
            <a:xfrm>
              <a:off x="368850" y="1711150"/>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FFFFFF"/>
                  </a:solidFill>
                  <a:effectLst/>
                  <a:latin typeface="Arial" panose="020B0604020202020204" pitchFamily="34" charset="0"/>
                  <a:ea typeface="Roboto"/>
                  <a:cs typeface="Times New Roman" panose="02020603050405020304" pitchFamily="18" charset="0"/>
                </a:rPr>
                <a:t>Input</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368850" y="2276600"/>
              <a:ext cx="1671900" cy="400200"/>
            </a:xfrm>
            <a:prstGeom prst="rect">
              <a:avLst/>
            </a:prstGeom>
            <a:solidFill>
              <a:srgbClr val="38761D"/>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0" name="Text Box 19"/>
            <p:cNvSpPr txBox="1"/>
            <p:nvPr/>
          </p:nvSpPr>
          <p:spPr>
            <a:xfrm>
              <a:off x="368850" y="2276600"/>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FFFFFF"/>
                  </a:solidFill>
                  <a:effectLst/>
                  <a:latin typeface="Arial" panose="020B0604020202020204" pitchFamily="34" charset="0"/>
                  <a:ea typeface="Roboto"/>
                  <a:cs typeface="Times New Roman" panose="02020603050405020304" pitchFamily="18" charset="0"/>
                </a:rPr>
                <a:t>Edit</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368850" y="2842050"/>
              <a:ext cx="1671900" cy="400200"/>
            </a:xfrm>
            <a:prstGeom prst="rect">
              <a:avLst/>
            </a:prstGeom>
            <a:solidFill>
              <a:srgbClr val="38761D"/>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2" name="Text Box 21"/>
            <p:cNvSpPr txBox="1"/>
            <p:nvPr/>
          </p:nvSpPr>
          <p:spPr>
            <a:xfrm>
              <a:off x="368850" y="2842050"/>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FFFFFF"/>
                  </a:solidFill>
                  <a:effectLst/>
                  <a:latin typeface="Arial" panose="020B0604020202020204" pitchFamily="34" charset="0"/>
                  <a:ea typeface="Roboto"/>
                  <a:cs typeface="Times New Roman" panose="02020603050405020304" pitchFamily="18" charset="0"/>
                </a:rPr>
                <a:t>Hapus</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p:cNvSpPr/>
            <p:nvPr/>
          </p:nvSpPr>
          <p:spPr>
            <a:xfrm>
              <a:off x="2429100" y="1711150"/>
              <a:ext cx="1671900" cy="400200"/>
            </a:xfrm>
            <a:prstGeom prst="rect">
              <a:avLst/>
            </a:prstGeom>
            <a:solidFill>
              <a:srgbClr val="38761D"/>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4" name="Text Box 23"/>
            <p:cNvSpPr txBox="1"/>
            <p:nvPr/>
          </p:nvSpPr>
          <p:spPr>
            <a:xfrm>
              <a:off x="2429100" y="1711150"/>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FFFFFF"/>
                  </a:solidFill>
                  <a:effectLst/>
                  <a:latin typeface="Arial" panose="020B0604020202020204" pitchFamily="34" charset="0"/>
                  <a:ea typeface="Roboto"/>
                  <a:cs typeface="Times New Roman" panose="02020603050405020304" pitchFamily="18" charset="0"/>
                </a:rPr>
                <a:t>Nama</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p:cNvSpPr/>
            <p:nvPr/>
          </p:nvSpPr>
          <p:spPr>
            <a:xfrm>
              <a:off x="2429100" y="2276600"/>
              <a:ext cx="1671900" cy="400200"/>
            </a:xfrm>
            <a:prstGeom prst="rect">
              <a:avLst/>
            </a:prstGeom>
            <a:solidFill>
              <a:srgbClr val="38761D"/>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6" name="Text Box 25"/>
            <p:cNvSpPr txBox="1"/>
            <p:nvPr/>
          </p:nvSpPr>
          <p:spPr>
            <a:xfrm>
              <a:off x="2429100" y="2276600"/>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FFFFFF"/>
                  </a:solidFill>
                  <a:effectLst/>
                  <a:latin typeface="Arial" panose="020B0604020202020204" pitchFamily="34" charset="0"/>
                  <a:ea typeface="Roboto"/>
                  <a:cs typeface="Times New Roman" panose="02020603050405020304" pitchFamily="18" charset="0"/>
                </a:rPr>
                <a:t>Deskripsi</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2429100" y="2842050"/>
              <a:ext cx="1671900" cy="400200"/>
            </a:xfrm>
            <a:prstGeom prst="rect">
              <a:avLst/>
            </a:prstGeom>
            <a:solidFill>
              <a:srgbClr val="38761D"/>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8" name="Text Box 27"/>
            <p:cNvSpPr txBox="1"/>
            <p:nvPr/>
          </p:nvSpPr>
          <p:spPr>
            <a:xfrm>
              <a:off x="2429100" y="2842050"/>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FFFFFF"/>
                  </a:solidFill>
                  <a:effectLst/>
                  <a:latin typeface="Arial" panose="020B0604020202020204" pitchFamily="34" charset="0"/>
                  <a:ea typeface="Roboto"/>
                  <a:cs typeface="Times New Roman" panose="02020603050405020304" pitchFamily="18" charset="0"/>
                </a:rPr>
                <a:t>Harga</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2429100" y="3407500"/>
              <a:ext cx="1671900" cy="400200"/>
            </a:xfrm>
            <a:prstGeom prst="rect">
              <a:avLst/>
            </a:prstGeom>
            <a:solidFill>
              <a:srgbClr val="38761D"/>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0" name="Text Box 29"/>
            <p:cNvSpPr txBox="1"/>
            <p:nvPr/>
          </p:nvSpPr>
          <p:spPr>
            <a:xfrm>
              <a:off x="2429100" y="3407500"/>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FFFFFF"/>
                  </a:solidFill>
                  <a:effectLst/>
                  <a:latin typeface="Arial" panose="020B0604020202020204" pitchFamily="34" charset="0"/>
                  <a:ea typeface="Roboto"/>
                  <a:cs typeface="Times New Roman" panose="02020603050405020304" pitchFamily="18" charset="0"/>
                </a:rPr>
                <a:t>Jenis</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p:cNvSpPr/>
            <p:nvPr/>
          </p:nvSpPr>
          <p:spPr>
            <a:xfrm>
              <a:off x="2429100" y="3972950"/>
              <a:ext cx="1671900" cy="400200"/>
            </a:xfrm>
            <a:prstGeom prst="rect">
              <a:avLst/>
            </a:prstGeom>
            <a:solidFill>
              <a:srgbClr val="38761D"/>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2" name="Text Box 31"/>
            <p:cNvSpPr txBox="1"/>
            <p:nvPr/>
          </p:nvSpPr>
          <p:spPr>
            <a:xfrm>
              <a:off x="2429100" y="3972950"/>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FFFFFF"/>
                  </a:solidFill>
                  <a:effectLst/>
                  <a:latin typeface="Arial" panose="020B0604020202020204" pitchFamily="34" charset="0"/>
                  <a:ea typeface="Roboto"/>
                  <a:cs typeface="Times New Roman" panose="02020603050405020304" pitchFamily="18" charset="0"/>
                </a:rPr>
                <a:t>Tag</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4489350" y="1711150"/>
              <a:ext cx="1671900" cy="400200"/>
            </a:xfrm>
            <a:prstGeom prst="rect">
              <a:avLst/>
            </a:prstGeom>
            <a:solidFill>
              <a:srgbClr val="38761D"/>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4" name="Text Box 33"/>
            <p:cNvSpPr txBox="1"/>
            <p:nvPr/>
          </p:nvSpPr>
          <p:spPr>
            <a:xfrm>
              <a:off x="4489350" y="1711150"/>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FFFFFF"/>
                  </a:solidFill>
                  <a:effectLst/>
                  <a:latin typeface="Arial" panose="020B0604020202020204" pitchFamily="34" charset="0"/>
                  <a:ea typeface="Roboto"/>
                  <a:cs typeface="Times New Roman" panose="02020603050405020304" pitchFamily="18" charset="0"/>
                </a:rPr>
                <a:t>Graph</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Rectangle 34"/>
            <p:cNvSpPr/>
            <p:nvPr/>
          </p:nvSpPr>
          <p:spPr>
            <a:xfrm>
              <a:off x="4489350" y="2276600"/>
              <a:ext cx="1671900" cy="400200"/>
            </a:xfrm>
            <a:prstGeom prst="rect">
              <a:avLst/>
            </a:prstGeom>
            <a:solidFill>
              <a:srgbClr val="38761D"/>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6" name="Text Box 35"/>
            <p:cNvSpPr txBox="1"/>
            <p:nvPr/>
          </p:nvSpPr>
          <p:spPr>
            <a:xfrm>
              <a:off x="4489350" y="2276600"/>
              <a:ext cx="1671900" cy="400200"/>
            </a:xfrm>
            <a:prstGeom prst="rect">
              <a:avLst/>
            </a:prstGeom>
            <a:noFill/>
            <a:ln>
              <a:noFill/>
            </a:ln>
          </p:spPr>
          <p:txBody>
            <a:bodyPr spcFirstLastPara="1" wrap="square" lIns="91425" tIns="91425" rIns="91425" bIns="91425" anchor="ctr" anchorCtr="0">
              <a:noAutofit/>
            </a:bodyPr>
            <a:lstStyle/>
            <a:p>
              <a:pPr algn="ctr">
                <a:lnSpc>
                  <a:spcPct val="107000"/>
                </a:lnSpc>
                <a:spcAft>
                  <a:spcPts val="800"/>
                </a:spcAft>
              </a:pPr>
              <a:r>
                <a:rPr lang="id-ID" sz="1400">
                  <a:solidFill>
                    <a:srgbClr val="FFFFFF"/>
                  </a:solidFill>
                  <a:effectLst/>
                  <a:latin typeface="Arial" panose="020B0604020202020204" pitchFamily="34" charset="0"/>
                  <a:ea typeface="Roboto"/>
                  <a:cs typeface="Times New Roman" panose="02020603050405020304" pitchFamily="18" charset="0"/>
                </a:rPr>
                <a:t>Tabel</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61388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91245148"/>
              </p:ext>
            </p:extLst>
          </p:nvPr>
        </p:nvGraphicFramePr>
        <p:xfrm>
          <a:off x="1777285" y="1854557"/>
          <a:ext cx="8976577" cy="4224271"/>
        </p:xfrm>
        <a:graphic>
          <a:graphicData uri="http://schemas.openxmlformats.org/drawingml/2006/table">
            <a:tbl>
              <a:tblPr firstRow="1" firstCol="1" bandRow="1"/>
              <a:tblGrid>
                <a:gridCol w="1940950"/>
                <a:gridCol w="574951"/>
                <a:gridCol w="574951"/>
                <a:gridCol w="572996"/>
                <a:gridCol w="572996"/>
                <a:gridCol w="573974"/>
                <a:gridCol w="573974"/>
                <a:gridCol w="572996"/>
                <a:gridCol w="572996"/>
                <a:gridCol w="573974"/>
                <a:gridCol w="573974"/>
                <a:gridCol w="574951"/>
                <a:gridCol w="625860"/>
                <a:gridCol w="97034"/>
              </a:tblGrid>
              <a:tr h="491208">
                <a:tc rowSpan="2">
                  <a:txBody>
                    <a:bodyPr/>
                    <a:lstStyle/>
                    <a:p>
                      <a:pPr algn="ctr">
                        <a:lnSpc>
                          <a:spcPct val="107000"/>
                        </a:lnSpc>
                        <a:spcAft>
                          <a:spcPts val="0"/>
                        </a:spcAft>
                      </a:pPr>
                      <a:r>
                        <a:rPr lang="en-US" sz="2000" dirty="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Task Name</a:t>
                      </a:r>
                      <a:endParaRPr lang="id-ID" sz="2000" dirty="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Maret</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gridSpan="4">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April</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Mei</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gridSpan="3">
                  <a:txBody>
                    <a:bodyPr/>
                    <a:lstStyle/>
                    <a:p>
                      <a:pPr algn="ctr">
                        <a:lnSpc>
                          <a:spcPct val="107000"/>
                        </a:lnSpc>
                        <a:spcAft>
                          <a:spcPts val="0"/>
                        </a:spcAft>
                      </a:pPr>
                      <a:r>
                        <a:rPr lang="en-US" sz="2000" dirty="0" err="1">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Juni</a:t>
                      </a:r>
                      <a:endParaRPr lang="id-ID" sz="2000" dirty="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r>
              <a:tr h="333573">
                <a:tc vMerge="1">
                  <a:txBody>
                    <a:bodyPr/>
                    <a:lstStyle/>
                    <a:p>
                      <a:endParaRPr lang="id-ID"/>
                    </a:p>
                  </a:txBody>
                  <a:tcPr/>
                </a:tc>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3</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4</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1</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2</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3</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4</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1</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dirty="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2</a:t>
                      </a:r>
                      <a:endParaRPr lang="id-ID" sz="2000" dirty="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3</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4</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1</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dirty="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2</a:t>
                      </a:r>
                      <a:endParaRPr lang="id-ID" sz="2000" dirty="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983596">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Project Requirement</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id-ID" sz="2000" dirty="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471135">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Analysis</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491208">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Design</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471135">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Pemograman</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491208">
                <a:tc>
                  <a:txBody>
                    <a:bodyPr/>
                    <a:lstStyle/>
                    <a:p>
                      <a:pPr algn="ctr">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Testing</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491208">
                <a:tc>
                  <a:txBody>
                    <a:bodyPr/>
                    <a:lstStyle/>
                    <a:p>
                      <a:pPr algn="ctr">
                        <a:lnSpc>
                          <a:spcPct val="107000"/>
                        </a:lnSpc>
                        <a:spcAft>
                          <a:spcPts val="0"/>
                        </a:spcAft>
                      </a:pPr>
                      <a:r>
                        <a:rPr lang="en-US" sz="2000" dirty="0" err="1">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Finalisasi</a:t>
                      </a:r>
                      <a:endParaRPr lang="id-ID" sz="2000" dirty="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0"/>
                        </a:spcAft>
                      </a:pPr>
                      <a:r>
                        <a:rPr lang="en-US"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endParaRPr lang="id-ID" sz="200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l">
                        <a:lnSpc>
                          <a:spcPct val="107000"/>
                        </a:lnSpc>
                        <a:spcAft>
                          <a:spcPts val="800"/>
                        </a:spcAft>
                      </a:pPr>
                      <a:r>
                        <a:rPr lang="id-ID" sz="2000" dirty="0">
                          <a:solidFill>
                            <a:schemeClr val="tx2">
                              <a:lumMod val="10000"/>
                            </a:schemeClr>
                          </a:solidFill>
                          <a:effectLst/>
                          <a:latin typeface="Adobe Garamond Pro Bold" panose="02020702060506020403" pitchFamily="18"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6" name="TextBox 5"/>
          <p:cNvSpPr txBox="1"/>
          <p:nvPr/>
        </p:nvSpPr>
        <p:spPr>
          <a:xfrm>
            <a:off x="1918952" y="914400"/>
            <a:ext cx="2230932" cy="584775"/>
          </a:xfrm>
          <a:prstGeom prst="rect">
            <a:avLst/>
          </a:prstGeom>
          <a:noFill/>
        </p:spPr>
        <p:txBody>
          <a:bodyPr wrap="none" rtlCol="0">
            <a:spAutoFit/>
          </a:bodyPr>
          <a:lstStyle/>
          <a:p>
            <a:r>
              <a:rPr lang="en-US" sz="3200" dirty="0" smtClean="0">
                <a:solidFill>
                  <a:schemeClr val="tx2">
                    <a:lumMod val="10000"/>
                  </a:schemeClr>
                </a:solidFill>
                <a:latin typeface="Adobe Garamond Pro Bold" panose="02020702060506020403" pitchFamily="18" charset="0"/>
              </a:rPr>
              <a:t>Gantt Chart</a:t>
            </a:r>
            <a:endParaRPr lang="id-ID" sz="3200" dirty="0">
              <a:solidFill>
                <a:schemeClr val="tx2">
                  <a:lumMod val="10000"/>
                </a:schemeClr>
              </a:solidFill>
              <a:latin typeface="Adobe Garamond Pro Bold" panose="02020702060506020403" pitchFamily="18" charset="0"/>
            </a:endParaRPr>
          </a:p>
        </p:txBody>
      </p:sp>
    </p:spTree>
    <p:extLst>
      <p:ext uri="{BB962C8B-B14F-4D97-AF65-F5344CB8AC3E}">
        <p14:creationId xmlns:p14="http://schemas.microsoft.com/office/powerpoint/2010/main" val="174138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7284" y="1828799"/>
            <a:ext cx="4591193" cy="3077766"/>
          </a:xfrm>
          <a:prstGeom prst="rect">
            <a:avLst/>
          </a:prstGeom>
          <a:noFill/>
        </p:spPr>
        <p:txBody>
          <a:bodyPr wrap="none" rtlCol="0">
            <a:spAutoFit/>
          </a:bodyPr>
          <a:lstStyle/>
          <a:p>
            <a:r>
              <a:rPr lang="en-US" sz="3200" b="1" dirty="0">
                <a:solidFill>
                  <a:schemeClr val="tx2">
                    <a:lumMod val="10000"/>
                  </a:schemeClr>
                </a:solidFill>
                <a:latin typeface="Adobe Garamond Pro Bold" panose="02020702060506020403" pitchFamily="18" charset="0"/>
              </a:rPr>
              <a:t>Project </a:t>
            </a:r>
            <a:r>
              <a:rPr lang="en-US" sz="3200" b="1" dirty="0" smtClean="0">
                <a:solidFill>
                  <a:schemeClr val="tx2">
                    <a:lumMod val="10000"/>
                  </a:schemeClr>
                </a:solidFill>
                <a:latin typeface="Adobe Garamond Pro Bold" panose="02020702060506020403" pitchFamily="18" charset="0"/>
              </a:rPr>
              <a:t>Tools</a:t>
            </a:r>
          </a:p>
          <a:p>
            <a:endParaRPr lang="id-ID" sz="3200" dirty="0">
              <a:solidFill>
                <a:schemeClr val="tx2">
                  <a:lumMod val="10000"/>
                </a:schemeClr>
              </a:solidFill>
              <a:latin typeface="Adobe Garamond Pro Bold" panose="02020702060506020403" pitchFamily="18" charset="0"/>
            </a:endParaRPr>
          </a:p>
          <a:p>
            <a:pPr lvl="0"/>
            <a:r>
              <a:rPr lang="en-US" sz="2800" dirty="0">
                <a:solidFill>
                  <a:schemeClr val="tx2">
                    <a:lumMod val="25000"/>
                  </a:schemeClr>
                </a:solidFill>
                <a:latin typeface="Adobe Garamond Pro Bold" panose="02020702060506020403" pitchFamily="18" charset="0"/>
              </a:rPr>
              <a:t>PM 		</a:t>
            </a:r>
            <a:r>
              <a:rPr lang="en-US" sz="2800" dirty="0" smtClean="0">
                <a:solidFill>
                  <a:schemeClr val="tx2">
                    <a:lumMod val="25000"/>
                  </a:schemeClr>
                </a:solidFill>
                <a:latin typeface="Adobe Garamond Pro Bold" panose="02020702060506020403" pitchFamily="18" charset="0"/>
              </a:rPr>
              <a:t>	: </a:t>
            </a:r>
            <a:r>
              <a:rPr lang="en-US" sz="2800" dirty="0">
                <a:solidFill>
                  <a:schemeClr val="tx2">
                    <a:lumMod val="25000"/>
                  </a:schemeClr>
                </a:solidFill>
                <a:latin typeface="Adobe Garamond Pro Bold" panose="02020702060506020403" pitchFamily="18" charset="0"/>
              </a:rPr>
              <a:t>Trello</a:t>
            </a:r>
            <a:endParaRPr lang="id-ID" sz="2800" dirty="0">
              <a:solidFill>
                <a:schemeClr val="tx2">
                  <a:lumMod val="25000"/>
                </a:schemeClr>
              </a:solidFill>
              <a:latin typeface="Adobe Garamond Pro Bold" panose="02020702060506020403" pitchFamily="18" charset="0"/>
            </a:endParaRPr>
          </a:p>
          <a:p>
            <a:pPr lvl="0"/>
            <a:r>
              <a:rPr lang="en-US" sz="2800" dirty="0">
                <a:solidFill>
                  <a:schemeClr val="tx2">
                    <a:lumMod val="25000"/>
                  </a:schemeClr>
                </a:solidFill>
                <a:latin typeface="Adobe Garamond Pro Bold" panose="02020702060506020403" pitchFamily="18" charset="0"/>
              </a:rPr>
              <a:t>Diagram 	</a:t>
            </a:r>
            <a:r>
              <a:rPr lang="en-US" sz="2800" dirty="0" smtClean="0">
                <a:solidFill>
                  <a:schemeClr val="tx2">
                    <a:lumMod val="25000"/>
                  </a:schemeClr>
                </a:solidFill>
                <a:latin typeface="Adobe Garamond Pro Bold" panose="02020702060506020403" pitchFamily="18" charset="0"/>
              </a:rPr>
              <a:t>	: </a:t>
            </a:r>
            <a:r>
              <a:rPr lang="en-US" sz="2800" dirty="0" err="1">
                <a:solidFill>
                  <a:schemeClr val="tx2">
                    <a:lumMod val="25000"/>
                  </a:schemeClr>
                </a:solidFill>
                <a:latin typeface="Adobe Garamond Pro Bold" panose="02020702060506020403" pitchFamily="18" charset="0"/>
              </a:rPr>
              <a:t>Whimscal</a:t>
            </a:r>
            <a:endParaRPr lang="id-ID" sz="2800" dirty="0">
              <a:solidFill>
                <a:schemeClr val="tx2">
                  <a:lumMod val="25000"/>
                </a:schemeClr>
              </a:solidFill>
              <a:latin typeface="Adobe Garamond Pro Bold" panose="02020702060506020403" pitchFamily="18" charset="0"/>
            </a:endParaRPr>
          </a:p>
          <a:p>
            <a:pPr lvl="0"/>
            <a:r>
              <a:rPr lang="en-US" sz="2800" dirty="0">
                <a:solidFill>
                  <a:schemeClr val="tx2">
                    <a:lumMod val="25000"/>
                  </a:schemeClr>
                </a:solidFill>
                <a:latin typeface="Adobe Garamond Pro Bold" panose="02020702060506020403" pitchFamily="18" charset="0"/>
              </a:rPr>
              <a:t>Wireframe	</a:t>
            </a:r>
            <a:r>
              <a:rPr lang="en-US" sz="2800" dirty="0" smtClean="0">
                <a:solidFill>
                  <a:schemeClr val="tx2">
                    <a:lumMod val="25000"/>
                  </a:schemeClr>
                </a:solidFill>
                <a:latin typeface="Adobe Garamond Pro Bold" panose="02020702060506020403" pitchFamily="18" charset="0"/>
              </a:rPr>
              <a:t>	: </a:t>
            </a:r>
            <a:r>
              <a:rPr lang="en-US" sz="2800" dirty="0" err="1">
                <a:solidFill>
                  <a:schemeClr val="tx2">
                    <a:lumMod val="25000"/>
                  </a:schemeClr>
                </a:solidFill>
                <a:latin typeface="Adobe Garamond Pro Bold" panose="02020702060506020403" pitchFamily="18" charset="0"/>
              </a:rPr>
              <a:t>Balsamiq</a:t>
            </a:r>
            <a:endParaRPr lang="id-ID" sz="2800" dirty="0">
              <a:solidFill>
                <a:schemeClr val="tx2">
                  <a:lumMod val="25000"/>
                </a:schemeClr>
              </a:solidFill>
              <a:latin typeface="Adobe Garamond Pro Bold" panose="02020702060506020403" pitchFamily="18" charset="0"/>
            </a:endParaRPr>
          </a:p>
          <a:p>
            <a:pPr lvl="0"/>
            <a:r>
              <a:rPr lang="en-US" sz="2800" dirty="0">
                <a:solidFill>
                  <a:schemeClr val="tx2">
                    <a:lumMod val="25000"/>
                  </a:schemeClr>
                </a:solidFill>
                <a:latin typeface="Adobe Garamond Pro Bold" panose="02020702060506020403" pitchFamily="18" charset="0"/>
              </a:rPr>
              <a:t>UI Mockup	</a:t>
            </a:r>
            <a:r>
              <a:rPr lang="en-US" sz="2800" dirty="0" smtClean="0">
                <a:solidFill>
                  <a:schemeClr val="tx2">
                    <a:lumMod val="25000"/>
                  </a:schemeClr>
                </a:solidFill>
                <a:latin typeface="Adobe Garamond Pro Bold" panose="02020702060506020403" pitchFamily="18" charset="0"/>
              </a:rPr>
              <a:t>	: </a:t>
            </a:r>
            <a:r>
              <a:rPr lang="en-US" sz="2800" dirty="0" err="1">
                <a:solidFill>
                  <a:schemeClr val="tx2">
                    <a:lumMod val="25000"/>
                  </a:schemeClr>
                </a:solidFill>
                <a:latin typeface="Adobe Garamond Pro Bold" panose="02020702060506020403" pitchFamily="18" charset="0"/>
              </a:rPr>
              <a:t>adobeXD</a:t>
            </a:r>
            <a:endParaRPr lang="id-ID" sz="2800" dirty="0">
              <a:solidFill>
                <a:schemeClr val="tx2">
                  <a:lumMod val="25000"/>
                </a:schemeClr>
              </a:solidFill>
              <a:latin typeface="Adobe Garamond Pro Bold" panose="02020702060506020403" pitchFamily="18" charset="0"/>
            </a:endParaRPr>
          </a:p>
          <a:p>
            <a:endParaRPr lang="id-ID" dirty="0"/>
          </a:p>
        </p:txBody>
      </p:sp>
    </p:spTree>
    <p:extLst>
      <p:ext uri="{BB962C8B-B14F-4D97-AF65-F5344CB8AC3E}">
        <p14:creationId xmlns:p14="http://schemas.microsoft.com/office/powerpoint/2010/main" val="328459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8040" y="2614411"/>
            <a:ext cx="3539110" cy="1015663"/>
          </a:xfrm>
          <a:prstGeom prst="rect">
            <a:avLst/>
          </a:prstGeom>
          <a:noFill/>
        </p:spPr>
        <p:txBody>
          <a:bodyPr wrap="none" rtlCol="0">
            <a:spAutoFit/>
          </a:bodyPr>
          <a:lstStyle/>
          <a:p>
            <a:r>
              <a:rPr lang="en-US" sz="6000" dirty="0" smtClean="0">
                <a:solidFill>
                  <a:schemeClr val="bg1"/>
                </a:solidFill>
                <a:latin typeface="Adobe Garamond Pro Bold" panose="02020702060506020403" pitchFamily="18" charset="0"/>
              </a:rPr>
              <a:t>Wireframe</a:t>
            </a:r>
            <a:endParaRPr lang="id-ID" sz="6000" dirty="0">
              <a:solidFill>
                <a:schemeClr val="bg1"/>
              </a:solidFill>
              <a:latin typeface="Adobe Garamond Pro Bold" panose="02020702060506020403" pitchFamily="18" charset="0"/>
            </a:endParaRPr>
          </a:p>
        </p:txBody>
      </p:sp>
    </p:spTree>
    <p:extLst>
      <p:ext uri="{BB962C8B-B14F-4D97-AF65-F5344CB8AC3E}">
        <p14:creationId xmlns:p14="http://schemas.microsoft.com/office/powerpoint/2010/main" val="331274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612816" y="373487"/>
            <a:ext cx="10984682" cy="6194740"/>
          </a:xfrm>
          <a:prstGeom prst="rect">
            <a:avLst/>
          </a:prstGeom>
        </p:spPr>
      </p:pic>
    </p:spTree>
    <p:extLst>
      <p:ext uri="{BB962C8B-B14F-4D97-AF65-F5344CB8AC3E}">
        <p14:creationId xmlns:p14="http://schemas.microsoft.com/office/powerpoint/2010/main" val="238608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561302" y="437882"/>
            <a:ext cx="11107672" cy="6143223"/>
          </a:xfrm>
          <a:prstGeom prst="rect">
            <a:avLst/>
          </a:prstGeom>
        </p:spPr>
      </p:pic>
    </p:spTree>
    <p:extLst>
      <p:ext uri="{BB962C8B-B14F-4D97-AF65-F5344CB8AC3E}">
        <p14:creationId xmlns:p14="http://schemas.microsoft.com/office/powerpoint/2010/main" val="108932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574182" y="270457"/>
            <a:ext cx="11174213" cy="6285495"/>
          </a:xfrm>
          <a:prstGeom prst="rect">
            <a:avLst/>
          </a:prstGeom>
        </p:spPr>
      </p:pic>
    </p:spTree>
    <p:extLst>
      <p:ext uri="{BB962C8B-B14F-4D97-AF65-F5344CB8AC3E}">
        <p14:creationId xmlns:p14="http://schemas.microsoft.com/office/powerpoint/2010/main" val="89834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651456" y="334850"/>
            <a:ext cx="11105524" cy="6246857"/>
          </a:xfrm>
          <a:prstGeom prst="rect">
            <a:avLst/>
          </a:prstGeom>
        </p:spPr>
      </p:pic>
    </p:spTree>
    <p:extLst>
      <p:ext uri="{BB962C8B-B14F-4D97-AF65-F5344CB8AC3E}">
        <p14:creationId xmlns:p14="http://schemas.microsoft.com/office/powerpoint/2010/main" val="3781686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4704" y="2588653"/>
            <a:ext cx="4376967" cy="1015663"/>
          </a:xfrm>
          <a:prstGeom prst="rect">
            <a:avLst/>
          </a:prstGeom>
          <a:noFill/>
        </p:spPr>
        <p:txBody>
          <a:bodyPr wrap="none" rtlCol="0">
            <a:spAutoFit/>
          </a:bodyPr>
          <a:lstStyle/>
          <a:p>
            <a:r>
              <a:rPr lang="en-US" sz="6000" dirty="0" err="1" smtClean="0">
                <a:solidFill>
                  <a:schemeClr val="bg1"/>
                </a:solidFill>
                <a:latin typeface="Adobe Garamond Pro Bold" panose="02020702060506020403" pitchFamily="18" charset="0"/>
              </a:rPr>
              <a:t>Terima</a:t>
            </a:r>
            <a:r>
              <a:rPr lang="en-US" sz="6000" dirty="0" smtClean="0">
                <a:solidFill>
                  <a:schemeClr val="bg1"/>
                </a:solidFill>
                <a:latin typeface="Adobe Garamond Pro Bold" panose="02020702060506020403" pitchFamily="18" charset="0"/>
              </a:rPr>
              <a:t> </a:t>
            </a:r>
            <a:r>
              <a:rPr lang="en-US" sz="6000" dirty="0" err="1" smtClean="0">
                <a:solidFill>
                  <a:schemeClr val="bg1"/>
                </a:solidFill>
                <a:latin typeface="Adobe Garamond Pro Bold" panose="02020702060506020403" pitchFamily="18" charset="0"/>
              </a:rPr>
              <a:t>Kasih</a:t>
            </a:r>
            <a:endParaRPr lang="id-ID" sz="6000" dirty="0">
              <a:solidFill>
                <a:schemeClr val="bg1"/>
              </a:solidFill>
              <a:latin typeface="Adobe Garamond Pro Bold" panose="02020702060506020403" pitchFamily="18" charset="0"/>
            </a:endParaRPr>
          </a:p>
        </p:txBody>
      </p:sp>
    </p:spTree>
    <p:extLst>
      <p:ext uri="{BB962C8B-B14F-4D97-AF65-F5344CB8AC3E}">
        <p14:creationId xmlns:p14="http://schemas.microsoft.com/office/powerpoint/2010/main" val="194235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8040" y="2588654"/>
            <a:ext cx="5037854" cy="1446550"/>
          </a:xfrm>
          <a:prstGeom prst="rect">
            <a:avLst/>
          </a:prstGeom>
          <a:noFill/>
        </p:spPr>
        <p:txBody>
          <a:bodyPr wrap="none" rtlCol="0">
            <a:spAutoFit/>
          </a:bodyPr>
          <a:lstStyle/>
          <a:p>
            <a:r>
              <a:rPr lang="id-ID" sz="6000" dirty="0" smtClean="0">
                <a:solidFill>
                  <a:schemeClr val="bg1"/>
                </a:solidFill>
                <a:latin typeface="Adobe Garamond Pro Bold" panose="02020702060506020403" pitchFamily="18" charset="0"/>
              </a:rPr>
              <a:t>Project Charter</a:t>
            </a:r>
          </a:p>
          <a:p>
            <a:endParaRPr lang="id-ID" sz="2800" dirty="0"/>
          </a:p>
        </p:txBody>
      </p:sp>
    </p:spTree>
    <p:extLst>
      <p:ext uri="{BB962C8B-B14F-4D97-AF65-F5344CB8AC3E}">
        <p14:creationId xmlns:p14="http://schemas.microsoft.com/office/powerpoint/2010/main" val="148878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2433" y="1429556"/>
            <a:ext cx="7240252" cy="4062651"/>
          </a:xfrm>
          <a:prstGeom prst="rect">
            <a:avLst/>
          </a:prstGeom>
          <a:noFill/>
        </p:spPr>
        <p:txBody>
          <a:bodyPr wrap="none" rtlCol="0">
            <a:spAutoFit/>
          </a:bodyPr>
          <a:lstStyle/>
          <a:p>
            <a:r>
              <a:rPr lang="en-US" sz="3200" b="1" dirty="0" smtClean="0">
                <a:solidFill>
                  <a:schemeClr val="tx2">
                    <a:lumMod val="10000"/>
                  </a:schemeClr>
                </a:solidFill>
                <a:effectLst>
                  <a:outerShdw blurRad="38100" dist="19050" dir="2700000" algn="tl">
                    <a:schemeClr val="dk1">
                      <a:alpha val="40000"/>
                    </a:schemeClr>
                  </a:outerShdw>
                </a:effectLst>
                <a:latin typeface="Adobe Garamond Pro Bold" panose="02020702060506020403" pitchFamily="18" charset="0"/>
              </a:rPr>
              <a:t>Nama </a:t>
            </a:r>
            <a:r>
              <a:rPr lang="en-US" sz="3200" b="1" dirty="0" err="1">
                <a:solidFill>
                  <a:schemeClr val="tx2">
                    <a:lumMod val="10000"/>
                  </a:schemeClr>
                </a:solidFill>
                <a:effectLst>
                  <a:outerShdw blurRad="38100" dist="19050" dir="2700000" algn="tl">
                    <a:schemeClr val="dk1">
                      <a:alpha val="40000"/>
                    </a:schemeClr>
                  </a:outerShdw>
                </a:effectLst>
                <a:latin typeface="Adobe Garamond Pro Bold" panose="02020702060506020403" pitchFamily="18" charset="0"/>
              </a:rPr>
              <a:t>Proyek</a:t>
            </a:r>
            <a:endParaRPr lang="id-ID" sz="3200" b="1" dirty="0">
              <a:solidFill>
                <a:schemeClr val="tx2">
                  <a:lumMod val="10000"/>
                </a:schemeClr>
              </a:solidFill>
              <a:latin typeface="Adobe Garamond Pro Bold" panose="02020702060506020403" pitchFamily="18" charset="0"/>
            </a:endParaRPr>
          </a:p>
          <a:p>
            <a:r>
              <a:rPr lang="en-US" sz="2800" dirty="0" err="1">
                <a:solidFill>
                  <a:schemeClr val="tx2">
                    <a:lumMod val="25000"/>
                  </a:schemeClr>
                </a:solidFill>
                <a:latin typeface="Adobe Garamond Pro Bold" panose="02020702060506020403" pitchFamily="18" charset="0"/>
              </a:rPr>
              <a:t>Sistem</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Manajemen</a:t>
            </a:r>
            <a:r>
              <a:rPr lang="en-US" sz="2800" dirty="0">
                <a:solidFill>
                  <a:schemeClr val="tx2">
                    <a:lumMod val="25000"/>
                  </a:schemeClr>
                </a:solidFill>
                <a:latin typeface="Adobe Garamond Pro Bold" panose="02020702060506020403" pitchFamily="18" charset="0"/>
              </a:rPr>
              <a:t> Stok – Online, Uno Thai </a:t>
            </a:r>
            <a:r>
              <a:rPr lang="en-US" sz="2800" dirty="0" smtClean="0">
                <a:solidFill>
                  <a:schemeClr val="tx2">
                    <a:lumMod val="25000"/>
                  </a:schemeClr>
                </a:solidFill>
                <a:latin typeface="Adobe Garamond Pro Bold" panose="02020702060506020403" pitchFamily="18" charset="0"/>
              </a:rPr>
              <a:t>Tea</a:t>
            </a:r>
          </a:p>
          <a:p>
            <a:endParaRPr lang="id-ID" sz="2800" dirty="0">
              <a:solidFill>
                <a:schemeClr val="tx2">
                  <a:lumMod val="25000"/>
                </a:schemeClr>
              </a:solidFill>
              <a:latin typeface="Adobe Garamond Pro Bold" panose="02020702060506020403" pitchFamily="18" charset="0"/>
            </a:endParaRPr>
          </a:p>
          <a:p>
            <a:r>
              <a:rPr lang="en-US" sz="3200" b="1" dirty="0">
                <a:solidFill>
                  <a:schemeClr val="tx2">
                    <a:lumMod val="10000"/>
                  </a:schemeClr>
                </a:solidFill>
                <a:effectLst>
                  <a:outerShdw blurRad="38100" dist="19050" dir="2700000" algn="tl">
                    <a:schemeClr val="dk1">
                      <a:alpha val="40000"/>
                    </a:schemeClr>
                  </a:outerShdw>
                </a:effectLst>
                <a:latin typeface="Adobe Garamond Pro Bold" panose="02020702060506020403" pitchFamily="18" charset="0"/>
              </a:rPr>
              <a:t>Nama Tim</a:t>
            </a:r>
            <a:endParaRPr lang="id-ID" sz="3200" b="1" dirty="0">
              <a:solidFill>
                <a:schemeClr val="tx2">
                  <a:lumMod val="10000"/>
                </a:schemeClr>
              </a:solidFill>
              <a:latin typeface="Adobe Garamond Pro Bold" panose="02020702060506020403" pitchFamily="18" charset="0"/>
            </a:endParaRPr>
          </a:p>
          <a:p>
            <a:r>
              <a:rPr lang="en-US" sz="2800" dirty="0">
                <a:solidFill>
                  <a:schemeClr val="tx2">
                    <a:lumMod val="25000"/>
                  </a:schemeClr>
                </a:solidFill>
                <a:latin typeface="Adobe Garamond Pro Bold" panose="02020702060506020403" pitchFamily="18" charset="0"/>
              </a:rPr>
              <a:t>Tim </a:t>
            </a:r>
            <a:r>
              <a:rPr lang="en-US" sz="2800" dirty="0" err="1">
                <a:solidFill>
                  <a:schemeClr val="tx2">
                    <a:lumMod val="25000"/>
                  </a:schemeClr>
                </a:solidFill>
                <a:latin typeface="Adobe Garamond Pro Bold" panose="02020702060506020403" pitchFamily="18" charset="0"/>
              </a:rPr>
              <a:t>Pengembang</a:t>
            </a:r>
            <a:r>
              <a:rPr lang="en-US" sz="2800" dirty="0">
                <a:solidFill>
                  <a:schemeClr val="tx2">
                    <a:lumMod val="25000"/>
                  </a:schemeClr>
                </a:solidFill>
                <a:latin typeface="Adobe Garamond Pro Bold" panose="02020702060506020403" pitchFamily="18" charset="0"/>
              </a:rPr>
              <a:t> SMS-Online </a:t>
            </a:r>
            <a:r>
              <a:rPr lang="en-US" sz="2800" dirty="0" err="1">
                <a:solidFill>
                  <a:schemeClr val="tx2">
                    <a:lumMod val="25000"/>
                  </a:schemeClr>
                </a:solidFill>
                <a:latin typeface="Adobe Garamond Pro Bold" panose="02020702060506020403" pitchFamily="18" charset="0"/>
              </a:rPr>
              <a:t>Kelompok</a:t>
            </a:r>
            <a:r>
              <a:rPr lang="en-US" sz="2800" dirty="0">
                <a:solidFill>
                  <a:schemeClr val="tx2">
                    <a:lumMod val="25000"/>
                  </a:schemeClr>
                </a:solidFill>
                <a:latin typeface="Adobe Garamond Pro Bold" panose="02020702060506020403" pitchFamily="18" charset="0"/>
              </a:rPr>
              <a:t> 2</a:t>
            </a:r>
            <a:endParaRPr lang="id-ID" sz="2800" dirty="0">
              <a:solidFill>
                <a:schemeClr val="tx2">
                  <a:lumMod val="25000"/>
                </a:schemeClr>
              </a:solidFill>
              <a:latin typeface="Adobe Garamond Pro Bold" panose="02020702060506020403" pitchFamily="18" charset="0"/>
            </a:endParaRPr>
          </a:p>
          <a:p>
            <a:endParaRPr lang="en-US" sz="3200" b="1" dirty="0" smtClean="0">
              <a:solidFill>
                <a:schemeClr val="tx2">
                  <a:lumMod val="10000"/>
                </a:schemeClr>
              </a:solidFill>
              <a:effectLst>
                <a:outerShdw blurRad="38100" dist="19050" dir="2700000" algn="tl">
                  <a:schemeClr val="dk1">
                    <a:alpha val="40000"/>
                  </a:schemeClr>
                </a:outerShdw>
              </a:effectLst>
              <a:latin typeface="Adobe Garamond Pro Bold" panose="02020702060506020403" pitchFamily="18" charset="0"/>
            </a:endParaRPr>
          </a:p>
          <a:p>
            <a:r>
              <a:rPr lang="en-US" sz="3200" b="1" dirty="0" err="1" smtClean="0">
                <a:solidFill>
                  <a:schemeClr val="tx2">
                    <a:lumMod val="10000"/>
                  </a:schemeClr>
                </a:solidFill>
                <a:effectLst>
                  <a:outerShdw blurRad="38100" dist="19050" dir="2700000" algn="tl">
                    <a:schemeClr val="dk1">
                      <a:alpha val="40000"/>
                    </a:schemeClr>
                  </a:outerShdw>
                </a:effectLst>
                <a:latin typeface="Adobe Garamond Pro Bold" panose="02020702060506020403" pitchFamily="18" charset="0"/>
              </a:rPr>
              <a:t>Jadwal</a:t>
            </a:r>
            <a:endParaRPr lang="id-ID" sz="3200" b="1" dirty="0">
              <a:solidFill>
                <a:schemeClr val="tx2">
                  <a:lumMod val="10000"/>
                </a:schemeClr>
              </a:solidFill>
              <a:latin typeface="Adobe Garamond Pro Bold" panose="02020702060506020403" pitchFamily="18" charset="0"/>
            </a:endParaRPr>
          </a:p>
          <a:p>
            <a:r>
              <a:rPr lang="en-US" sz="2800" dirty="0">
                <a:solidFill>
                  <a:schemeClr val="tx2">
                    <a:lumMod val="25000"/>
                  </a:schemeClr>
                </a:solidFill>
                <a:latin typeface="Adobe Garamond Pro Bold" panose="02020702060506020403" pitchFamily="18" charset="0"/>
              </a:rPr>
              <a:t>19 </a:t>
            </a:r>
            <a:r>
              <a:rPr lang="en-US" sz="2800" dirty="0" err="1">
                <a:solidFill>
                  <a:schemeClr val="tx2">
                    <a:lumMod val="25000"/>
                  </a:schemeClr>
                </a:solidFill>
                <a:latin typeface="Adobe Garamond Pro Bold" panose="02020702060506020403" pitchFamily="18" charset="0"/>
              </a:rPr>
              <a:t>Maret</a:t>
            </a:r>
            <a:r>
              <a:rPr lang="en-US" sz="2800" dirty="0">
                <a:solidFill>
                  <a:schemeClr val="tx2">
                    <a:lumMod val="25000"/>
                  </a:schemeClr>
                </a:solidFill>
                <a:latin typeface="Adobe Garamond Pro Bold" panose="02020702060506020403" pitchFamily="18" charset="0"/>
              </a:rPr>
              <a:t> 2021 – 17 </a:t>
            </a:r>
            <a:r>
              <a:rPr lang="en-US" sz="2800" dirty="0" err="1">
                <a:solidFill>
                  <a:schemeClr val="tx2">
                    <a:lumMod val="25000"/>
                  </a:schemeClr>
                </a:solidFill>
                <a:latin typeface="Adobe Garamond Pro Bold" panose="02020702060506020403" pitchFamily="18" charset="0"/>
              </a:rPr>
              <a:t>Juni</a:t>
            </a:r>
            <a:r>
              <a:rPr lang="en-US" sz="2800" dirty="0">
                <a:solidFill>
                  <a:schemeClr val="tx2">
                    <a:lumMod val="25000"/>
                  </a:schemeClr>
                </a:solidFill>
                <a:latin typeface="Adobe Garamond Pro Bold" panose="02020702060506020403" pitchFamily="18" charset="0"/>
              </a:rPr>
              <a:t> 2021</a:t>
            </a:r>
            <a:endParaRPr lang="id-ID" sz="2800" dirty="0">
              <a:solidFill>
                <a:schemeClr val="tx2">
                  <a:lumMod val="25000"/>
                </a:schemeClr>
              </a:solidFill>
              <a:latin typeface="Adobe Garamond Pro Bold" panose="02020702060506020403" pitchFamily="18" charset="0"/>
            </a:endParaRPr>
          </a:p>
          <a:p>
            <a:endParaRPr lang="id-ID" dirty="0"/>
          </a:p>
        </p:txBody>
      </p:sp>
    </p:spTree>
    <p:extLst>
      <p:ext uri="{BB962C8B-B14F-4D97-AF65-F5344CB8AC3E}">
        <p14:creationId xmlns:p14="http://schemas.microsoft.com/office/powerpoint/2010/main" val="55324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9031" y="662980"/>
            <a:ext cx="10156951" cy="5386090"/>
          </a:xfrm>
          <a:prstGeom prst="rect">
            <a:avLst/>
          </a:prstGeom>
          <a:noFill/>
        </p:spPr>
        <p:txBody>
          <a:bodyPr wrap="square" rtlCol="0">
            <a:spAutoFit/>
          </a:bodyPr>
          <a:lstStyle/>
          <a:p>
            <a:r>
              <a:rPr lang="en-US" sz="3200" b="1" dirty="0" err="1">
                <a:solidFill>
                  <a:schemeClr val="tx2">
                    <a:lumMod val="10000"/>
                  </a:schemeClr>
                </a:solidFill>
                <a:effectLst>
                  <a:outerShdw blurRad="38100" dist="19050" dir="2700000" algn="tl">
                    <a:schemeClr val="dk1">
                      <a:alpha val="40000"/>
                    </a:schemeClr>
                  </a:outerShdw>
                </a:effectLst>
                <a:latin typeface="Adobe Garamond Pro Bold" panose="02020702060506020403" pitchFamily="18" charset="0"/>
              </a:rPr>
              <a:t>Deskripsi</a:t>
            </a:r>
            <a:r>
              <a:rPr lang="en-US" sz="3200" b="1" dirty="0">
                <a:solidFill>
                  <a:schemeClr val="tx2">
                    <a:lumMod val="10000"/>
                  </a:schemeClr>
                </a:solidFill>
                <a:effectLst>
                  <a:outerShdw blurRad="38100" dist="19050" dir="2700000" algn="tl">
                    <a:schemeClr val="dk1">
                      <a:alpha val="40000"/>
                    </a:schemeClr>
                  </a:outerShdw>
                </a:effectLst>
                <a:latin typeface="Adobe Garamond Pro Bold" panose="02020702060506020403" pitchFamily="18" charset="0"/>
              </a:rPr>
              <a:t> </a:t>
            </a:r>
            <a:r>
              <a:rPr lang="en-US" sz="3200" b="1" dirty="0" err="1">
                <a:solidFill>
                  <a:schemeClr val="tx2">
                    <a:lumMod val="10000"/>
                  </a:schemeClr>
                </a:solidFill>
                <a:effectLst>
                  <a:outerShdw blurRad="38100" dist="19050" dir="2700000" algn="tl">
                    <a:schemeClr val="dk1">
                      <a:alpha val="40000"/>
                    </a:schemeClr>
                  </a:outerShdw>
                </a:effectLst>
                <a:latin typeface="Adobe Garamond Pro Bold" panose="02020702060506020403" pitchFamily="18" charset="0"/>
              </a:rPr>
              <a:t>Proyek</a:t>
            </a:r>
            <a:endParaRPr lang="id-ID" sz="3200" b="1" dirty="0">
              <a:solidFill>
                <a:schemeClr val="tx2">
                  <a:lumMod val="10000"/>
                </a:schemeClr>
              </a:solidFill>
              <a:latin typeface="Adobe Garamond Pro Bold" panose="02020702060506020403" pitchFamily="18" charset="0"/>
            </a:endParaRPr>
          </a:p>
          <a:p>
            <a:pPr algn="just"/>
            <a:r>
              <a:rPr lang="en-US" sz="2800" dirty="0">
                <a:solidFill>
                  <a:schemeClr val="tx2">
                    <a:lumMod val="25000"/>
                  </a:schemeClr>
                </a:solidFill>
                <a:latin typeface="Adobe Garamond Pro Bold" panose="02020702060506020403" pitchFamily="18" charset="0"/>
              </a:rPr>
              <a:t>S</a:t>
            </a:r>
            <a:r>
              <a:rPr lang="id-ID" sz="2800" dirty="0">
                <a:solidFill>
                  <a:schemeClr val="tx2">
                    <a:lumMod val="25000"/>
                  </a:schemeClr>
                </a:solidFill>
                <a:latin typeface="Adobe Garamond Pro Bold" panose="02020702060506020403" pitchFamily="18" charset="0"/>
              </a:rPr>
              <a:t>ebuah sistem/ aplikasi dimana user bisa melakukan input, edit, dan hapus menu yang dijual. User dapat mengetahui menu yang paling laris sesuai pada kategori bulan tertentu, minggu tertentu dan hari tertentu yang bisa ditunjukkan dengan jumlah dan juga grafik. Untuk berbagai laporan yang bisa dicetak, dapat di export ke csv. User menjelaskan bahwa beberapa info yang ada pada tiap menu antara lain: nama, deskripsi menu, harga, jenis, tag (misal: bahan, rasa, bumbu). Dengan mengetahui menu apa yang paling laris dan kurang laku User bisa memperkirakan</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promosi</a:t>
            </a:r>
            <a:r>
              <a:rPr lang="en-US" sz="2800" dirty="0">
                <a:solidFill>
                  <a:schemeClr val="tx2">
                    <a:lumMod val="25000"/>
                  </a:schemeClr>
                </a:solidFill>
                <a:latin typeface="Adobe Garamond Pro Bold" panose="02020702060506020403" pitchFamily="18" charset="0"/>
              </a:rPr>
              <a:t> yang </a:t>
            </a:r>
            <a:r>
              <a:rPr lang="en-US" sz="2800" dirty="0" err="1">
                <a:solidFill>
                  <a:schemeClr val="tx2">
                    <a:lumMod val="25000"/>
                  </a:schemeClr>
                </a:solidFill>
                <a:latin typeface="Adobe Garamond Pro Bold" panose="02020702060506020403" pitchFamily="18" charset="0"/>
              </a:rPr>
              <a:t>akan</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diberikan</a:t>
            </a:r>
            <a:r>
              <a:rPr lang="id-ID" sz="2800" dirty="0">
                <a:solidFill>
                  <a:schemeClr val="tx2">
                    <a:lumMod val="25000"/>
                  </a:schemeClr>
                </a:solidFill>
                <a:latin typeface="Adobe Garamond Pro Bold" panose="02020702060506020403" pitchFamily="18" charset="0"/>
              </a:rPr>
              <a:t>.</a:t>
            </a:r>
          </a:p>
          <a:p>
            <a:endParaRPr lang="id-ID" sz="3200" dirty="0">
              <a:latin typeface="Adobe Garamond Pro Bold" panose="02020702060506020403" pitchFamily="18" charset="0"/>
            </a:endParaRPr>
          </a:p>
        </p:txBody>
      </p:sp>
    </p:spTree>
    <p:extLst>
      <p:ext uri="{BB962C8B-B14F-4D97-AF65-F5344CB8AC3E}">
        <p14:creationId xmlns:p14="http://schemas.microsoft.com/office/powerpoint/2010/main" val="23732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987" y="1646443"/>
            <a:ext cx="10858757" cy="3724096"/>
          </a:xfrm>
          <a:prstGeom prst="rect">
            <a:avLst/>
          </a:prstGeom>
          <a:noFill/>
        </p:spPr>
        <p:txBody>
          <a:bodyPr wrap="square" rtlCol="0">
            <a:spAutoFit/>
          </a:bodyPr>
          <a:lstStyle/>
          <a:p>
            <a:r>
              <a:rPr lang="en-US" sz="3200" b="1" dirty="0">
                <a:solidFill>
                  <a:schemeClr val="tx2">
                    <a:lumMod val="10000"/>
                  </a:schemeClr>
                </a:solidFill>
                <a:effectLst>
                  <a:outerShdw blurRad="38100" dist="19050" dir="2700000" algn="tl">
                    <a:schemeClr val="dk1">
                      <a:alpha val="40000"/>
                    </a:schemeClr>
                  </a:outerShdw>
                </a:effectLst>
                <a:latin typeface="Adobe Garamond Pro Bold" panose="02020702060506020403" pitchFamily="18" charset="0"/>
              </a:rPr>
              <a:t>Stakeholder </a:t>
            </a:r>
            <a:r>
              <a:rPr lang="en-US" sz="3200" b="1" dirty="0" err="1" smtClean="0">
                <a:solidFill>
                  <a:schemeClr val="tx2">
                    <a:lumMod val="10000"/>
                  </a:schemeClr>
                </a:solidFill>
                <a:effectLst>
                  <a:outerShdw blurRad="38100" dist="19050" dir="2700000" algn="tl">
                    <a:schemeClr val="dk1">
                      <a:alpha val="40000"/>
                    </a:schemeClr>
                  </a:outerShdw>
                </a:effectLst>
                <a:latin typeface="Adobe Garamond Pro Bold" panose="02020702060506020403" pitchFamily="18" charset="0"/>
              </a:rPr>
              <a:t>Proyek</a:t>
            </a:r>
            <a:endParaRPr lang="en-US" sz="3200" b="1" dirty="0" smtClean="0">
              <a:solidFill>
                <a:schemeClr val="tx2">
                  <a:lumMod val="10000"/>
                </a:schemeClr>
              </a:solidFill>
              <a:effectLst>
                <a:outerShdw blurRad="38100" dist="19050" dir="2700000" algn="tl">
                  <a:schemeClr val="dk1">
                    <a:alpha val="40000"/>
                  </a:schemeClr>
                </a:outerShdw>
              </a:effectLst>
              <a:latin typeface="Adobe Garamond Pro Bold" panose="02020702060506020403" pitchFamily="18" charset="0"/>
            </a:endParaRPr>
          </a:p>
          <a:p>
            <a:endParaRPr lang="id-ID" sz="3200" b="1" dirty="0">
              <a:latin typeface="Adobe Garamond Pro Bold" panose="02020702060506020403" pitchFamily="18" charset="0"/>
            </a:endParaRPr>
          </a:p>
          <a:p>
            <a:r>
              <a:rPr lang="en-US" sz="2800" dirty="0">
                <a:solidFill>
                  <a:schemeClr val="tx2">
                    <a:lumMod val="25000"/>
                  </a:schemeClr>
                </a:solidFill>
                <a:latin typeface="Adobe Garamond Pro Bold" panose="02020702060506020403" pitchFamily="18" charset="0"/>
              </a:rPr>
              <a:t>Project Leader			: </a:t>
            </a:r>
            <a:r>
              <a:rPr lang="en-US" sz="2800" dirty="0" err="1">
                <a:solidFill>
                  <a:schemeClr val="tx2">
                    <a:lumMod val="25000"/>
                  </a:schemeClr>
                </a:solidFill>
                <a:latin typeface="Adobe Garamond Pro Bold" panose="02020702060506020403" pitchFamily="18" charset="0"/>
              </a:rPr>
              <a:t>Endika</a:t>
            </a:r>
            <a:r>
              <a:rPr lang="en-US" sz="2800" dirty="0">
                <a:solidFill>
                  <a:schemeClr val="tx2">
                    <a:lumMod val="25000"/>
                  </a:schemeClr>
                </a:solidFill>
                <a:latin typeface="Adobe Garamond Pro Bold" panose="02020702060506020403" pitchFamily="18" charset="0"/>
              </a:rPr>
              <a:t> Andre C. (A11.2018.11592)</a:t>
            </a:r>
            <a:endParaRPr lang="id-ID" sz="2800" dirty="0">
              <a:solidFill>
                <a:schemeClr val="tx2">
                  <a:lumMod val="25000"/>
                </a:schemeClr>
              </a:solidFill>
              <a:latin typeface="Adobe Garamond Pro Bold" panose="02020702060506020403" pitchFamily="18" charset="0"/>
            </a:endParaRPr>
          </a:p>
          <a:p>
            <a:r>
              <a:rPr lang="en-US" sz="2800" dirty="0">
                <a:solidFill>
                  <a:schemeClr val="tx2">
                    <a:lumMod val="25000"/>
                  </a:schemeClr>
                </a:solidFill>
                <a:latin typeface="Adobe Garamond Pro Bold" panose="02020702060506020403" pitchFamily="18" charset="0"/>
              </a:rPr>
              <a:t>Business &amp; System Analyst 	: Megah Adi W. (A11.2018.11346)</a:t>
            </a:r>
            <a:endParaRPr lang="id-ID" sz="2800" dirty="0">
              <a:solidFill>
                <a:schemeClr val="tx2">
                  <a:lumMod val="25000"/>
                </a:schemeClr>
              </a:solidFill>
              <a:latin typeface="Adobe Garamond Pro Bold" panose="02020702060506020403" pitchFamily="18" charset="0"/>
            </a:endParaRPr>
          </a:p>
          <a:p>
            <a:r>
              <a:rPr lang="en-US" sz="2800" dirty="0">
                <a:solidFill>
                  <a:schemeClr val="tx2">
                    <a:lumMod val="25000"/>
                  </a:schemeClr>
                </a:solidFill>
                <a:latin typeface="Adobe Garamond Pro Bold" panose="02020702060506020403" pitchFamily="18" charset="0"/>
              </a:rPr>
              <a:t>Database </a:t>
            </a:r>
            <a:r>
              <a:rPr lang="en-US" sz="2800" dirty="0" err="1">
                <a:solidFill>
                  <a:schemeClr val="tx2">
                    <a:lumMod val="25000"/>
                  </a:schemeClr>
                </a:solidFill>
                <a:latin typeface="Adobe Garamond Pro Bold" panose="02020702060506020403" pitchFamily="18" charset="0"/>
              </a:rPr>
              <a:t>Desainer</a:t>
            </a:r>
            <a:r>
              <a:rPr lang="en-US" sz="2800" dirty="0">
                <a:solidFill>
                  <a:schemeClr val="tx2">
                    <a:lumMod val="25000"/>
                  </a:schemeClr>
                </a:solidFill>
                <a:latin typeface="Adobe Garamond Pro Bold" panose="02020702060506020403" pitchFamily="18" charset="0"/>
              </a:rPr>
              <a:t>		</a:t>
            </a:r>
            <a:r>
              <a:rPr lang="en-US" sz="2800" dirty="0" smtClean="0">
                <a:solidFill>
                  <a:schemeClr val="tx2">
                    <a:lumMod val="25000"/>
                  </a:schemeClr>
                </a:solidFill>
                <a:latin typeface="Adobe Garamond Pro Bold" panose="02020702060506020403" pitchFamily="18" charset="0"/>
              </a:rPr>
              <a:t>	: </a:t>
            </a:r>
            <a:r>
              <a:rPr lang="en-US" sz="2800" dirty="0" err="1">
                <a:solidFill>
                  <a:schemeClr val="tx2">
                    <a:lumMod val="25000"/>
                  </a:schemeClr>
                </a:solidFill>
                <a:latin typeface="Adobe Garamond Pro Bold" panose="02020702060506020403" pitchFamily="18" charset="0"/>
              </a:rPr>
              <a:t>Angkasa</a:t>
            </a:r>
            <a:r>
              <a:rPr lang="en-US" sz="2800" dirty="0">
                <a:solidFill>
                  <a:schemeClr val="tx2">
                    <a:lumMod val="25000"/>
                  </a:schemeClr>
                </a:solidFill>
                <a:latin typeface="Adobe Garamond Pro Bold" panose="02020702060506020403" pitchFamily="18" charset="0"/>
              </a:rPr>
              <a:t> Muhammad (A11.2018.11361)</a:t>
            </a:r>
            <a:endParaRPr lang="id-ID" sz="2800" dirty="0">
              <a:solidFill>
                <a:schemeClr val="tx2">
                  <a:lumMod val="25000"/>
                </a:schemeClr>
              </a:solidFill>
              <a:latin typeface="Adobe Garamond Pro Bold" panose="02020702060506020403" pitchFamily="18" charset="0"/>
            </a:endParaRPr>
          </a:p>
          <a:p>
            <a:r>
              <a:rPr lang="en-US" sz="2800" dirty="0">
                <a:solidFill>
                  <a:schemeClr val="tx2">
                    <a:lumMod val="25000"/>
                  </a:schemeClr>
                </a:solidFill>
                <a:latin typeface="Adobe Garamond Pro Bold" panose="02020702060506020403" pitchFamily="18" charset="0"/>
              </a:rPr>
              <a:t>Front-End Programmer	</a:t>
            </a:r>
            <a:r>
              <a:rPr lang="en-US" sz="2800" dirty="0" smtClean="0">
                <a:solidFill>
                  <a:schemeClr val="tx2">
                    <a:lumMod val="25000"/>
                  </a:schemeClr>
                </a:solidFill>
                <a:latin typeface="Adobe Garamond Pro Bold" panose="02020702060506020403" pitchFamily="18" charset="0"/>
              </a:rPr>
              <a:t>	: </a:t>
            </a:r>
            <a:r>
              <a:rPr lang="en-US" sz="2800" dirty="0">
                <a:solidFill>
                  <a:schemeClr val="tx2">
                    <a:lumMod val="25000"/>
                  </a:schemeClr>
                </a:solidFill>
                <a:latin typeface="Adobe Garamond Pro Bold" panose="02020702060506020403" pitchFamily="18" charset="0"/>
              </a:rPr>
              <a:t>Rigid Duta </a:t>
            </a:r>
            <a:r>
              <a:rPr lang="en-US" sz="2800" dirty="0" err="1">
                <a:solidFill>
                  <a:schemeClr val="tx2">
                    <a:lumMod val="25000"/>
                  </a:schemeClr>
                </a:solidFill>
                <a:latin typeface="Adobe Garamond Pro Bold" panose="02020702060506020403" pitchFamily="18" charset="0"/>
              </a:rPr>
              <a:t>Pradana</a:t>
            </a:r>
            <a:r>
              <a:rPr lang="en-US" sz="2800" dirty="0">
                <a:solidFill>
                  <a:schemeClr val="tx2">
                    <a:lumMod val="25000"/>
                  </a:schemeClr>
                </a:solidFill>
                <a:latin typeface="Adobe Garamond Pro Bold" panose="02020702060506020403" pitchFamily="18" charset="0"/>
              </a:rPr>
              <a:t> (A11.2018.11327)</a:t>
            </a:r>
            <a:endParaRPr lang="id-ID" sz="2800" dirty="0">
              <a:solidFill>
                <a:schemeClr val="tx2">
                  <a:lumMod val="25000"/>
                </a:schemeClr>
              </a:solidFill>
              <a:latin typeface="Adobe Garamond Pro Bold" panose="02020702060506020403" pitchFamily="18" charset="0"/>
            </a:endParaRPr>
          </a:p>
          <a:p>
            <a:r>
              <a:rPr lang="en-US" sz="2800" dirty="0">
                <a:solidFill>
                  <a:schemeClr val="tx2">
                    <a:lumMod val="25000"/>
                  </a:schemeClr>
                </a:solidFill>
                <a:latin typeface="Adobe Garamond Pro Bold" panose="02020702060506020403" pitchFamily="18" charset="0"/>
              </a:rPr>
              <a:t>Back-End Programmer	</a:t>
            </a:r>
            <a:r>
              <a:rPr lang="en-US" sz="2800" dirty="0" smtClean="0">
                <a:solidFill>
                  <a:schemeClr val="tx2">
                    <a:lumMod val="25000"/>
                  </a:schemeClr>
                </a:solidFill>
                <a:latin typeface="Adobe Garamond Pro Bold" panose="02020702060506020403" pitchFamily="18" charset="0"/>
              </a:rPr>
              <a:t>	: </a:t>
            </a:r>
            <a:r>
              <a:rPr lang="en-US" sz="2800" dirty="0">
                <a:solidFill>
                  <a:schemeClr val="tx2">
                    <a:lumMod val="25000"/>
                  </a:schemeClr>
                </a:solidFill>
                <a:latin typeface="Adobe Garamond Pro Bold" panose="02020702060506020403" pitchFamily="18" charset="0"/>
              </a:rPr>
              <a:t>Alfin </a:t>
            </a:r>
            <a:r>
              <a:rPr lang="en-US" sz="2800" dirty="0" err="1">
                <a:solidFill>
                  <a:schemeClr val="tx2">
                    <a:lumMod val="25000"/>
                  </a:schemeClr>
                </a:solidFill>
                <a:latin typeface="Adobe Garamond Pro Bold" panose="02020702060506020403" pitchFamily="18" charset="0"/>
              </a:rPr>
              <a:t>Rizqianto</a:t>
            </a:r>
            <a:r>
              <a:rPr lang="en-US" sz="2800" dirty="0">
                <a:solidFill>
                  <a:schemeClr val="tx2">
                    <a:lumMod val="25000"/>
                  </a:schemeClr>
                </a:solidFill>
                <a:latin typeface="Adobe Garamond Pro Bold" panose="02020702060506020403" pitchFamily="18" charset="0"/>
              </a:rPr>
              <a:t> (A11.2018.11316)</a:t>
            </a:r>
            <a:endParaRPr lang="id-ID" sz="2800" dirty="0">
              <a:solidFill>
                <a:schemeClr val="tx2">
                  <a:lumMod val="25000"/>
                </a:schemeClr>
              </a:solidFill>
              <a:latin typeface="Adobe Garamond Pro Bold" panose="02020702060506020403" pitchFamily="18" charset="0"/>
            </a:endParaRPr>
          </a:p>
          <a:p>
            <a:endParaRPr lang="id-ID" sz="3200" dirty="0"/>
          </a:p>
        </p:txBody>
      </p:sp>
    </p:spTree>
    <p:extLst>
      <p:ext uri="{BB962C8B-B14F-4D97-AF65-F5344CB8AC3E}">
        <p14:creationId xmlns:p14="http://schemas.microsoft.com/office/powerpoint/2010/main" val="402207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7888" y="2627290"/>
            <a:ext cx="7778411" cy="1938992"/>
          </a:xfrm>
          <a:prstGeom prst="rect">
            <a:avLst/>
          </a:prstGeom>
          <a:noFill/>
        </p:spPr>
        <p:txBody>
          <a:bodyPr wrap="none" rtlCol="0">
            <a:spAutoFit/>
          </a:bodyPr>
          <a:lstStyle/>
          <a:p>
            <a:r>
              <a:rPr lang="en-US" sz="6000" b="1" dirty="0">
                <a:solidFill>
                  <a:schemeClr val="bg1"/>
                </a:solidFill>
                <a:latin typeface="Adobe Garamond Pro Bold" panose="02020702060506020403" pitchFamily="18" charset="0"/>
              </a:rPr>
              <a:t>Project Scope Statement</a:t>
            </a:r>
            <a:endParaRPr lang="id-ID" sz="6000" b="1" dirty="0">
              <a:solidFill>
                <a:schemeClr val="bg1"/>
              </a:solidFill>
              <a:latin typeface="Adobe Garamond Pro Bold" panose="02020702060506020403" pitchFamily="18" charset="0"/>
            </a:endParaRPr>
          </a:p>
          <a:p>
            <a:endParaRPr lang="id-ID" sz="6000" dirty="0"/>
          </a:p>
        </p:txBody>
      </p:sp>
    </p:spTree>
    <p:extLst>
      <p:ext uri="{BB962C8B-B14F-4D97-AF65-F5344CB8AC3E}">
        <p14:creationId xmlns:p14="http://schemas.microsoft.com/office/powerpoint/2010/main" val="161566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7433" y="1275009"/>
            <a:ext cx="10161429" cy="4308872"/>
          </a:xfrm>
          <a:prstGeom prst="rect">
            <a:avLst/>
          </a:prstGeom>
          <a:noFill/>
        </p:spPr>
        <p:txBody>
          <a:bodyPr wrap="square" rtlCol="0">
            <a:spAutoFit/>
          </a:bodyPr>
          <a:lstStyle/>
          <a:p>
            <a:r>
              <a:rPr lang="id-ID" sz="3200" dirty="0">
                <a:solidFill>
                  <a:schemeClr val="tx2">
                    <a:lumMod val="10000"/>
                  </a:schemeClr>
                </a:solidFill>
                <a:latin typeface="Adobe Garamond Pro Bold" panose="02020702060506020403" pitchFamily="18" charset="0"/>
              </a:rPr>
              <a:t>Ruang Lingkup</a:t>
            </a:r>
          </a:p>
          <a:p>
            <a:pPr algn="just"/>
            <a:r>
              <a:rPr lang="id-ID" sz="2800" dirty="0">
                <a:solidFill>
                  <a:schemeClr val="tx2">
                    <a:lumMod val="25000"/>
                  </a:schemeClr>
                </a:solidFill>
                <a:latin typeface="Adobe Garamond Pro Bold" panose="02020702060506020403" pitchFamily="18" charset="0"/>
              </a:rPr>
              <a:t>Sistem manajemen Stok Online adalah Sistem atau aplikasi yang berguna untuk mengelola operasi bisnis yaitu dengan melihat perkembangan bisnis dengan pelaporan online serta pengaturan stok barang yang dapat diakses baik melalui PC maupun Smartphone. Disitu membantu user melihat menu mana yang paling laku  dan mana yang tidak laku juga menu andalan pada waktu tertentu. Data disajikan dalam bentuk jumlah dan grafik. Selain itu juga ada deskripsi pada setiap menu yang ada.</a:t>
            </a:r>
          </a:p>
          <a:p>
            <a:endParaRPr lang="id-ID" dirty="0"/>
          </a:p>
        </p:txBody>
      </p:sp>
    </p:spTree>
    <p:extLst>
      <p:ext uri="{BB962C8B-B14F-4D97-AF65-F5344CB8AC3E}">
        <p14:creationId xmlns:p14="http://schemas.microsoft.com/office/powerpoint/2010/main" val="205774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3038" y="1571222"/>
            <a:ext cx="10212946" cy="3662541"/>
          </a:xfrm>
          <a:prstGeom prst="rect">
            <a:avLst/>
          </a:prstGeom>
          <a:noFill/>
        </p:spPr>
        <p:txBody>
          <a:bodyPr wrap="square" rtlCol="0">
            <a:spAutoFit/>
          </a:bodyPr>
          <a:lstStyle/>
          <a:p>
            <a:r>
              <a:rPr lang="id-ID" sz="3200" dirty="0">
                <a:solidFill>
                  <a:schemeClr val="tx2">
                    <a:lumMod val="10000"/>
                  </a:schemeClr>
                </a:solidFill>
                <a:latin typeface="Adobe Garamond Pro Bold" panose="02020702060506020403" pitchFamily="18" charset="0"/>
              </a:rPr>
              <a:t>Deskripsi Fungsionalitas</a:t>
            </a:r>
          </a:p>
          <a:p>
            <a:pPr marL="285750" lvl="0" indent="-285750">
              <a:buFont typeface="Arial" panose="020B0604020202020204" pitchFamily="34" charset="0"/>
              <a:buChar char="•"/>
            </a:pPr>
            <a:r>
              <a:rPr lang="id-ID" sz="2800" dirty="0">
                <a:solidFill>
                  <a:schemeClr val="tx2">
                    <a:lumMod val="25000"/>
                  </a:schemeClr>
                </a:solidFill>
                <a:latin typeface="Adobe Garamond Pro Bold" panose="02020702060506020403" pitchFamily="18" charset="0"/>
              </a:rPr>
              <a:t>Login sebagai Administrator </a:t>
            </a:r>
            <a:r>
              <a:rPr lang="en-US" sz="2800" dirty="0">
                <a:solidFill>
                  <a:schemeClr val="tx2">
                    <a:lumMod val="25000"/>
                  </a:schemeClr>
                </a:solidFill>
                <a:latin typeface="Adobe Garamond Pro Bold" panose="02020702060506020403" pitchFamily="18" charset="0"/>
              </a:rPr>
              <a:t>/ Owner</a:t>
            </a:r>
            <a:endParaRPr lang="id-ID" sz="2800" dirty="0">
              <a:solidFill>
                <a:schemeClr val="tx2">
                  <a:lumMod val="25000"/>
                </a:schemeClr>
              </a:solidFill>
              <a:latin typeface="Adobe Garamond Pro Bold" panose="02020702060506020403" pitchFamily="18" charset="0"/>
            </a:endParaRPr>
          </a:p>
          <a:p>
            <a:pPr marL="285750" lvl="0" indent="-285750">
              <a:buFont typeface="Arial" panose="020B0604020202020204" pitchFamily="34" charset="0"/>
              <a:buChar char="•"/>
            </a:pPr>
            <a:r>
              <a:rPr lang="en-US" sz="2800" dirty="0">
                <a:solidFill>
                  <a:schemeClr val="tx2">
                    <a:lumMod val="25000"/>
                  </a:schemeClr>
                </a:solidFill>
                <a:latin typeface="Adobe Garamond Pro Bold" panose="02020702060506020403" pitchFamily="18" charset="0"/>
              </a:rPr>
              <a:t>M</a:t>
            </a:r>
            <a:r>
              <a:rPr lang="id-ID" sz="2800" dirty="0">
                <a:solidFill>
                  <a:schemeClr val="tx2">
                    <a:lumMod val="25000"/>
                  </a:schemeClr>
                </a:solidFill>
                <a:latin typeface="Adobe Garamond Pro Bold" panose="02020702060506020403" pitchFamily="18" charset="0"/>
              </a:rPr>
              <a:t>embuat laporan setiap hari, minggu, bulan</a:t>
            </a:r>
          </a:p>
          <a:p>
            <a:pPr marL="285750" lvl="0" indent="-285750">
              <a:buFont typeface="Arial" panose="020B0604020202020204" pitchFamily="34" charset="0"/>
              <a:buChar char="•"/>
            </a:pPr>
            <a:r>
              <a:rPr lang="en-US" sz="2800" dirty="0" err="1">
                <a:solidFill>
                  <a:schemeClr val="tx2">
                    <a:lumMod val="25000"/>
                  </a:schemeClr>
                </a:solidFill>
                <a:latin typeface="Adobe Garamond Pro Bold" panose="02020702060506020403" pitchFamily="18" charset="0"/>
              </a:rPr>
              <a:t>Menampilkan</a:t>
            </a:r>
            <a:r>
              <a:rPr lang="en-US" sz="2800" dirty="0">
                <a:solidFill>
                  <a:schemeClr val="tx2">
                    <a:lumMod val="25000"/>
                  </a:schemeClr>
                </a:solidFill>
                <a:latin typeface="Adobe Garamond Pro Bold" panose="02020702060506020403" pitchFamily="18" charset="0"/>
              </a:rPr>
              <a:t> menu</a:t>
            </a:r>
            <a:r>
              <a:rPr lang="id-ID" sz="2800" dirty="0">
                <a:solidFill>
                  <a:schemeClr val="tx2">
                    <a:lumMod val="25000"/>
                  </a:schemeClr>
                </a:solidFill>
                <a:latin typeface="Adobe Garamond Pro Bold" panose="02020702060506020403" pitchFamily="18" charset="0"/>
              </a:rPr>
              <a:t> apa saja yang dijual</a:t>
            </a:r>
          </a:p>
          <a:p>
            <a:pPr marL="285750" lvl="0" indent="-285750">
              <a:buFont typeface="Arial" panose="020B0604020202020204" pitchFamily="34" charset="0"/>
              <a:buChar char="•"/>
            </a:pPr>
            <a:r>
              <a:rPr lang="en-US" sz="2800" dirty="0" err="1">
                <a:solidFill>
                  <a:schemeClr val="tx2">
                    <a:lumMod val="25000"/>
                  </a:schemeClr>
                </a:solidFill>
                <a:latin typeface="Adobe Garamond Pro Bold" panose="02020702060506020403" pitchFamily="18" charset="0"/>
              </a:rPr>
              <a:t>Menampilkan</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bahan</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baku</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dari</a:t>
            </a:r>
            <a:r>
              <a:rPr lang="en-US" sz="2800" dirty="0">
                <a:solidFill>
                  <a:schemeClr val="tx2">
                    <a:lumMod val="25000"/>
                  </a:schemeClr>
                </a:solidFill>
                <a:latin typeface="Adobe Garamond Pro Bold" panose="02020702060506020403" pitchFamily="18" charset="0"/>
              </a:rPr>
              <a:t> menu </a:t>
            </a:r>
            <a:endParaRPr lang="id-ID" sz="2800" dirty="0">
              <a:solidFill>
                <a:schemeClr val="tx2">
                  <a:lumMod val="25000"/>
                </a:schemeClr>
              </a:solidFill>
              <a:latin typeface="Adobe Garamond Pro Bold" panose="02020702060506020403" pitchFamily="18" charset="0"/>
            </a:endParaRPr>
          </a:p>
          <a:p>
            <a:pPr marL="285750" lvl="0" indent="-285750">
              <a:buFont typeface="Arial" panose="020B0604020202020204" pitchFamily="34" charset="0"/>
              <a:buChar char="•"/>
            </a:pPr>
            <a:r>
              <a:rPr lang="en-US" sz="2800" dirty="0" err="1">
                <a:solidFill>
                  <a:schemeClr val="tx2">
                    <a:lumMod val="25000"/>
                  </a:schemeClr>
                </a:solidFill>
                <a:latin typeface="Adobe Garamond Pro Bold" panose="02020702060506020403" pitchFamily="18" charset="0"/>
              </a:rPr>
              <a:t>Menampilkan</a:t>
            </a:r>
            <a:r>
              <a:rPr lang="en-US" sz="2800" dirty="0">
                <a:solidFill>
                  <a:schemeClr val="tx2">
                    <a:lumMod val="25000"/>
                  </a:schemeClr>
                </a:solidFill>
                <a:latin typeface="Adobe Garamond Pro Bold" panose="02020702060506020403" pitchFamily="18" charset="0"/>
              </a:rPr>
              <a:t> tag </a:t>
            </a:r>
            <a:r>
              <a:rPr lang="en-US" sz="2800" dirty="0" err="1">
                <a:solidFill>
                  <a:schemeClr val="tx2">
                    <a:lumMod val="25000"/>
                  </a:schemeClr>
                </a:solidFill>
                <a:latin typeface="Adobe Garamond Pro Bold" panose="02020702060506020403" pitchFamily="18" charset="0"/>
              </a:rPr>
              <a:t>dari</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bahan</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baku</a:t>
            </a:r>
            <a:r>
              <a:rPr lang="en-US" sz="2800" dirty="0">
                <a:solidFill>
                  <a:schemeClr val="tx2">
                    <a:lumMod val="25000"/>
                  </a:schemeClr>
                </a:solidFill>
                <a:latin typeface="Adobe Garamond Pro Bold" panose="02020702060506020403" pitchFamily="18" charset="0"/>
              </a:rPr>
              <a:t> yang </a:t>
            </a:r>
            <a:r>
              <a:rPr lang="en-US" sz="2800" dirty="0" err="1">
                <a:solidFill>
                  <a:schemeClr val="tx2">
                    <a:lumMod val="25000"/>
                  </a:schemeClr>
                </a:solidFill>
                <a:latin typeface="Adobe Garamond Pro Bold" panose="02020702060506020403" pitchFamily="18" charset="0"/>
              </a:rPr>
              <a:t>digunakan</a:t>
            </a:r>
            <a:endParaRPr lang="id-ID" sz="2800" dirty="0">
              <a:solidFill>
                <a:schemeClr val="tx2">
                  <a:lumMod val="25000"/>
                </a:schemeClr>
              </a:solidFill>
              <a:latin typeface="Adobe Garamond Pro Bold" panose="02020702060506020403" pitchFamily="18" charset="0"/>
            </a:endParaRPr>
          </a:p>
          <a:p>
            <a:pPr marL="285750" lvl="0" indent="-285750">
              <a:buFont typeface="Arial" panose="020B0604020202020204" pitchFamily="34" charset="0"/>
              <a:buChar char="•"/>
            </a:pPr>
            <a:r>
              <a:rPr lang="en-US" sz="2800" dirty="0" err="1">
                <a:solidFill>
                  <a:schemeClr val="tx2">
                    <a:lumMod val="25000"/>
                  </a:schemeClr>
                </a:solidFill>
                <a:latin typeface="Adobe Garamond Pro Bold" panose="02020702060506020403" pitchFamily="18" charset="0"/>
              </a:rPr>
              <a:t>Menyimpulkan</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laporan</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menjadi</a:t>
            </a:r>
            <a:r>
              <a:rPr lang="en-US" sz="2800" dirty="0">
                <a:solidFill>
                  <a:schemeClr val="tx2">
                    <a:lumMod val="25000"/>
                  </a:schemeClr>
                </a:solidFill>
                <a:latin typeface="Adobe Garamond Pro Bold" panose="02020702060506020403" pitchFamily="18" charset="0"/>
              </a:rPr>
              <a:t> menu yang </a:t>
            </a:r>
            <a:r>
              <a:rPr lang="en-US" sz="2800" dirty="0" err="1">
                <a:solidFill>
                  <a:schemeClr val="tx2">
                    <a:lumMod val="25000"/>
                  </a:schemeClr>
                </a:solidFill>
                <a:latin typeface="Adobe Garamond Pro Bold" panose="02020702060506020403" pitchFamily="18" charset="0"/>
              </a:rPr>
              <a:t>terlaris</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dan</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tidak</a:t>
            </a:r>
            <a:r>
              <a:rPr lang="en-US" sz="2800" dirty="0">
                <a:solidFill>
                  <a:schemeClr val="tx2">
                    <a:lumMod val="25000"/>
                  </a:schemeClr>
                </a:solidFill>
                <a:latin typeface="Adobe Garamond Pro Bold" panose="02020702060506020403" pitchFamily="18" charset="0"/>
              </a:rPr>
              <a:t> </a:t>
            </a:r>
            <a:r>
              <a:rPr lang="en-US" sz="2800" dirty="0" err="1">
                <a:solidFill>
                  <a:schemeClr val="tx2">
                    <a:lumMod val="25000"/>
                  </a:schemeClr>
                </a:solidFill>
                <a:latin typeface="Adobe Garamond Pro Bold" panose="02020702060506020403" pitchFamily="18" charset="0"/>
              </a:rPr>
              <a:t>laris</a:t>
            </a:r>
            <a:r>
              <a:rPr lang="en-US" sz="2800" dirty="0">
                <a:solidFill>
                  <a:schemeClr val="tx2">
                    <a:lumMod val="25000"/>
                  </a:schemeClr>
                </a:solidFill>
                <a:latin typeface="Adobe Garamond Pro Bold" panose="02020702060506020403" pitchFamily="18" charset="0"/>
              </a:rPr>
              <a:t> </a:t>
            </a:r>
            <a:endParaRPr lang="id-ID" sz="2800" dirty="0">
              <a:solidFill>
                <a:schemeClr val="tx2">
                  <a:lumMod val="25000"/>
                </a:schemeClr>
              </a:solidFill>
              <a:latin typeface="Adobe Garamond Pro Bold" panose="02020702060506020403" pitchFamily="18" charset="0"/>
            </a:endParaRPr>
          </a:p>
          <a:p>
            <a:pPr marL="285750" indent="-285750">
              <a:buFont typeface="Arial" panose="020B0604020202020204" pitchFamily="34" charset="0"/>
              <a:buChar char="•"/>
            </a:pPr>
            <a:endParaRPr lang="id-ID" sz="3200" dirty="0">
              <a:latin typeface="Adobe Garamond Pro Bold" panose="02020702060506020403" pitchFamily="18" charset="0"/>
            </a:endParaRPr>
          </a:p>
        </p:txBody>
      </p:sp>
    </p:spTree>
    <p:extLst>
      <p:ext uri="{BB962C8B-B14F-4D97-AF65-F5344CB8AC3E}">
        <p14:creationId xmlns:p14="http://schemas.microsoft.com/office/powerpoint/2010/main" val="384517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9402" y="2614411"/>
            <a:ext cx="8785931" cy="1292662"/>
          </a:xfrm>
          <a:prstGeom prst="rect">
            <a:avLst/>
          </a:prstGeom>
          <a:noFill/>
        </p:spPr>
        <p:txBody>
          <a:bodyPr wrap="none" rtlCol="0">
            <a:spAutoFit/>
          </a:bodyPr>
          <a:lstStyle/>
          <a:p>
            <a:r>
              <a:rPr lang="en-US" sz="6000" dirty="0" smtClean="0">
                <a:solidFill>
                  <a:schemeClr val="bg1"/>
                </a:solidFill>
                <a:latin typeface="Adobe Garamond Pro Bold" panose="02020702060506020403" pitchFamily="18" charset="0"/>
              </a:rPr>
              <a:t>Work Breakdown Structure</a:t>
            </a:r>
            <a:endParaRPr lang="id-ID" sz="6000" dirty="0">
              <a:solidFill>
                <a:schemeClr val="bg1"/>
              </a:solidFill>
              <a:latin typeface="Adobe Garamond Pro Bold" panose="02020702060506020403" pitchFamily="18" charset="0"/>
            </a:endParaRPr>
          </a:p>
          <a:p>
            <a:endParaRPr lang="id-ID" dirty="0">
              <a:solidFill>
                <a:schemeClr val="bg1"/>
              </a:solidFill>
            </a:endParaRPr>
          </a:p>
        </p:txBody>
      </p:sp>
    </p:spTree>
    <p:extLst>
      <p:ext uri="{BB962C8B-B14F-4D97-AF65-F5344CB8AC3E}">
        <p14:creationId xmlns:p14="http://schemas.microsoft.com/office/powerpoint/2010/main" val="3268811049"/>
      </p:ext>
    </p:extLst>
  </p:cSld>
  <p:clrMapOvr>
    <a:masterClrMapping/>
  </p:clrMapOvr>
</p:sld>
</file>

<file path=ppt/theme/theme1.xml><?xml version="1.0" encoding="utf-8"?>
<a:theme xmlns:a="http://schemas.openxmlformats.org/drawingml/2006/main" name="Slice">
  <a:themeElements>
    <a:clrScheme name="Custom 1">
      <a:dk1>
        <a:sysClr val="windowText" lastClr="000000"/>
      </a:dk1>
      <a:lt1>
        <a:sysClr val="window" lastClr="FFFFFF"/>
      </a:lt1>
      <a:dk2>
        <a:srgbClr val="7F7B99"/>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80</TotalTime>
  <Words>325</Words>
  <Application>Microsoft Office PowerPoint</Application>
  <PresentationFormat>Widescreen</PresentationFormat>
  <Paragraphs>170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Adobe Garamond Pro Bold</vt:lpstr>
      <vt:lpstr>Arial</vt:lpstr>
      <vt:lpstr>Calibri</vt:lpstr>
      <vt:lpstr>Century Gothic</vt:lpstr>
      <vt:lpstr>Roboto</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Megah Adi</dc:creator>
  <cp:lastModifiedBy>Megah Adi</cp:lastModifiedBy>
  <cp:revision>6</cp:revision>
  <dcterms:created xsi:type="dcterms:W3CDTF">2021-04-28T13:59:38Z</dcterms:created>
  <dcterms:modified xsi:type="dcterms:W3CDTF">2021-04-28T15:19:44Z</dcterms:modified>
</cp:coreProperties>
</file>