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136" y="1246293"/>
            <a:ext cx="10624457" cy="1165982"/>
          </a:xfrm>
        </p:spPr>
        <p:txBody>
          <a:bodyPr/>
          <a:lstStyle/>
          <a:p>
            <a:r>
              <a:rPr lang="en-US" sz="3800" dirty="0">
                <a:solidFill>
                  <a:schemeClr val="tx1"/>
                </a:solidFill>
              </a:rPr>
              <a:t>Decentralized Prediction of Social Harm </a:t>
            </a:r>
            <a:r>
              <a:rPr lang="en-US" sz="3800" dirty="0" smtClean="0">
                <a:solidFill>
                  <a:schemeClr val="tx1"/>
                </a:solidFill>
              </a:rPr>
              <a:t>Events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089" y="3545736"/>
            <a:ext cx="8795173" cy="6169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Zachary </a:t>
            </a:r>
            <a:r>
              <a:rPr lang="en-US" sz="2400" dirty="0" err="1">
                <a:solidFill>
                  <a:schemeClr val="tx1"/>
                </a:solidFill>
              </a:rPr>
              <a:t>Spicklemire</a:t>
            </a:r>
            <a:r>
              <a:rPr lang="en-US" sz="2400" dirty="0">
                <a:solidFill>
                  <a:schemeClr val="tx1"/>
                </a:solidFill>
              </a:rPr>
              <a:t>, Dorel </a:t>
            </a:r>
            <a:r>
              <a:rPr lang="en-US" sz="2400" dirty="0" smtClean="0">
                <a:solidFill>
                  <a:schemeClr val="tx1"/>
                </a:solidFill>
              </a:rPr>
              <a:t>Stoian, </a:t>
            </a:r>
            <a:r>
              <a:rPr lang="en-US" sz="2400" dirty="0" err="1">
                <a:solidFill>
                  <a:schemeClr val="tx1"/>
                </a:solidFill>
              </a:rPr>
              <a:t>Archith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Rammohan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1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448" y="2325189"/>
            <a:ext cx="3511489" cy="1219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1551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en-US" dirty="0" smtClean="0"/>
              <a:t>T-CDASH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06908"/>
          </a:xfrm>
        </p:spPr>
        <p:txBody>
          <a:bodyPr/>
          <a:lstStyle/>
          <a:p>
            <a:r>
              <a:rPr lang="en-US" dirty="0" smtClean="0"/>
              <a:t>The application tries to predict social harm events in a specific area and time</a:t>
            </a:r>
          </a:p>
          <a:p>
            <a:r>
              <a:rPr lang="en-US" dirty="0" smtClean="0"/>
              <a:t>The current version uses a Trust Service to decide if a live event report should be taken in consideration for future prediction</a:t>
            </a:r>
          </a:p>
          <a:p>
            <a:r>
              <a:rPr lang="en-US" dirty="0" smtClean="0"/>
              <a:t>This is design to mitigate the effects of false reports on the machine learning prediction module</a:t>
            </a:r>
          </a:p>
          <a:p>
            <a:r>
              <a:rPr lang="en-US" dirty="0" smtClean="0"/>
              <a:t>The trust service runs only one type of trust at a time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13508" y="4717867"/>
            <a:ext cx="2011680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Report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577737" y="4437016"/>
            <a:ext cx="2751908" cy="13454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 Service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51220" y="4459879"/>
            <a:ext cx="3596640" cy="1156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 report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55519" y="6032860"/>
            <a:ext cx="3396343" cy="711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Incident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817"/>
          </a:xfrm>
        </p:spPr>
        <p:txBody>
          <a:bodyPr/>
          <a:lstStyle/>
          <a:p>
            <a:r>
              <a:rPr lang="en-US" dirty="0" smtClean="0"/>
              <a:t>Distributed Trust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objective: To create a Trust Service module based on nodes that implements different trust models and collaborate to generate a common trust </a:t>
            </a:r>
            <a:r>
              <a:rPr lang="en-US" dirty="0" smtClean="0"/>
              <a:t>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74" y="3411084"/>
            <a:ext cx="5438103" cy="3249450"/>
          </a:xfrm>
          <a:prstGeom prst="rect">
            <a:avLst/>
          </a:prstGeom>
        </p:spPr>
      </p:pic>
      <p:sp>
        <p:nvSpPr>
          <p:cNvPr id="5" name="Diamond 4"/>
          <p:cNvSpPr/>
          <p:nvPr/>
        </p:nvSpPr>
        <p:spPr>
          <a:xfrm>
            <a:off x="4427028" y="5686697"/>
            <a:ext cx="1480457" cy="11279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Trust</a:t>
            </a:r>
          </a:p>
          <a:p>
            <a:pPr algn="ctr"/>
            <a:r>
              <a:rPr lang="en-US" dirty="0" smtClean="0"/>
              <a:t>Node</a:t>
            </a:r>
          </a:p>
          <a:p>
            <a:pPr algn="ctr"/>
            <a:r>
              <a:rPr lang="en-US" dirty="0" smtClean="0"/>
              <a:t>3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27566" y="5120640"/>
            <a:ext cx="635725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475273">
            <a:off x="3824614" y="4480061"/>
            <a:ext cx="950389" cy="72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94357">
            <a:off x="3889224" y="5573553"/>
            <a:ext cx="821167" cy="95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793177" y="5216434"/>
            <a:ext cx="432355" cy="130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3253621">
            <a:off x="5453727" y="4576752"/>
            <a:ext cx="992777" cy="104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523475">
            <a:off x="5636424" y="5752361"/>
            <a:ext cx="693612" cy="104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398831" y="4474469"/>
            <a:ext cx="2600565" cy="14935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Aggregator</a:t>
            </a:r>
          </a:p>
          <a:p>
            <a:pPr algn="ctr"/>
            <a:r>
              <a:rPr lang="en-US" dirty="0" smtClean="0"/>
              <a:t>Node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8831" y="6107885"/>
            <a:ext cx="2516151" cy="678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Ignore Report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6276285" y="3527843"/>
            <a:ext cx="2638697" cy="7924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the</a:t>
            </a:r>
          </a:p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1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Trust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created three different type of trust nodes:</a:t>
            </a:r>
          </a:p>
          <a:p>
            <a:pPr lvl="1"/>
            <a:r>
              <a:rPr lang="en-US" dirty="0"/>
              <a:t>Differential Trusting Node</a:t>
            </a:r>
          </a:p>
          <a:p>
            <a:pPr lvl="1"/>
            <a:r>
              <a:rPr lang="en-US" dirty="0"/>
              <a:t>EMA Trusting Node</a:t>
            </a:r>
          </a:p>
          <a:p>
            <a:pPr lvl="1"/>
            <a:r>
              <a:rPr lang="en-US" dirty="0"/>
              <a:t>(Third)</a:t>
            </a:r>
          </a:p>
          <a:p>
            <a:r>
              <a:rPr lang="en-US" dirty="0" smtClean="0"/>
              <a:t>These </a:t>
            </a:r>
            <a:r>
              <a:rPr lang="en-US" dirty="0"/>
              <a:t>nodes process the same data entry/report and each send its decision to accept or ignore it</a:t>
            </a:r>
          </a:p>
          <a:p>
            <a:r>
              <a:rPr lang="en-US" dirty="0"/>
              <a:t>We have a central aggregator node that combines the data received from the nodes and takes the final </a:t>
            </a:r>
            <a:r>
              <a:rPr lang="en-US" dirty="0" smtClean="0"/>
              <a:t>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8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69651"/>
          </a:xfrm>
        </p:spPr>
        <p:txBody>
          <a:bodyPr>
            <a:normAutofit/>
          </a:bodyPr>
          <a:lstStyle/>
          <a:p>
            <a:r>
              <a:rPr lang="en-US" dirty="0" smtClean="0"/>
              <a:t>The idea of this type of trust is different types of events reports have different levels of trust</a:t>
            </a:r>
          </a:p>
          <a:p>
            <a:r>
              <a:rPr lang="en-US" dirty="0" smtClean="0"/>
              <a:t>In the current implementation there are four levels of trust for the events:</a:t>
            </a:r>
          </a:p>
          <a:p>
            <a:pPr lvl="1"/>
            <a:r>
              <a:rPr lang="en-US" dirty="0" smtClean="0"/>
              <a:t>Sure events: the rate of unreliable reports is very low and they can be all accepted</a:t>
            </a:r>
          </a:p>
          <a:p>
            <a:pPr lvl="1"/>
            <a:r>
              <a:rPr lang="en-US" dirty="0" smtClean="0"/>
              <a:t>High probability events: for this category of events 85% of the reports are randomly accepted</a:t>
            </a:r>
          </a:p>
          <a:p>
            <a:pPr lvl="1"/>
            <a:r>
              <a:rPr lang="en-US" dirty="0" smtClean="0"/>
              <a:t>Medium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51% </a:t>
            </a:r>
            <a:r>
              <a:rPr lang="en-US" dirty="0"/>
              <a:t>of the reports are randomly </a:t>
            </a:r>
            <a:r>
              <a:rPr lang="en-US" dirty="0" smtClean="0"/>
              <a:t>accepted</a:t>
            </a:r>
          </a:p>
          <a:p>
            <a:pPr lvl="1"/>
            <a:r>
              <a:rPr lang="en-US" dirty="0" smtClean="0"/>
              <a:t>Low probability events: </a:t>
            </a:r>
            <a:r>
              <a:rPr lang="en-US" dirty="0"/>
              <a:t>for this category of events </a:t>
            </a:r>
            <a:r>
              <a:rPr lang="en-US" dirty="0" smtClean="0"/>
              <a:t>15</a:t>
            </a:r>
            <a:r>
              <a:rPr lang="en-US" dirty="0"/>
              <a:t>% of the reports are randomly </a:t>
            </a:r>
            <a:r>
              <a:rPr lang="en-US" dirty="0" smtClean="0"/>
              <a:t>accepted</a:t>
            </a:r>
          </a:p>
        </p:txBody>
      </p:sp>
    </p:spTree>
    <p:extLst>
      <p:ext uri="{BB962C8B-B14F-4D97-AF65-F5344CB8AC3E}">
        <p14:creationId xmlns:p14="http://schemas.microsoft.com/office/powerpoint/2010/main" val="215658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526"/>
          </a:xfrm>
        </p:spPr>
        <p:txBody>
          <a:bodyPr/>
          <a:lstStyle/>
          <a:p>
            <a:r>
              <a:rPr lang="en-US" dirty="0" smtClean="0"/>
              <a:t>EMA Trusting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1550126"/>
            <a:ext cx="8596668" cy="3880773"/>
          </a:xfrm>
        </p:spPr>
        <p:txBody>
          <a:bodyPr/>
          <a:lstStyle/>
          <a:p>
            <a:r>
              <a:rPr lang="en-US" dirty="0"/>
              <a:t>This is a trusting node that keeps an exponential moving average of the </a:t>
            </a:r>
            <a:r>
              <a:rPr lang="en-US" dirty="0" smtClean="0"/>
              <a:t>probabilities </a:t>
            </a:r>
            <a:r>
              <a:rPr lang="en-US" dirty="0"/>
              <a:t>of different incident types</a:t>
            </a:r>
            <a:r>
              <a:rPr lang="en-US" dirty="0" smtClean="0"/>
              <a:t>.</a:t>
            </a:r>
          </a:p>
          <a:p>
            <a:r>
              <a:rPr lang="en-US" dirty="0"/>
              <a:t>This </a:t>
            </a:r>
            <a:r>
              <a:rPr lang="en-US" dirty="0" smtClean="0"/>
              <a:t>reacts </a:t>
            </a:r>
            <a:r>
              <a:rPr lang="en-US" dirty="0"/>
              <a:t>strongly to many reports of the same </a:t>
            </a:r>
            <a:r>
              <a:rPr lang="en-US" dirty="0" smtClean="0"/>
              <a:t>incident </a:t>
            </a:r>
            <a:r>
              <a:rPr lang="en-US" dirty="0"/>
              <a:t>type in a short </a:t>
            </a:r>
            <a:r>
              <a:rPr lang="en-US" dirty="0" smtClean="0"/>
              <a:t>timeframe</a:t>
            </a:r>
          </a:p>
          <a:p>
            <a:r>
              <a:rPr lang="en-US" dirty="0" smtClean="0"/>
              <a:t>Scattered </a:t>
            </a:r>
            <a:r>
              <a:rPr lang="en-US" dirty="0"/>
              <a:t>reports will cause the </a:t>
            </a:r>
            <a:r>
              <a:rPr lang="en-US" dirty="0" smtClean="0"/>
              <a:t>probability </a:t>
            </a:r>
            <a:r>
              <a:rPr lang="en-US" dirty="0"/>
              <a:t>of trusting them to fall off</a:t>
            </a:r>
          </a:p>
        </p:txBody>
      </p:sp>
    </p:spTree>
    <p:extLst>
      <p:ext uri="{BB962C8B-B14F-4D97-AF65-F5344CB8AC3E}">
        <p14:creationId xmlns:p14="http://schemas.microsoft.com/office/powerpoint/2010/main" val="345171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(Third Trusting Node)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740" y="1489165"/>
            <a:ext cx="8596668" cy="818606"/>
          </a:xfrm>
        </p:spPr>
        <p:txBody>
          <a:bodyPr/>
          <a:lstStyle/>
          <a:p>
            <a:r>
              <a:rPr lang="en-US" dirty="0" smtClean="0"/>
              <a:t>Central Aggregator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303" y="2464527"/>
            <a:ext cx="7947852" cy="3735976"/>
          </a:xfrm>
        </p:spPr>
        <p:txBody>
          <a:bodyPr>
            <a:normAutofit/>
          </a:bodyPr>
          <a:lstStyle/>
          <a:p>
            <a:r>
              <a:rPr lang="en-US" dirty="0" smtClean="0"/>
              <a:t>In our current implementation the central aggregator node loads the data from a file (.csv file) and after the data it’s processed it saves it to another file (.csv file) if the decision is to accept it</a:t>
            </a:r>
          </a:p>
          <a:p>
            <a:r>
              <a:rPr lang="en-US" dirty="0" smtClean="0"/>
              <a:t>Each trust node runs as an RMI server and the central node binds to each of them, in order to invoke their method that process the reports/data</a:t>
            </a:r>
          </a:p>
          <a:p>
            <a:r>
              <a:rPr lang="en-US" dirty="0" smtClean="0"/>
              <a:t>To communicate between central node and trust nodes encryption was implemented to protect the data that travels over the network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80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Aggregator Node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4852609" cy="3743822"/>
          </a:xfrm>
        </p:spPr>
        <p:txBody>
          <a:bodyPr/>
          <a:lstStyle/>
          <a:p>
            <a:r>
              <a:rPr lang="en-US" dirty="0" smtClean="0"/>
              <a:t>In order to speed up the processing time, threads are used:</a:t>
            </a:r>
            <a:endParaRPr lang="en-US" dirty="0"/>
          </a:p>
          <a:p>
            <a:pPr lvl="1"/>
            <a:r>
              <a:rPr lang="en-US" dirty="0"/>
              <a:t>One thread reads the data from the file and writes to each of the processors threads</a:t>
            </a:r>
          </a:p>
          <a:p>
            <a:pPr lvl="1"/>
            <a:r>
              <a:rPr lang="en-US" dirty="0"/>
              <a:t>Three processors threads are sending the data to the trusting nodes</a:t>
            </a:r>
          </a:p>
          <a:p>
            <a:pPr lvl="1"/>
            <a:r>
              <a:rPr lang="en-US" dirty="0"/>
              <a:t>The last threads combines the result received in order to decide if the report should be accepted or ignored</a:t>
            </a:r>
          </a:p>
          <a:p>
            <a:pPr lvl="1"/>
            <a:r>
              <a:rPr lang="en-US" dirty="0"/>
              <a:t>The majority vote method was implemented as a decision </a:t>
            </a:r>
            <a:r>
              <a:rPr lang="en-US" dirty="0" smtClean="0"/>
              <a:t>mechanism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11" y="2067196"/>
            <a:ext cx="2797695" cy="32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7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</TotalTime>
  <Words>507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Decentralized Prediction of Social Harm Events</vt:lpstr>
      <vt:lpstr>T-CDASH Application</vt:lpstr>
      <vt:lpstr>Distributed Trust Nodes</vt:lpstr>
      <vt:lpstr>Distributed Trust Nodes</vt:lpstr>
      <vt:lpstr>Differential Trusting Node</vt:lpstr>
      <vt:lpstr>EMA Trusting Node</vt:lpstr>
      <vt:lpstr>(Third Trusting Node)</vt:lpstr>
      <vt:lpstr>Central Aggregator Node</vt:lpstr>
      <vt:lpstr>Central Aggregator Node</vt:lpstr>
      <vt:lpstr>Questions</vt:lpstr>
    </vt:vector>
  </TitlesOfParts>
  <Company>Zionsville Community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Prediction of Social Harm Events</dc:title>
  <dc:creator>Doru Stoian</dc:creator>
  <cp:lastModifiedBy>Doru Stoian</cp:lastModifiedBy>
  <cp:revision>17</cp:revision>
  <dcterms:created xsi:type="dcterms:W3CDTF">2019-12-09T19:38:17Z</dcterms:created>
  <dcterms:modified xsi:type="dcterms:W3CDTF">2019-12-09T22:08:01Z</dcterms:modified>
</cp:coreProperties>
</file>