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7001DA28-BEBF-4837-A383-538D82F5D4B0}" type="datetimeFigureOut">
              <a:rPr lang="zh-TW" altLang="en-US" smtClean="0"/>
              <a:t>2019/12/31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57CBB17-9F55-4280-B84A-1D4E106438E4}" type="slidenum">
              <a:rPr lang="zh-TW" altLang="en-US" smtClean="0"/>
              <a:t>‹#›</a:t>
            </a:fld>
            <a:endParaRPr lang="zh-TW" altLang="en-US"/>
          </a:p>
        </p:txBody>
      </p:sp>
    </p:spTree>
    <p:extLst>
      <p:ext uri="{BB962C8B-B14F-4D97-AF65-F5344CB8AC3E}">
        <p14:creationId xmlns:p14="http://schemas.microsoft.com/office/powerpoint/2010/main" val="202153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001DA28-BEBF-4837-A383-538D82F5D4B0}" type="datetimeFigureOut">
              <a:rPr lang="zh-TW" altLang="en-US" smtClean="0"/>
              <a:t>2019/12/31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57CBB17-9F55-4280-B84A-1D4E106438E4}" type="slidenum">
              <a:rPr lang="zh-TW" altLang="en-US" smtClean="0"/>
              <a:t>‹#›</a:t>
            </a:fld>
            <a:endParaRPr lang="zh-TW" altLang="en-US"/>
          </a:p>
        </p:txBody>
      </p:sp>
    </p:spTree>
    <p:extLst>
      <p:ext uri="{BB962C8B-B14F-4D97-AF65-F5344CB8AC3E}">
        <p14:creationId xmlns:p14="http://schemas.microsoft.com/office/powerpoint/2010/main" val="3074575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001DA28-BEBF-4837-A383-538D82F5D4B0}" type="datetimeFigureOut">
              <a:rPr lang="zh-TW" altLang="en-US" smtClean="0"/>
              <a:t>2019/12/31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57CBB17-9F55-4280-B84A-1D4E106438E4}" type="slidenum">
              <a:rPr lang="zh-TW" altLang="en-US" smtClean="0"/>
              <a:t>‹#›</a:t>
            </a:fld>
            <a:endParaRPr lang="zh-TW" altLang="en-US"/>
          </a:p>
        </p:txBody>
      </p:sp>
    </p:spTree>
    <p:extLst>
      <p:ext uri="{BB962C8B-B14F-4D97-AF65-F5344CB8AC3E}">
        <p14:creationId xmlns:p14="http://schemas.microsoft.com/office/powerpoint/2010/main" val="952211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001DA28-BEBF-4837-A383-538D82F5D4B0}" type="datetimeFigureOut">
              <a:rPr lang="zh-TW" altLang="en-US" smtClean="0"/>
              <a:t>2019/12/31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57CBB17-9F55-4280-B84A-1D4E106438E4}" type="slidenum">
              <a:rPr lang="zh-TW" altLang="en-US" smtClean="0"/>
              <a:t>‹#›</a:t>
            </a:fld>
            <a:endParaRPr lang="zh-TW" altLang="en-US"/>
          </a:p>
        </p:txBody>
      </p:sp>
    </p:spTree>
    <p:extLst>
      <p:ext uri="{BB962C8B-B14F-4D97-AF65-F5344CB8AC3E}">
        <p14:creationId xmlns:p14="http://schemas.microsoft.com/office/powerpoint/2010/main" val="2157911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7001DA28-BEBF-4837-A383-538D82F5D4B0}" type="datetimeFigureOut">
              <a:rPr lang="zh-TW" altLang="en-US" smtClean="0"/>
              <a:t>2019/12/31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57CBB17-9F55-4280-B84A-1D4E106438E4}" type="slidenum">
              <a:rPr lang="zh-TW" altLang="en-US" smtClean="0"/>
              <a:t>‹#›</a:t>
            </a:fld>
            <a:endParaRPr lang="zh-TW" altLang="en-US"/>
          </a:p>
        </p:txBody>
      </p:sp>
    </p:spTree>
    <p:extLst>
      <p:ext uri="{BB962C8B-B14F-4D97-AF65-F5344CB8AC3E}">
        <p14:creationId xmlns:p14="http://schemas.microsoft.com/office/powerpoint/2010/main" val="2608187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7001DA28-BEBF-4837-A383-538D82F5D4B0}" type="datetimeFigureOut">
              <a:rPr lang="zh-TW" altLang="en-US" smtClean="0"/>
              <a:t>2019/12/31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57CBB17-9F55-4280-B84A-1D4E106438E4}" type="slidenum">
              <a:rPr lang="zh-TW" altLang="en-US" smtClean="0"/>
              <a:t>‹#›</a:t>
            </a:fld>
            <a:endParaRPr lang="zh-TW" altLang="en-US"/>
          </a:p>
        </p:txBody>
      </p:sp>
    </p:spTree>
    <p:extLst>
      <p:ext uri="{BB962C8B-B14F-4D97-AF65-F5344CB8AC3E}">
        <p14:creationId xmlns:p14="http://schemas.microsoft.com/office/powerpoint/2010/main" val="291593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7001DA28-BEBF-4837-A383-538D82F5D4B0}" type="datetimeFigureOut">
              <a:rPr lang="zh-TW" altLang="en-US" smtClean="0"/>
              <a:t>2019/12/31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57CBB17-9F55-4280-B84A-1D4E106438E4}" type="slidenum">
              <a:rPr lang="zh-TW" altLang="en-US" smtClean="0"/>
              <a:t>‹#›</a:t>
            </a:fld>
            <a:endParaRPr lang="zh-TW" altLang="en-US"/>
          </a:p>
        </p:txBody>
      </p:sp>
    </p:spTree>
    <p:extLst>
      <p:ext uri="{BB962C8B-B14F-4D97-AF65-F5344CB8AC3E}">
        <p14:creationId xmlns:p14="http://schemas.microsoft.com/office/powerpoint/2010/main" val="191529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7001DA28-BEBF-4837-A383-538D82F5D4B0}" type="datetimeFigureOut">
              <a:rPr lang="zh-TW" altLang="en-US" smtClean="0"/>
              <a:t>2019/12/31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57CBB17-9F55-4280-B84A-1D4E106438E4}" type="slidenum">
              <a:rPr lang="zh-TW" altLang="en-US" smtClean="0"/>
              <a:t>‹#›</a:t>
            </a:fld>
            <a:endParaRPr lang="zh-TW" altLang="en-US"/>
          </a:p>
        </p:txBody>
      </p:sp>
    </p:spTree>
    <p:extLst>
      <p:ext uri="{BB962C8B-B14F-4D97-AF65-F5344CB8AC3E}">
        <p14:creationId xmlns:p14="http://schemas.microsoft.com/office/powerpoint/2010/main" val="2145628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001DA28-BEBF-4837-A383-538D82F5D4B0}" type="datetimeFigureOut">
              <a:rPr lang="zh-TW" altLang="en-US" smtClean="0"/>
              <a:t>2019/12/31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57CBB17-9F55-4280-B84A-1D4E106438E4}" type="slidenum">
              <a:rPr lang="zh-TW" altLang="en-US" smtClean="0"/>
              <a:t>‹#›</a:t>
            </a:fld>
            <a:endParaRPr lang="zh-TW" altLang="en-US"/>
          </a:p>
        </p:txBody>
      </p:sp>
    </p:spTree>
    <p:extLst>
      <p:ext uri="{BB962C8B-B14F-4D97-AF65-F5344CB8AC3E}">
        <p14:creationId xmlns:p14="http://schemas.microsoft.com/office/powerpoint/2010/main" val="295962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7001DA28-BEBF-4837-A383-538D82F5D4B0}" type="datetimeFigureOut">
              <a:rPr lang="zh-TW" altLang="en-US" smtClean="0"/>
              <a:t>2019/12/31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57CBB17-9F55-4280-B84A-1D4E106438E4}" type="slidenum">
              <a:rPr lang="zh-TW" altLang="en-US" smtClean="0"/>
              <a:t>‹#›</a:t>
            </a:fld>
            <a:endParaRPr lang="zh-TW" altLang="en-US"/>
          </a:p>
        </p:txBody>
      </p:sp>
    </p:spTree>
    <p:extLst>
      <p:ext uri="{BB962C8B-B14F-4D97-AF65-F5344CB8AC3E}">
        <p14:creationId xmlns:p14="http://schemas.microsoft.com/office/powerpoint/2010/main" val="127664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7001DA28-BEBF-4837-A383-538D82F5D4B0}" type="datetimeFigureOut">
              <a:rPr lang="zh-TW" altLang="en-US" smtClean="0"/>
              <a:t>2019/12/31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57CBB17-9F55-4280-B84A-1D4E106438E4}" type="slidenum">
              <a:rPr lang="zh-TW" altLang="en-US" smtClean="0"/>
              <a:t>‹#›</a:t>
            </a:fld>
            <a:endParaRPr lang="zh-TW" altLang="en-US"/>
          </a:p>
        </p:txBody>
      </p:sp>
    </p:spTree>
    <p:extLst>
      <p:ext uri="{BB962C8B-B14F-4D97-AF65-F5344CB8AC3E}">
        <p14:creationId xmlns:p14="http://schemas.microsoft.com/office/powerpoint/2010/main" val="9410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01DA28-BEBF-4837-A383-538D82F5D4B0}" type="datetimeFigureOut">
              <a:rPr lang="zh-TW" altLang="en-US" smtClean="0"/>
              <a:t>2019/12/31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CBB17-9F55-4280-B84A-1D4E106438E4}" type="slidenum">
              <a:rPr lang="zh-TW" altLang="en-US" smtClean="0"/>
              <a:t>‹#›</a:t>
            </a:fld>
            <a:endParaRPr lang="zh-TW" altLang="en-US"/>
          </a:p>
        </p:txBody>
      </p:sp>
    </p:spTree>
    <p:extLst>
      <p:ext uri="{BB962C8B-B14F-4D97-AF65-F5344CB8AC3E}">
        <p14:creationId xmlns:p14="http://schemas.microsoft.com/office/powerpoint/2010/main" val="1169551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CN" altLang="en-US" dirty="0" smtClean="0"/>
              <a:t>基於</a:t>
            </a:r>
            <a:r>
              <a:rPr lang="en-US" altLang="zh-CN" dirty="0" err="1" smtClean="0"/>
              <a:t>ctc</a:t>
            </a:r>
            <a:r>
              <a:rPr lang="zh-CN" altLang="en-US" dirty="0" smtClean="0"/>
              <a:t>的</a:t>
            </a:r>
            <a:r>
              <a:rPr lang="en-US" altLang="zh-CN" dirty="0" smtClean="0"/>
              <a:t>ASR</a:t>
            </a:r>
            <a:r>
              <a:rPr lang="zh-CN" altLang="en-US" dirty="0" smtClean="0"/>
              <a:t>學習</a:t>
            </a:r>
            <a:endParaRPr lang="zh-TW" altLang="en-US" dirty="0"/>
          </a:p>
        </p:txBody>
      </p:sp>
      <p:sp>
        <p:nvSpPr>
          <p:cNvPr id="3" name="副標題 2"/>
          <p:cNvSpPr>
            <a:spLocks noGrp="1"/>
          </p:cNvSpPr>
          <p:nvPr>
            <p:ph type="subTitle" idx="1"/>
          </p:nvPr>
        </p:nvSpPr>
        <p:spPr/>
        <p:txBody>
          <a:bodyPr/>
          <a:lstStyle/>
          <a:p>
            <a:r>
              <a:rPr lang="zh-CN" altLang="en-US" dirty="0" smtClean="0"/>
              <a:t>該專案基於原作者的專案修改，供學習</a:t>
            </a:r>
            <a:r>
              <a:rPr lang="en-US" altLang="zh-CN" dirty="0" err="1" smtClean="0"/>
              <a:t>ctc</a:t>
            </a:r>
            <a:r>
              <a:rPr lang="zh-CN" altLang="en-US" dirty="0" smtClean="0"/>
              <a:t>使用。</a:t>
            </a:r>
            <a:endParaRPr lang="en-US" altLang="zh-CN" dirty="0" smtClean="0"/>
          </a:p>
          <a:p>
            <a:r>
              <a:rPr lang="zh-CN" altLang="en-US" dirty="0" smtClean="0"/>
              <a:t>原作者</a:t>
            </a:r>
            <a:r>
              <a:rPr lang="en-US" altLang="zh-CN" dirty="0" err="1"/>
              <a:t>G</a:t>
            </a:r>
            <a:r>
              <a:rPr lang="en-US" altLang="zh-CN" dirty="0" err="1" smtClean="0"/>
              <a:t>ithub</a:t>
            </a:r>
            <a:r>
              <a:rPr lang="zh-CN" altLang="en-US" dirty="0" smtClean="0"/>
              <a:t>：</a:t>
            </a:r>
            <a:r>
              <a:rPr lang="en-US" altLang="zh-TW" dirty="0"/>
              <a:t>https://github.com/nl8590687/ASRT_SpeechRecognition</a:t>
            </a:r>
            <a:endParaRPr lang="en-US" altLang="zh-TW" dirty="0" smtClean="0"/>
          </a:p>
        </p:txBody>
      </p:sp>
    </p:spTree>
    <p:extLst>
      <p:ext uri="{BB962C8B-B14F-4D97-AF65-F5344CB8AC3E}">
        <p14:creationId xmlns:p14="http://schemas.microsoft.com/office/powerpoint/2010/main" val="400524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流程</a:t>
            </a:r>
            <a:endParaRPr lang="zh-TW" altLang="en-US" dirty="0"/>
          </a:p>
        </p:txBody>
      </p:sp>
      <p:sp>
        <p:nvSpPr>
          <p:cNvPr id="3" name="內容版面配置區 2"/>
          <p:cNvSpPr>
            <a:spLocks noGrp="1"/>
          </p:cNvSpPr>
          <p:nvPr>
            <p:ph idx="1"/>
          </p:nvPr>
        </p:nvSpPr>
        <p:spPr/>
        <p:txBody>
          <a:bodyPr/>
          <a:lstStyle/>
          <a:p>
            <a:r>
              <a:rPr lang="zh-CN" altLang="en-US" dirty="0" smtClean="0"/>
              <a:t>特徵提取：將普通的</a:t>
            </a:r>
            <a:r>
              <a:rPr lang="en-US" altLang="zh-CN" dirty="0" smtClean="0"/>
              <a:t>wav</a:t>
            </a:r>
            <a:r>
              <a:rPr lang="zh-CN" altLang="en-US" dirty="0" smtClean="0"/>
              <a:t>語音信號通過分幀加窗等操作轉換爲神經網路需要的二維頻譜圖像信號，即頻譜圖</a:t>
            </a:r>
            <a:endParaRPr lang="en-US" altLang="zh-CN" dirty="0" smtClean="0"/>
          </a:p>
          <a:p>
            <a:r>
              <a:rPr lang="zh-CN" altLang="en-US" dirty="0" smtClean="0"/>
              <a:t>聲學模型</a:t>
            </a:r>
            <a:r>
              <a:rPr lang="zh-CN" altLang="en-US" dirty="0" smtClean="0"/>
              <a:t>：基於</a:t>
            </a:r>
            <a:r>
              <a:rPr lang="en-US" altLang="zh-CN" dirty="0" err="1" smtClean="0"/>
              <a:t>keras</a:t>
            </a:r>
            <a:r>
              <a:rPr lang="zh-CN" altLang="en-US" dirty="0" smtClean="0"/>
              <a:t>和</a:t>
            </a:r>
            <a:r>
              <a:rPr lang="en-US" altLang="zh-CN" dirty="0" err="1" smtClean="0"/>
              <a:t>tensorflow</a:t>
            </a:r>
            <a:r>
              <a:rPr lang="zh-CN" altLang="en-US" dirty="0" smtClean="0"/>
              <a:t>框架，參考了</a:t>
            </a:r>
            <a:r>
              <a:rPr lang="en-US" altLang="zh-CN" dirty="0" smtClean="0"/>
              <a:t>VGG</a:t>
            </a:r>
            <a:r>
              <a:rPr lang="zh-CN" altLang="en-US" dirty="0" smtClean="0"/>
              <a:t>的深層捲積神經網路作爲網路模型</a:t>
            </a:r>
            <a:endParaRPr lang="en-US" altLang="zh-CN" dirty="0" smtClean="0"/>
          </a:p>
          <a:p>
            <a:r>
              <a:rPr lang="zh-CN" altLang="en-US" dirty="0" smtClean="0"/>
              <a:t>解碼：</a:t>
            </a:r>
            <a:r>
              <a:rPr lang="en-US" altLang="zh-CN" dirty="0" smtClean="0"/>
              <a:t>CTC</a:t>
            </a:r>
          </a:p>
          <a:p>
            <a:r>
              <a:rPr lang="zh-CN" altLang="en-US" dirty="0" smtClean="0"/>
              <a:t>語言模型：使用統計語言模型，將聲學模型輸出的拼音轉爲最終的識別文本并輸出</a:t>
            </a:r>
            <a:endParaRPr lang="en-US" altLang="zh-CN" dirty="0" smtClean="0"/>
          </a:p>
        </p:txBody>
      </p:sp>
    </p:spTree>
    <p:extLst>
      <p:ext uri="{BB962C8B-B14F-4D97-AF65-F5344CB8AC3E}">
        <p14:creationId xmlns:p14="http://schemas.microsoft.com/office/powerpoint/2010/main" val="116060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smtClean="0"/>
              <a:t>data</a:t>
            </a:r>
            <a:endParaRPr lang="zh-TW" altLang="en-US" dirty="0"/>
          </a:p>
        </p:txBody>
      </p:sp>
      <p:sp>
        <p:nvSpPr>
          <p:cNvPr id="3" name="內容版面配置區 2"/>
          <p:cNvSpPr>
            <a:spLocks noGrp="1"/>
          </p:cNvSpPr>
          <p:nvPr>
            <p:ph idx="1"/>
          </p:nvPr>
        </p:nvSpPr>
        <p:spPr/>
        <p:txBody>
          <a:bodyPr>
            <a:normAutofit lnSpcReduction="10000"/>
          </a:bodyPr>
          <a:lstStyle/>
          <a:p>
            <a:r>
              <a:rPr lang="zh-CN" altLang="en-US" dirty="0"/>
              <a:t>清华大学 </a:t>
            </a:r>
            <a:r>
              <a:rPr lang="en-US" altLang="zh-CN" dirty="0"/>
              <a:t>THCHS30 </a:t>
            </a:r>
            <a:r>
              <a:rPr lang="zh-CN" altLang="en-US" dirty="0"/>
              <a:t>中文语音数据</a:t>
            </a:r>
            <a:r>
              <a:rPr lang="zh-CN" altLang="en-US" dirty="0" smtClean="0"/>
              <a:t>集 </a:t>
            </a:r>
            <a:r>
              <a:rPr lang="en-US" altLang="zh-CN" dirty="0" smtClean="0"/>
              <a:t>http://www.openslr.org/resources/18/data_thchs30.tgz</a:t>
            </a:r>
            <a:endParaRPr lang="en-US" altLang="zh-CN" dirty="0"/>
          </a:p>
          <a:p>
            <a:r>
              <a:rPr lang="en-US" altLang="zh-CN" dirty="0" smtClean="0"/>
              <a:t>AIShell-1 </a:t>
            </a:r>
            <a:r>
              <a:rPr lang="zh-CN" altLang="en-US" dirty="0"/>
              <a:t>开源版数据集</a:t>
            </a:r>
            <a:r>
              <a:rPr lang="zh-CN" altLang="en-US" dirty="0" smtClean="0"/>
              <a:t>。</a:t>
            </a:r>
            <a:endParaRPr lang="en-US" altLang="zh-CN" dirty="0" smtClean="0"/>
          </a:p>
          <a:p>
            <a:r>
              <a:rPr lang="en-US" altLang="zh-CN" dirty="0" smtClean="0"/>
              <a:t>http://www.openslr.org/resources/33/data_aishell.tgz</a:t>
            </a:r>
          </a:p>
          <a:p>
            <a:r>
              <a:rPr lang="en-US" altLang="zh-TW" dirty="0" smtClean="0"/>
              <a:t>Prime</a:t>
            </a:r>
          </a:p>
          <a:p>
            <a:r>
              <a:rPr lang="en-US" altLang="zh-TW" dirty="0" smtClean="0"/>
              <a:t>http://www.openslr.org/resources/47/primewords_md_2018_set1.tar.gz</a:t>
            </a:r>
          </a:p>
          <a:p>
            <a:r>
              <a:rPr lang="en-US" altLang="zh-TW" dirty="0" err="1" smtClean="0"/>
              <a:t>st-cmds</a:t>
            </a:r>
            <a:endParaRPr lang="en-US" altLang="zh-TW" dirty="0" smtClean="0"/>
          </a:p>
          <a:p>
            <a:r>
              <a:rPr lang="en-US" altLang="zh-TW" dirty="0" smtClean="0"/>
              <a:t>http://www.openslr.org/resources/38/ST-CMDS-20170001_1-OS.tar.gz</a:t>
            </a:r>
          </a:p>
          <a:p>
            <a:pPr marL="0" indent="0">
              <a:buNone/>
            </a:pPr>
            <a:endParaRPr lang="en-US" altLang="zh-CN" dirty="0" smtClean="0"/>
          </a:p>
        </p:txBody>
      </p:sp>
    </p:spTree>
    <p:extLst>
      <p:ext uri="{BB962C8B-B14F-4D97-AF65-F5344CB8AC3E}">
        <p14:creationId xmlns:p14="http://schemas.microsoft.com/office/powerpoint/2010/main" val="417548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smtClean="0"/>
              <a:t>Data</a:t>
            </a:r>
            <a:r>
              <a:rPr lang="zh-CN" altLang="en-US" dirty="0" smtClean="0"/>
              <a:t>位置</a:t>
            </a:r>
            <a:endParaRPr lang="zh-TW" altLang="en-US" dirty="0"/>
          </a:p>
        </p:txBody>
      </p:sp>
      <p:sp>
        <p:nvSpPr>
          <p:cNvPr id="3" name="內容版面配置區 2"/>
          <p:cNvSpPr>
            <a:spLocks noGrp="1"/>
          </p:cNvSpPr>
          <p:nvPr>
            <p:ph idx="1"/>
          </p:nvPr>
        </p:nvSpPr>
        <p:spPr/>
        <p:txBody>
          <a:bodyPr/>
          <a:lstStyle/>
          <a:p>
            <a:r>
              <a:rPr lang="en-US" altLang="zh-TW" dirty="0" smtClean="0"/>
              <a:t>ASRT</a:t>
            </a:r>
          </a:p>
          <a:p>
            <a:pPr lvl="1"/>
            <a:r>
              <a:rPr lang="en-US" altLang="zh-TW" dirty="0"/>
              <a:t>d</a:t>
            </a:r>
            <a:r>
              <a:rPr lang="en-US" altLang="zh-TW" dirty="0" smtClean="0"/>
              <a:t>ataset</a:t>
            </a:r>
          </a:p>
          <a:p>
            <a:pPr lvl="2"/>
            <a:r>
              <a:rPr lang="en-US" altLang="zh-TW" dirty="0" err="1"/>
              <a:t>a</a:t>
            </a:r>
            <a:r>
              <a:rPr lang="en-US" altLang="zh-TW" dirty="0" err="1" smtClean="0"/>
              <a:t>ishell</a:t>
            </a:r>
            <a:endParaRPr lang="en-US" altLang="zh-TW" dirty="0" smtClean="0"/>
          </a:p>
          <a:p>
            <a:pPr lvl="2"/>
            <a:r>
              <a:rPr lang="en-US" altLang="zh-TW" dirty="0" err="1"/>
              <a:t>d</a:t>
            </a:r>
            <a:r>
              <a:rPr lang="en-US" altLang="zh-TW" dirty="0" err="1" smtClean="0"/>
              <a:t>ata_aishell</a:t>
            </a:r>
            <a:endParaRPr lang="en-US" altLang="zh-TW" dirty="0" smtClean="0"/>
          </a:p>
          <a:p>
            <a:pPr lvl="2"/>
            <a:r>
              <a:rPr lang="en-US" altLang="zh-TW" dirty="0" smtClean="0"/>
              <a:t>data_thchs30</a:t>
            </a:r>
          </a:p>
          <a:p>
            <a:pPr lvl="2"/>
            <a:r>
              <a:rPr lang="en-US" altLang="zh-TW" dirty="0"/>
              <a:t>p</a:t>
            </a:r>
            <a:r>
              <a:rPr lang="en-US" altLang="zh-TW" dirty="0" smtClean="0"/>
              <a:t>rime</a:t>
            </a:r>
          </a:p>
          <a:p>
            <a:pPr lvl="2"/>
            <a:r>
              <a:rPr lang="en-US" altLang="zh-TW" dirty="0" smtClean="0"/>
              <a:t>primewords_md_2018_set1</a:t>
            </a:r>
          </a:p>
          <a:p>
            <a:pPr lvl="2"/>
            <a:r>
              <a:rPr lang="en-US" altLang="zh-TW" dirty="0" err="1" smtClean="0"/>
              <a:t>st-cmds</a:t>
            </a:r>
            <a:endParaRPr lang="en-US" altLang="zh-TW" dirty="0" smtClean="0"/>
          </a:p>
          <a:p>
            <a:pPr lvl="2"/>
            <a:r>
              <a:rPr lang="en-US" altLang="zh-TW" dirty="0" smtClean="0"/>
              <a:t>ST-CMDS-20170001_1-OS</a:t>
            </a:r>
          </a:p>
          <a:p>
            <a:pPr lvl="2"/>
            <a:r>
              <a:rPr lang="en-US" altLang="zh-TW" dirty="0"/>
              <a:t>thchs30</a:t>
            </a:r>
            <a:endParaRPr lang="zh-TW" altLang="en-US" dirty="0"/>
          </a:p>
        </p:txBody>
      </p:sp>
    </p:spTree>
    <p:extLst>
      <p:ext uri="{BB962C8B-B14F-4D97-AF65-F5344CB8AC3E}">
        <p14:creationId xmlns:p14="http://schemas.microsoft.com/office/powerpoint/2010/main" val="2831770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smtClean="0"/>
              <a:t>執行與心得</a:t>
            </a:r>
            <a:endParaRPr lang="zh-TW" altLang="en-US" dirty="0"/>
          </a:p>
        </p:txBody>
      </p:sp>
      <p:sp>
        <p:nvSpPr>
          <p:cNvPr id="3" name="內容版面配置區 2"/>
          <p:cNvSpPr>
            <a:spLocks noGrp="1"/>
          </p:cNvSpPr>
          <p:nvPr>
            <p:ph idx="1"/>
          </p:nvPr>
        </p:nvSpPr>
        <p:spPr>
          <a:xfrm>
            <a:off x="990600" y="4042752"/>
            <a:ext cx="10515600" cy="2271590"/>
          </a:xfrm>
        </p:spPr>
        <p:txBody>
          <a:bodyPr/>
          <a:lstStyle/>
          <a:p>
            <a:r>
              <a:rPr lang="zh-CN" altLang="en-US" dirty="0"/>
              <a:t>感興趣</a:t>
            </a:r>
            <a:r>
              <a:rPr lang="zh-CN" altLang="en-US" dirty="0" smtClean="0"/>
              <a:t>的同學，可以參考原作者的</a:t>
            </a:r>
            <a:r>
              <a:rPr lang="en-US" altLang="zh-CN" dirty="0" smtClean="0"/>
              <a:t>GitHub</a:t>
            </a:r>
            <a:r>
              <a:rPr lang="zh-CN" altLang="en-US" dirty="0" smtClean="0"/>
              <a:t>，將聲學糢型換成</a:t>
            </a:r>
            <a:r>
              <a:rPr lang="en-US" altLang="zh-CN" dirty="0" err="1" smtClean="0"/>
              <a:t>cnn+gru</a:t>
            </a:r>
            <a:r>
              <a:rPr lang="en-US" altLang="zh-CN" dirty="0" smtClean="0"/>
              <a:t>/</a:t>
            </a:r>
            <a:r>
              <a:rPr lang="en-US" altLang="zh-CN" dirty="0" err="1" smtClean="0"/>
              <a:t>Lstm</a:t>
            </a:r>
            <a:r>
              <a:rPr lang="zh-CN" altLang="en-US" dirty="0" smtClean="0"/>
              <a:t>的模型</a:t>
            </a:r>
            <a:endParaRPr lang="en-US" altLang="zh-CN" dirty="0" smtClean="0"/>
          </a:p>
          <a:p>
            <a:r>
              <a:rPr lang="zh-CN" altLang="en-US" dirty="0" smtClean="0"/>
              <a:t>另外，我附有用</a:t>
            </a:r>
            <a:r>
              <a:rPr lang="en-US" altLang="zh-CN" dirty="0" smtClean="0"/>
              <a:t>transformer</a:t>
            </a:r>
            <a:r>
              <a:rPr lang="zh-CN" altLang="en-US" dirty="0" smtClean="0"/>
              <a:t>取代統計學方式做語言模型的</a:t>
            </a:r>
            <a:r>
              <a:rPr lang="en-US" altLang="zh-CN" dirty="0" smtClean="0"/>
              <a:t>code</a:t>
            </a:r>
            <a:r>
              <a:rPr lang="zh-CN" altLang="en-US" dirty="0" smtClean="0"/>
              <a:t>，</a:t>
            </a:r>
            <a:r>
              <a:rPr lang="en-US" altLang="zh-CN" dirty="0" smtClean="0"/>
              <a:t>train_lm.py</a:t>
            </a:r>
            <a:r>
              <a:rPr lang="zh-CN" altLang="en-US" dirty="0" smtClean="0"/>
              <a:t>便是訓練</a:t>
            </a:r>
            <a:r>
              <a:rPr lang="en-US" altLang="zh-CN" dirty="0" smtClean="0"/>
              <a:t>transformer</a:t>
            </a:r>
            <a:r>
              <a:rPr lang="zh-CN" altLang="en-US" dirty="0" smtClean="0"/>
              <a:t>，感興趣的同學也可以訓練</a:t>
            </a:r>
            <a:r>
              <a:rPr lang="en-US" altLang="zh-CN" dirty="0" smtClean="0"/>
              <a:t>transformer</a:t>
            </a:r>
            <a:r>
              <a:rPr lang="zh-CN" altLang="en-US" dirty="0" smtClean="0"/>
              <a:t>當語言模型，再結合聲學糢型做預測。</a:t>
            </a:r>
            <a:endParaRPr lang="en-US" altLang="zh-CN" dirty="0" smtClean="0"/>
          </a:p>
        </p:txBody>
      </p:sp>
      <p:sp>
        <p:nvSpPr>
          <p:cNvPr id="4" name="內容版面配置區 2"/>
          <p:cNvSpPr txBox="1">
            <a:spLocks/>
          </p:cNvSpPr>
          <p:nvPr/>
        </p:nvSpPr>
        <p:spPr>
          <a:xfrm>
            <a:off x="990600" y="1636041"/>
            <a:ext cx="10515600" cy="22715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1.Python train_am.py </a:t>
            </a:r>
            <a:r>
              <a:rPr lang="zh-CN" altLang="en-US" dirty="0" smtClean="0"/>
              <a:t>訓練聲學糢型，每</a:t>
            </a:r>
            <a:r>
              <a:rPr lang="en-US" altLang="zh-CN" dirty="0" smtClean="0"/>
              <a:t>epoch</a:t>
            </a:r>
            <a:r>
              <a:rPr lang="zh-CN" altLang="en-US" dirty="0" smtClean="0"/>
              <a:t>驗證錯誤率</a:t>
            </a:r>
            <a:endParaRPr lang="en-US" altLang="zh-CN" dirty="0" smtClean="0"/>
          </a:p>
          <a:p>
            <a:r>
              <a:rPr lang="en-US" altLang="zh-CN" dirty="0" smtClean="0"/>
              <a:t>2.python test.py </a:t>
            </a:r>
            <a:r>
              <a:rPr lang="zh-CN" altLang="en-US" dirty="0" smtClean="0"/>
              <a:t>訓練完聲學模型后，并可以在</a:t>
            </a:r>
            <a:r>
              <a:rPr lang="en-US" altLang="zh-CN" dirty="0" smtClean="0"/>
              <a:t>test.py</a:t>
            </a:r>
            <a:r>
              <a:rPr lang="zh-CN" altLang="en-US" dirty="0" smtClean="0"/>
              <a:t>修改訓練生成的</a:t>
            </a:r>
            <a:r>
              <a:rPr lang="en-US" altLang="zh-CN" dirty="0" err="1" smtClean="0"/>
              <a:t>model_speech</a:t>
            </a:r>
            <a:r>
              <a:rPr lang="zh-CN" altLang="en-US" dirty="0" smtClean="0"/>
              <a:t>，進行識別。語言模型原作者使用的是統計學模型，因此不需要訓練。</a:t>
            </a:r>
            <a:endParaRPr lang="en-US" altLang="zh-CN" dirty="0" smtClean="0"/>
          </a:p>
          <a:p>
            <a:r>
              <a:rPr lang="zh-CN" altLang="en-US" dirty="0" smtClean="0"/>
              <a:t>執行完</a:t>
            </a:r>
            <a:r>
              <a:rPr lang="en-US" altLang="zh-CN" dirty="0" smtClean="0"/>
              <a:t>test.py</a:t>
            </a:r>
            <a:r>
              <a:rPr lang="zh-CN" altLang="en-US" dirty="0" smtClean="0"/>
              <a:t>便可以輸出結果</a:t>
            </a:r>
            <a:endParaRPr lang="en-US" altLang="zh-TW" dirty="0"/>
          </a:p>
        </p:txBody>
      </p:sp>
    </p:spTree>
    <p:extLst>
      <p:ext uri="{BB962C8B-B14F-4D97-AF65-F5344CB8AC3E}">
        <p14:creationId xmlns:p14="http://schemas.microsoft.com/office/powerpoint/2010/main" val="179750803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261</Words>
  <Application>Microsoft Office PowerPoint</Application>
  <PresentationFormat>寬螢幕</PresentationFormat>
  <Paragraphs>33</Paragraphs>
  <Slides>5</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5</vt:i4>
      </vt:variant>
    </vt:vector>
  </HeadingPairs>
  <TitlesOfParts>
    <vt:vector size="12" baseType="lpstr">
      <vt:lpstr>等线</vt:lpstr>
      <vt:lpstr>等线 Light</vt:lpstr>
      <vt:lpstr>新細明體</vt:lpstr>
      <vt:lpstr>Arial</vt:lpstr>
      <vt:lpstr>Calibri</vt:lpstr>
      <vt:lpstr>Calibri Light</vt:lpstr>
      <vt:lpstr>Office 佈景主題</vt:lpstr>
      <vt:lpstr>基於ctc的ASR學習</vt:lpstr>
      <vt:lpstr>流程</vt:lpstr>
      <vt:lpstr>data</vt:lpstr>
      <vt:lpstr>Data位置</vt:lpstr>
      <vt:lpstr>執行與心得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基於ctc的ASR學習</dc:title>
  <dc:creator>Windows 使用者</dc:creator>
  <cp:lastModifiedBy>Windows 使用者</cp:lastModifiedBy>
  <cp:revision>5</cp:revision>
  <dcterms:created xsi:type="dcterms:W3CDTF">2019-12-18T11:48:52Z</dcterms:created>
  <dcterms:modified xsi:type="dcterms:W3CDTF">2019-12-31T06:13:33Z</dcterms:modified>
</cp:coreProperties>
</file>