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8"/>
  </p:notesMasterIdLst>
  <p:sldIdLst>
    <p:sldId id="256" r:id="rId2"/>
    <p:sldId id="285" r:id="rId3"/>
    <p:sldId id="263" r:id="rId4"/>
    <p:sldId id="264" r:id="rId5"/>
    <p:sldId id="283" r:id="rId6"/>
    <p:sldId id="278" r:id="rId7"/>
    <p:sldId id="266" r:id="rId8"/>
    <p:sldId id="267" r:id="rId9"/>
    <p:sldId id="284" r:id="rId10"/>
    <p:sldId id="268" r:id="rId11"/>
    <p:sldId id="269" r:id="rId12"/>
    <p:sldId id="277" r:id="rId13"/>
    <p:sldId id="275" r:id="rId14"/>
    <p:sldId id="270" r:id="rId15"/>
    <p:sldId id="271" r:id="rId16"/>
    <p:sldId id="272" r:id="rId17"/>
    <p:sldId id="273" r:id="rId18"/>
    <p:sldId id="274" r:id="rId19"/>
    <p:sldId id="258" r:id="rId20"/>
    <p:sldId id="259" r:id="rId21"/>
    <p:sldId id="262" r:id="rId22"/>
    <p:sldId id="279" r:id="rId23"/>
    <p:sldId id="280" r:id="rId24"/>
    <p:sldId id="276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8"/>
    <p:restoredTop sz="83425"/>
  </p:normalViewPr>
  <p:slideViewPr>
    <p:cSldViewPr snapToGrid="0" snapToObjects="1">
      <p:cViewPr varScale="1">
        <p:scale>
          <a:sx n="100" d="100"/>
          <a:sy n="100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CC6200-E2FA-4B7E-AC12-6C24016AAACA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4ED1DB9-CAA8-4DF8-A6BF-4ECC4D7B13A1}">
      <dgm:prSet/>
      <dgm:spPr/>
      <dgm:t>
        <a:bodyPr/>
        <a:lstStyle/>
        <a:p>
          <a:r>
            <a:rPr lang="en-US" dirty="0"/>
            <a:t>AWS: cloud platform</a:t>
          </a:r>
        </a:p>
      </dgm:t>
    </dgm:pt>
    <dgm:pt modelId="{A02CF8A5-2F74-49AA-93E6-7F727E5E4860}" type="parTrans" cxnId="{AE4BEA07-6C97-4065-89BB-32A34F80C75C}">
      <dgm:prSet/>
      <dgm:spPr/>
      <dgm:t>
        <a:bodyPr/>
        <a:lstStyle/>
        <a:p>
          <a:endParaRPr lang="en-US"/>
        </a:p>
      </dgm:t>
    </dgm:pt>
    <dgm:pt modelId="{A4019F23-1547-45A5-A5D0-B5C14DD2E091}" type="sibTrans" cxnId="{AE4BEA07-6C97-4065-89BB-32A34F80C75C}">
      <dgm:prSet/>
      <dgm:spPr/>
      <dgm:t>
        <a:bodyPr/>
        <a:lstStyle/>
        <a:p>
          <a:endParaRPr lang="en-US"/>
        </a:p>
      </dgm:t>
    </dgm:pt>
    <dgm:pt modelId="{AC05B38B-5053-47C2-A196-4688D474A1AC}">
      <dgm:prSet/>
      <dgm:spPr/>
      <dgm:t>
        <a:bodyPr/>
        <a:lstStyle/>
        <a:p>
          <a:r>
            <a:rPr lang="en-US" dirty="0"/>
            <a:t>Secure connection to cloud applications</a:t>
          </a:r>
        </a:p>
      </dgm:t>
    </dgm:pt>
    <dgm:pt modelId="{1C625D7B-253A-4A82-89D3-52524D11B0E1}" type="parTrans" cxnId="{07152C8B-1553-4796-B81D-23AA06C4D3AC}">
      <dgm:prSet/>
      <dgm:spPr/>
      <dgm:t>
        <a:bodyPr/>
        <a:lstStyle/>
        <a:p>
          <a:endParaRPr lang="en-US"/>
        </a:p>
      </dgm:t>
    </dgm:pt>
    <dgm:pt modelId="{668F5394-6125-4E69-8E74-0A61BA7BEC0F}" type="sibTrans" cxnId="{07152C8B-1553-4796-B81D-23AA06C4D3AC}">
      <dgm:prSet/>
      <dgm:spPr/>
      <dgm:t>
        <a:bodyPr/>
        <a:lstStyle/>
        <a:p>
          <a:endParaRPr lang="en-US"/>
        </a:p>
      </dgm:t>
    </dgm:pt>
    <dgm:pt modelId="{21CBB878-8912-4335-8025-147D3CEC0928}">
      <dgm:prSet/>
      <dgm:spPr/>
      <dgm:t>
        <a:bodyPr/>
        <a:lstStyle/>
        <a:p>
          <a:r>
            <a:rPr lang="en-US" dirty="0"/>
            <a:t>Connect to many devices</a:t>
          </a:r>
        </a:p>
      </dgm:t>
    </dgm:pt>
    <dgm:pt modelId="{61F4F384-6E70-4CAC-8388-769942B8CC44}" type="parTrans" cxnId="{FB3421DF-6939-4AD6-A728-7FB51A7BF146}">
      <dgm:prSet/>
      <dgm:spPr/>
      <dgm:t>
        <a:bodyPr/>
        <a:lstStyle/>
        <a:p>
          <a:endParaRPr lang="en-US"/>
        </a:p>
      </dgm:t>
    </dgm:pt>
    <dgm:pt modelId="{A4CF3E12-20A6-4AEE-B0FA-D3FFC17A8F10}" type="sibTrans" cxnId="{FB3421DF-6939-4AD6-A728-7FB51A7BF146}">
      <dgm:prSet/>
      <dgm:spPr/>
      <dgm:t>
        <a:bodyPr/>
        <a:lstStyle/>
        <a:p>
          <a:endParaRPr lang="en-US"/>
        </a:p>
      </dgm:t>
    </dgm:pt>
    <dgm:pt modelId="{BC854A90-3A58-4D95-BDF6-FCD04804712D}">
      <dgm:prSet/>
      <dgm:spPr/>
      <dgm:t>
        <a:bodyPr/>
        <a:lstStyle/>
        <a:p>
          <a:r>
            <a:rPr lang="en-US" dirty="0"/>
            <a:t>Support multiple networks and protocols</a:t>
          </a:r>
        </a:p>
      </dgm:t>
    </dgm:pt>
    <dgm:pt modelId="{84D0A84C-B81F-43AC-ADC2-6D613A74E0E7}" type="parTrans" cxnId="{CFAF642F-7F60-4997-82E6-1081B0601CC1}">
      <dgm:prSet/>
      <dgm:spPr/>
      <dgm:t>
        <a:bodyPr/>
        <a:lstStyle/>
        <a:p>
          <a:endParaRPr lang="en-US"/>
        </a:p>
      </dgm:t>
    </dgm:pt>
    <dgm:pt modelId="{CF631A07-A8C2-414F-AE36-E6040AE3FE81}" type="sibTrans" cxnId="{CFAF642F-7F60-4997-82E6-1081B0601CC1}">
      <dgm:prSet/>
      <dgm:spPr/>
      <dgm:t>
        <a:bodyPr/>
        <a:lstStyle/>
        <a:p>
          <a:endParaRPr lang="en-US"/>
        </a:p>
      </dgm:t>
    </dgm:pt>
    <dgm:pt modelId="{51072978-E78C-4402-BB01-A961624C4CCE}">
      <dgm:prSet/>
      <dgm:spPr/>
      <dgm:t>
        <a:bodyPr/>
        <a:lstStyle/>
        <a:p>
          <a:r>
            <a:rPr lang="en-US" dirty="0"/>
            <a:t>Data extraction and custom rules </a:t>
          </a:r>
        </a:p>
      </dgm:t>
    </dgm:pt>
    <dgm:pt modelId="{6AADCB5F-5DC8-4FC0-A5AD-4AE4A83C96F2}" type="parTrans" cxnId="{96F287FF-E5D0-4D86-BFA3-A7C56442BED8}">
      <dgm:prSet/>
      <dgm:spPr/>
      <dgm:t>
        <a:bodyPr/>
        <a:lstStyle/>
        <a:p>
          <a:endParaRPr lang="en-US"/>
        </a:p>
      </dgm:t>
    </dgm:pt>
    <dgm:pt modelId="{B37AB9FE-34B4-49B9-84F1-1158972CF317}" type="sibTrans" cxnId="{96F287FF-E5D0-4D86-BFA3-A7C56442BED8}">
      <dgm:prSet/>
      <dgm:spPr/>
      <dgm:t>
        <a:bodyPr/>
        <a:lstStyle/>
        <a:p>
          <a:endParaRPr lang="en-US"/>
        </a:p>
      </dgm:t>
    </dgm:pt>
    <dgm:pt modelId="{5B6FB279-96BE-4084-9225-FB944B11BCD8}">
      <dgm:prSet/>
      <dgm:spPr/>
      <dgm:t>
        <a:bodyPr/>
        <a:lstStyle/>
        <a:p>
          <a:r>
            <a:rPr lang="en-US" dirty="0"/>
            <a:t>No load balancing issue</a:t>
          </a:r>
        </a:p>
      </dgm:t>
    </dgm:pt>
    <dgm:pt modelId="{19818613-2E77-4279-A626-0FB999609B39}" type="parTrans" cxnId="{63D9B6B5-BC5A-4861-873E-EF61D1E5B349}">
      <dgm:prSet/>
      <dgm:spPr/>
      <dgm:t>
        <a:bodyPr/>
        <a:lstStyle/>
        <a:p>
          <a:endParaRPr lang="en-US"/>
        </a:p>
      </dgm:t>
    </dgm:pt>
    <dgm:pt modelId="{92070551-ED1E-4639-9725-86FA4229B2F2}" type="sibTrans" cxnId="{63D9B6B5-BC5A-4861-873E-EF61D1E5B349}">
      <dgm:prSet/>
      <dgm:spPr/>
      <dgm:t>
        <a:bodyPr/>
        <a:lstStyle/>
        <a:p>
          <a:endParaRPr lang="en-US"/>
        </a:p>
      </dgm:t>
    </dgm:pt>
    <dgm:pt modelId="{A51E6673-708C-4BBC-B946-E01239FD02FD}" type="pres">
      <dgm:prSet presAssocID="{1DCC6200-E2FA-4B7E-AC12-6C24016AAACA}" presName="root" presStyleCnt="0">
        <dgm:presLayoutVars>
          <dgm:dir/>
          <dgm:resizeHandles val="exact"/>
        </dgm:presLayoutVars>
      </dgm:prSet>
      <dgm:spPr/>
    </dgm:pt>
    <dgm:pt modelId="{BEEA03EE-763C-4BC5-AA69-C471B67D82A2}" type="pres">
      <dgm:prSet presAssocID="{1DCC6200-E2FA-4B7E-AC12-6C24016AAACA}" presName="container" presStyleCnt="0">
        <dgm:presLayoutVars>
          <dgm:dir/>
          <dgm:resizeHandles val="exact"/>
        </dgm:presLayoutVars>
      </dgm:prSet>
      <dgm:spPr/>
    </dgm:pt>
    <dgm:pt modelId="{3A75D70E-4B31-4B81-86CB-B380A54FE08D}" type="pres">
      <dgm:prSet presAssocID="{64ED1DB9-CAA8-4DF8-A6BF-4ECC4D7B13A1}" presName="compNode" presStyleCnt="0"/>
      <dgm:spPr/>
    </dgm:pt>
    <dgm:pt modelId="{ADCCFD73-DAE8-4964-97C7-3117100D594F}" type="pres">
      <dgm:prSet presAssocID="{64ED1DB9-CAA8-4DF8-A6BF-4ECC4D7B13A1}" presName="iconBgRect" presStyleLbl="bgShp" presStyleIdx="0" presStyleCnt="6"/>
      <dgm:spPr/>
    </dgm:pt>
    <dgm:pt modelId="{870EE9BE-5F0D-489D-8B04-1A396784B8CA}" type="pres">
      <dgm:prSet presAssocID="{64ED1DB9-CAA8-4DF8-A6BF-4ECC4D7B13A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55A57FE-A03B-4B18-A6C8-88AC2A475DCE}" type="pres">
      <dgm:prSet presAssocID="{64ED1DB9-CAA8-4DF8-A6BF-4ECC4D7B13A1}" presName="spaceRect" presStyleCnt="0"/>
      <dgm:spPr/>
    </dgm:pt>
    <dgm:pt modelId="{B28A356E-485B-46F1-8835-F06B882497E0}" type="pres">
      <dgm:prSet presAssocID="{64ED1DB9-CAA8-4DF8-A6BF-4ECC4D7B13A1}" presName="textRect" presStyleLbl="revTx" presStyleIdx="0" presStyleCnt="6">
        <dgm:presLayoutVars>
          <dgm:chMax val="1"/>
          <dgm:chPref val="1"/>
        </dgm:presLayoutVars>
      </dgm:prSet>
      <dgm:spPr/>
    </dgm:pt>
    <dgm:pt modelId="{CDB2021D-3427-4D6D-859D-DF175C4DB5E2}" type="pres">
      <dgm:prSet presAssocID="{A4019F23-1547-45A5-A5D0-B5C14DD2E091}" presName="sibTrans" presStyleLbl="sibTrans2D1" presStyleIdx="0" presStyleCnt="0"/>
      <dgm:spPr/>
    </dgm:pt>
    <dgm:pt modelId="{01575891-C7FA-439F-8E7C-E45B53B8C85A}" type="pres">
      <dgm:prSet presAssocID="{AC05B38B-5053-47C2-A196-4688D474A1AC}" presName="compNode" presStyleCnt="0"/>
      <dgm:spPr/>
    </dgm:pt>
    <dgm:pt modelId="{E6F54987-4839-4655-86F5-9680481DB309}" type="pres">
      <dgm:prSet presAssocID="{AC05B38B-5053-47C2-A196-4688D474A1AC}" presName="iconBgRect" presStyleLbl="bgShp" presStyleIdx="1" presStyleCnt="6"/>
      <dgm:spPr/>
    </dgm:pt>
    <dgm:pt modelId="{6B8CB148-0839-43E7-8FA2-D58EA5A0E269}" type="pres">
      <dgm:prSet presAssocID="{AC05B38B-5053-47C2-A196-4688D474A1A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C7365B2-713F-4C4E-AA21-9B6F946C0BDB}" type="pres">
      <dgm:prSet presAssocID="{AC05B38B-5053-47C2-A196-4688D474A1AC}" presName="spaceRect" presStyleCnt="0"/>
      <dgm:spPr/>
    </dgm:pt>
    <dgm:pt modelId="{D16F0773-AB50-4615-AF9A-DE03FE65F601}" type="pres">
      <dgm:prSet presAssocID="{AC05B38B-5053-47C2-A196-4688D474A1AC}" presName="textRect" presStyleLbl="revTx" presStyleIdx="1" presStyleCnt="6">
        <dgm:presLayoutVars>
          <dgm:chMax val="1"/>
          <dgm:chPref val="1"/>
        </dgm:presLayoutVars>
      </dgm:prSet>
      <dgm:spPr/>
    </dgm:pt>
    <dgm:pt modelId="{758AE137-BFF9-4655-B777-D379F490F110}" type="pres">
      <dgm:prSet presAssocID="{668F5394-6125-4E69-8E74-0A61BA7BEC0F}" presName="sibTrans" presStyleLbl="sibTrans2D1" presStyleIdx="0" presStyleCnt="0"/>
      <dgm:spPr/>
    </dgm:pt>
    <dgm:pt modelId="{5FC8F07E-BC36-4B24-9F99-5C331BEACE06}" type="pres">
      <dgm:prSet presAssocID="{21CBB878-8912-4335-8025-147D3CEC0928}" presName="compNode" presStyleCnt="0"/>
      <dgm:spPr/>
    </dgm:pt>
    <dgm:pt modelId="{A0C6017B-04A0-41F8-9CDD-0B84792E925D}" type="pres">
      <dgm:prSet presAssocID="{21CBB878-8912-4335-8025-147D3CEC0928}" presName="iconBgRect" presStyleLbl="bgShp" presStyleIdx="2" presStyleCnt="6"/>
      <dgm:spPr/>
    </dgm:pt>
    <dgm:pt modelId="{1ABDEB05-C5C9-4B23-93D6-907D3D9EF5BC}" type="pres">
      <dgm:prSet presAssocID="{21CBB878-8912-4335-8025-147D3CEC092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34C8F29B-986E-4B6B-A82F-F006FCE395AC}" type="pres">
      <dgm:prSet presAssocID="{21CBB878-8912-4335-8025-147D3CEC0928}" presName="spaceRect" presStyleCnt="0"/>
      <dgm:spPr/>
    </dgm:pt>
    <dgm:pt modelId="{369C4EB5-5848-4F31-89AF-AF2E03B23C1B}" type="pres">
      <dgm:prSet presAssocID="{21CBB878-8912-4335-8025-147D3CEC0928}" presName="textRect" presStyleLbl="revTx" presStyleIdx="2" presStyleCnt="6">
        <dgm:presLayoutVars>
          <dgm:chMax val="1"/>
          <dgm:chPref val="1"/>
        </dgm:presLayoutVars>
      </dgm:prSet>
      <dgm:spPr/>
    </dgm:pt>
    <dgm:pt modelId="{6FC17E40-3A10-4861-A1F6-9D06C0F5D150}" type="pres">
      <dgm:prSet presAssocID="{A4CF3E12-20A6-4AEE-B0FA-D3FFC17A8F10}" presName="sibTrans" presStyleLbl="sibTrans2D1" presStyleIdx="0" presStyleCnt="0"/>
      <dgm:spPr/>
    </dgm:pt>
    <dgm:pt modelId="{F86FB9C0-4395-4467-9F11-18DE61E9093A}" type="pres">
      <dgm:prSet presAssocID="{BC854A90-3A58-4D95-BDF6-FCD04804712D}" presName="compNode" presStyleCnt="0"/>
      <dgm:spPr/>
    </dgm:pt>
    <dgm:pt modelId="{2DE4F8FB-B770-4EF2-83FF-5339C22A9A55}" type="pres">
      <dgm:prSet presAssocID="{BC854A90-3A58-4D95-BDF6-FCD04804712D}" presName="iconBgRect" presStyleLbl="bgShp" presStyleIdx="3" presStyleCnt="6"/>
      <dgm:spPr/>
    </dgm:pt>
    <dgm:pt modelId="{78194A6F-AAAE-4761-BE81-FCB3F1A89FA1}" type="pres">
      <dgm:prSet presAssocID="{BC854A90-3A58-4D95-BDF6-FCD04804712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78C550C-76CE-42AD-A443-730BED7D591E}" type="pres">
      <dgm:prSet presAssocID="{BC854A90-3A58-4D95-BDF6-FCD04804712D}" presName="spaceRect" presStyleCnt="0"/>
      <dgm:spPr/>
    </dgm:pt>
    <dgm:pt modelId="{5D61681C-919F-47A7-9091-69277818E455}" type="pres">
      <dgm:prSet presAssocID="{BC854A90-3A58-4D95-BDF6-FCD04804712D}" presName="textRect" presStyleLbl="revTx" presStyleIdx="3" presStyleCnt="6">
        <dgm:presLayoutVars>
          <dgm:chMax val="1"/>
          <dgm:chPref val="1"/>
        </dgm:presLayoutVars>
      </dgm:prSet>
      <dgm:spPr/>
    </dgm:pt>
    <dgm:pt modelId="{4EE7E6F3-FD29-450B-AE54-5AD76DA2D8AF}" type="pres">
      <dgm:prSet presAssocID="{CF631A07-A8C2-414F-AE36-E6040AE3FE81}" presName="sibTrans" presStyleLbl="sibTrans2D1" presStyleIdx="0" presStyleCnt="0"/>
      <dgm:spPr/>
    </dgm:pt>
    <dgm:pt modelId="{91E700FE-CE21-4A68-A9D5-E5C0B1BF5939}" type="pres">
      <dgm:prSet presAssocID="{51072978-E78C-4402-BB01-A961624C4CCE}" presName="compNode" presStyleCnt="0"/>
      <dgm:spPr/>
    </dgm:pt>
    <dgm:pt modelId="{B8886C32-971A-4194-9C22-D32CBB810AE7}" type="pres">
      <dgm:prSet presAssocID="{51072978-E78C-4402-BB01-A961624C4CCE}" presName="iconBgRect" presStyleLbl="bgShp" presStyleIdx="4" presStyleCnt="6"/>
      <dgm:spPr/>
    </dgm:pt>
    <dgm:pt modelId="{BAFAF4A6-9148-4D4E-80B4-9555B8059C93}" type="pres">
      <dgm:prSet presAssocID="{51072978-E78C-4402-BB01-A961624C4CC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F62902F-86EA-435D-8A2B-81B7D0AAACE5}" type="pres">
      <dgm:prSet presAssocID="{51072978-E78C-4402-BB01-A961624C4CCE}" presName="spaceRect" presStyleCnt="0"/>
      <dgm:spPr/>
    </dgm:pt>
    <dgm:pt modelId="{9675F94A-AC16-4915-8EAD-DF7D51B575D0}" type="pres">
      <dgm:prSet presAssocID="{51072978-E78C-4402-BB01-A961624C4CCE}" presName="textRect" presStyleLbl="revTx" presStyleIdx="4" presStyleCnt="6">
        <dgm:presLayoutVars>
          <dgm:chMax val="1"/>
          <dgm:chPref val="1"/>
        </dgm:presLayoutVars>
      </dgm:prSet>
      <dgm:spPr/>
    </dgm:pt>
    <dgm:pt modelId="{75CA3D54-9F0A-4EA3-9FFA-6B31E8405295}" type="pres">
      <dgm:prSet presAssocID="{B37AB9FE-34B4-49B9-84F1-1158972CF317}" presName="sibTrans" presStyleLbl="sibTrans2D1" presStyleIdx="0" presStyleCnt="0"/>
      <dgm:spPr/>
    </dgm:pt>
    <dgm:pt modelId="{B7BD6059-7AA5-479A-8998-25C67988748D}" type="pres">
      <dgm:prSet presAssocID="{5B6FB279-96BE-4084-9225-FB944B11BCD8}" presName="compNode" presStyleCnt="0"/>
      <dgm:spPr/>
    </dgm:pt>
    <dgm:pt modelId="{BEB9016B-1206-40DA-83B2-466B8AD728B5}" type="pres">
      <dgm:prSet presAssocID="{5B6FB279-96BE-4084-9225-FB944B11BCD8}" presName="iconBgRect" presStyleLbl="bgShp" presStyleIdx="5" presStyleCnt="6"/>
      <dgm:spPr/>
    </dgm:pt>
    <dgm:pt modelId="{A60861B4-1978-4CCC-9C55-CA3822163265}" type="pres">
      <dgm:prSet presAssocID="{5B6FB279-96BE-4084-9225-FB944B11BCD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0918193A-FE4C-4EB1-8373-14B5A3C4AB7F}" type="pres">
      <dgm:prSet presAssocID="{5B6FB279-96BE-4084-9225-FB944B11BCD8}" presName="spaceRect" presStyleCnt="0"/>
      <dgm:spPr/>
    </dgm:pt>
    <dgm:pt modelId="{39EFA637-D2C1-4603-B2A6-EF97F5BAFF6A}" type="pres">
      <dgm:prSet presAssocID="{5B6FB279-96BE-4084-9225-FB944B11BCD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E4BEA07-6C97-4065-89BB-32A34F80C75C}" srcId="{1DCC6200-E2FA-4B7E-AC12-6C24016AAACA}" destId="{64ED1DB9-CAA8-4DF8-A6BF-4ECC4D7B13A1}" srcOrd="0" destOrd="0" parTransId="{A02CF8A5-2F74-49AA-93E6-7F727E5E4860}" sibTransId="{A4019F23-1547-45A5-A5D0-B5C14DD2E091}"/>
    <dgm:cxn modelId="{5DC18709-2C58-476B-8BAE-B6927E02F3DA}" type="presOf" srcId="{A4019F23-1547-45A5-A5D0-B5C14DD2E091}" destId="{CDB2021D-3427-4D6D-859D-DF175C4DB5E2}" srcOrd="0" destOrd="0" presId="urn:microsoft.com/office/officeart/2018/2/layout/IconCircleList"/>
    <dgm:cxn modelId="{CFAF642F-7F60-4997-82E6-1081B0601CC1}" srcId="{1DCC6200-E2FA-4B7E-AC12-6C24016AAACA}" destId="{BC854A90-3A58-4D95-BDF6-FCD04804712D}" srcOrd="3" destOrd="0" parTransId="{84D0A84C-B81F-43AC-ADC2-6D613A74E0E7}" sibTransId="{CF631A07-A8C2-414F-AE36-E6040AE3FE81}"/>
    <dgm:cxn modelId="{4E45D950-974F-4B2B-AE16-D675BE3E5BBA}" type="presOf" srcId="{B37AB9FE-34B4-49B9-84F1-1158972CF317}" destId="{75CA3D54-9F0A-4EA3-9FFA-6B31E8405295}" srcOrd="0" destOrd="0" presId="urn:microsoft.com/office/officeart/2018/2/layout/IconCircleList"/>
    <dgm:cxn modelId="{07152C8B-1553-4796-B81D-23AA06C4D3AC}" srcId="{1DCC6200-E2FA-4B7E-AC12-6C24016AAACA}" destId="{AC05B38B-5053-47C2-A196-4688D474A1AC}" srcOrd="1" destOrd="0" parTransId="{1C625D7B-253A-4A82-89D3-52524D11B0E1}" sibTransId="{668F5394-6125-4E69-8E74-0A61BA7BEC0F}"/>
    <dgm:cxn modelId="{3E7CD68D-7018-45B2-AB2B-CEA740D153AA}" type="presOf" srcId="{51072978-E78C-4402-BB01-A961624C4CCE}" destId="{9675F94A-AC16-4915-8EAD-DF7D51B575D0}" srcOrd="0" destOrd="0" presId="urn:microsoft.com/office/officeart/2018/2/layout/IconCircleList"/>
    <dgm:cxn modelId="{14F3A790-1309-4E22-912E-8CF1DEB4C895}" type="presOf" srcId="{AC05B38B-5053-47C2-A196-4688D474A1AC}" destId="{D16F0773-AB50-4615-AF9A-DE03FE65F601}" srcOrd="0" destOrd="0" presId="urn:microsoft.com/office/officeart/2018/2/layout/IconCircleList"/>
    <dgm:cxn modelId="{B9427DA7-8339-48DC-85E6-A0560219BB3A}" type="presOf" srcId="{1DCC6200-E2FA-4B7E-AC12-6C24016AAACA}" destId="{A51E6673-708C-4BBC-B946-E01239FD02FD}" srcOrd="0" destOrd="0" presId="urn:microsoft.com/office/officeart/2018/2/layout/IconCircleList"/>
    <dgm:cxn modelId="{3201B4B1-E0FD-4F33-A2BA-F18F712020A8}" type="presOf" srcId="{21CBB878-8912-4335-8025-147D3CEC0928}" destId="{369C4EB5-5848-4F31-89AF-AF2E03B23C1B}" srcOrd="0" destOrd="0" presId="urn:microsoft.com/office/officeart/2018/2/layout/IconCircleList"/>
    <dgm:cxn modelId="{63D9B6B5-BC5A-4861-873E-EF61D1E5B349}" srcId="{1DCC6200-E2FA-4B7E-AC12-6C24016AAACA}" destId="{5B6FB279-96BE-4084-9225-FB944B11BCD8}" srcOrd="5" destOrd="0" parTransId="{19818613-2E77-4279-A626-0FB999609B39}" sibTransId="{92070551-ED1E-4639-9725-86FA4229B2F2}"/>
    <dgm:cxn modelId="{87923ACE-48C6-45E1-842C-2F35332DAC5B}" type="presOf" srcId="{668F5394-6125-4E69-8E74-0A61BA7BEC0F}" destId="{758AE137-BFF9-4655-B777-D379F490F110}" srcOrd="0" destOrd="0" presId="urn:microsoft.com/office/officeart/2018/2/layout/IconCircleList"/>
    <dgm:cxn modelId="{1715E5CF-2F35-4EB6-806E-4800E60B8B3C}" type="presOf" srcId="{64ED1DB9-CAA8-4DF8-A6BF-4ECC4D7B13A1}" destId="{B28A356E-485B-46F1-8835-F06B882497E0}" srcOrd="0" destOrd="0" presId="urn:microsoft.com/office/officeart/2018/2/layout/IconCircleList"/>
    <dgm:cxn modelId="{8DCEE2D9-4769-4BFB-8E70-72550EF06CFA}" type="presOf" srcId="{BC854A90-3A58-4D95-BDF6-FCD04804712D}" destId="{5D61681C-919F-47A7-9091-69277818E455}" srcOrd="0" destOrd="0" presId="urn:microsoft.com/office/officeart/2018/2/layout/IconCircleList"/>
    <dgm:cxn modelId="{58E167DC-3D78-4EF2-8346-B7CC63615919}" type="presOf" srcId="{A4CF3E12-20A6-4AEE-B0FA-D3FFC17A8F10}" destId="{6FC17E40-3A10-4861-A1F6-9D06C0F5D150}" srcOrd="0" destOrd="0" presId="urn:microsoft.com/office/officeart/2018/2/layout/IconCircleList"/>
    <dgm:cxn modelId="{FB3421DF-6939-4AD6-A728-7FB51A7BF146}" srcId="{1DCC6200-E2FA-4B7E-AC12-6C24016AAACA}" destId="{21CBB878-8912-4335-8025-147D3CEC0928}" srcOrd="2" destOrd="0" parTransId="{61F4F384-6E70-4CAC-8388-769942B8CC44}" sibTransId="{A4CF3E12-20A6-4AEE-B0FA-D3FFC17A8F10}"/>
    <dgm:cxn modelId="{9F1402E7-D7BF-4AA7-B574-9FD677AA0793}" type="presOf" srcId="{CF631A07-A8C2-414F-AE36-E6040AE3FE81}" destId="{4EE7E6F3-FD29-450B-AE54-5AD76DA2D8AF}" srcOrd="0" destOrd="0" presId="urn:microsoft.com/office/officeart/2018/2/layout/IconCircleList"/>
    <dgm:cxn modelId="{1B870AF6-4E57-4287-B767-E70BEA1055A4}" type="presOf" srcId="{5B6FB279-96BE-4084-9225-FB944B11BCD8}" destId="{39EFA637-D2C1-4603-B2A6-EF97F5BAFF6A}" srcOrd="0" destOrd="0" presId="urn:microsoft.com/office/officeart/2018/2/layout/IconCircleList"/>
    <dgm:cxn modelId="{96F287FF-E5D0-4D86-BFA3-A7C56442BED8}" srcId="{1DCC6200-E2FA-4B7E-AC12-6C24016AAACA}" destId="{51072978-E78C-4402-BB01-A961624C4CCE}" srcOrd="4" destOrd="0" parTransId="{6AADCB5F-5DC8-4FC0-A5AD-4AE4A83C96F2}" sibTransId="{B37AB9FE-34B4-49B9-84F1-1158972CF317}"/>
    <dgm:cxn modelId="{C3302693-3375-4D6A-A5F3-788FF8514B64}" type="presParOf" srcId="{A51E6673-708C-4BBC-B946-E01239FD02FD}" destId="{BEEA03EE-763C-4BC5-AA69-C471B67D82A2}" srcOrd="0" destOrd="0" presId="urn:microsoft.com/office/officeart/2018/2/layout/IconCircleList"/>
    <dgm:cxn modelId="{E7F23DA3-B1C8-4B39-95F7-E57053366DE2}" type="presParOf" srcId="{BEEA03EE-763C-4BC5-AA69-C471B67D82A2}" destId="{3A75D70E-4B31-4B81-86CB-B380A54FE08D}" srcOrd="0" destOrd="0" presId="urn:microsoft.com/office/officeart/2018/2/layout/IconCircleList"/>
    <dgm:cxn modelId="{E26F31D7-8930-40CF-ABA8-8C842C079A30}" type="presParOf" srcId="{3A75D70E-4B31-4B81-86CB-B380A54FE08D}" destId="{ADCCFD73-DAE8-4964-97C7-3117100D594F}" srcOrd="0" destOrd="0" presId="urn:microsoft.com/office/officeart/2018/2/layout/IconCircleList"/>
    <dgm:cxn modelId="{8532FBAB-EE47-4EF6-A792-4FE8077F5564}" type="presParOf" srcId="{3A75D70E-4B31-4B81-86CB-B380A54FE08D}" destId="{870EE9BE-5F0D-489D-8B04-1A396784B8CA}" srcOrd="1" destOrd="0" presId="urn:microsoft.com/office/officeart/2018/2/layout/IconCircleList"/>
    <dgm:cxn modelId="{B176C603-3F03-423E-B975-F31845041AA2}" type="presParOf" srcId="{3A75D70E-4B31-4B81-86CB-B380A54FE08D}" destId="{755A57FE-A03B-4B18-A6C8-88AC2A475DCE}" srcOrd="2" destOrd="0" presId="urn:microsoft.com/office/officeart/2018/2/layout/IconCircleList"/>
    <dgm:cxn modelId="{FDA875EC-E411-4B93-9D6D-A417B3399D94}" type="presParOf" srcId="{3A75D70E-4B31-4B81-86CB-B380A54FE08D}" destId="{B28A356E-485B-46F1-8835-F06B882497E0}" srcOrd="3" destOrd="0" presId="urn:microsoft.com/office/officeart/2018/2/layout/IconCircleList"/>
    <dgm:cxn modelId="{B5E596EF-B37D-46E3-ADEE-667427291393}" type="presParOf" srcId="{BEEA03EE-763C-4BC5-AA69-C471B67D82A2}" destId="{CDB2021D-3427-4D6D-859D-DF175C4DB5E2}" srcOrd="1" destOrd="0" presId="urn:microsoft.com/office/officeart/2018/2/layout/IconCircleList"/>
    <dgm:cxn modelId="{7E40F132-9E31-4BDE-96B4-7A94DEDCAFBD}" type="presParOf" srcId="{BEEA03EE-763C-4BC5-AA69-C471B67D82A2}" destId="{01575891-C7FA-439F-8E7C-E45B53B8C85A}" srcOrd="2" destOrd="0" presId="urn:microsoft.com/office/officeart/2018/2/layout/IconCircleList"/>
    <dgm:cxn modelId="{5FDE0261-DB10-46EA-B1F9-BC373277F40F}" type="presParOf" srcId="{01575891-C7FA-439F-8E7C-E45B53B8C85A}" destId="{E6F54987-4839-4655-86F5-9680481DB309}" srcOrd="0" destOrd="0" presId="urn:microsoft.com/office/officeart/2018/2/layout/IconCircleList"/>
    <dgm:cxn modelId="{DBFC0385-67E3-4A33-B331-8AF090A67340}" type="presParOf" srcId="{01575891-C7FA-439F-8E7C-E45B53B8C85A}" destId="{6B8CB148-0839-43E7-8FA2-D58EA5A0E269}" srcOrd="1" destOrd="0" presId="urn:microsoft.com/office/officeart/2018/2/layout/IconCircleList"/>
    <dgm:cxn modelId="{993960C8-0A07-4AE7-95F0-A819D6F01EF8}" type="presParOf" srcId="{01575891-C7FA-439F-8E7C-E45B53B8C85A}" destId="{6C7365B2-713F-4C4E-AA21-9B6F946C0BDB}" srcOrd="2" destOrd="0" presId="urn:microsoft.com/office/officeart/2018/2/layout/IconCircleList"/>
    <dgm:cxn modelId="{A0DBF4B5-5759-488E-B833-62C49FC9D425}" type="presParOf" srcId="{01575891-C7FA-439F-8E7C-E45B53B8C85A}" destId="{D16F0773-AB50-4615-AF9A-DE03FE65F601}" srcOrd="3" destOrd="0" presId="urn:microsoft.com/office/officeart/2018/2/layout/IconCircleList"/>
    <dgm:cxn modelId="{B8E49567-550A-4E8A-AD1A-0942C86DAEC6}" type="presParOf" srcId="{BEEA03EE-763C-4BC5-AA69-C471B67D82A2}" destId="{758AE137-BFF9-4655-B777-D379F490F110}" srcOrd="3" destOrd="0" presId="urn:microsoft.com/office/officeart/2018/2/layout/IconCircleList"/>
    <dgm:cxn modelId="{BFEB5EED-66AA-4D0F-827E-E8BBD9BD95C9}" type="presParOf" srcId="{BEEA03EE-763C-4BC5-AA69-C471B67D82A2}" destId="{5FC8F07E-BC36-4B24-9F99-5C331BEACE06}" srcOrd="4" destOrd="0" presId="urn:microsoft.com/office/officeart/2018/2/layout/IconCircleList"/>
    <dgm:cxn modelId="{6006D112-929F-49ED-9EFD-73FECCEA881D}" type="presParOf" srcId="{5FC8F07E-BC36-4B24-9F99-5C331BEACE06}" destId="{A0C6017B-04A0-41F8-9CDD-0B84792E925D}" srcOrd="0" destOrd="0" presId="urn:microsoft.com/office/officeart/2018/2/layout/IconCircleList"/>
    <dgm:cxn modelId="{271DB0B5-B932-445C-9155-70F97DCCEF4B}" type="presParOf" srcId="{5FC8F07E-BC36-4B24-9F99-5C331BEACE06}" destId="{1ABDEB05-C5C9-4B23-93D6-907D3D9EF5BC}" srcOrd="1" destOrd="0" presId="urn:microsoft.com/office/officeart/2018/2/layout/IconCircleList"/>
    <dgm:cxn modelId="{814E0F4E-B2EC-4FA8-950A-DB022DDAB872}" type="presParOf" srcId="{5FC8F07E-BC36-4B24-9F99-5C331BEACE06}" destId="{34C8F29B-986E-4B6B-A82F-F006FCE395AC}" srcOrd="2" destOrd="0" presId="urn:microsoft.com/office/officeart/2018/2/layout/IconCircleList"/>
    <dgm:cxn modelId="{A4B38688-A172-4891-8874-1E2F43D56AD0}" type="presParOf" srcId="{5FC8F07E-BC36-4B24-9F99-5C331BEACE06}" destId="{369C4EB5-5848-4F31-89AF-AF2E03B23C1B}" srcOrd="3" destOrd="0" presId="urn:microsoft.com/office/officeart/2018/2/layout/IconCircleList"/>
    <dgm:cxn modelId="{05E7A09C-DCF3-4BF3-AA81-B1F9F5D9031D}" type="presParOf" srcId="{BEEA03EE-763C-4BC5-AA69-C471B67D82A2}" destId="{6FC17E40-3A10-4861-A1F6-9D06C0F5D150}" srcOrd="5" destOrd="0" presId="urn:microsoft.com/office/officeart/2018/2/layout/IconCircleList"/>
    <dgm:cxn modelId="{5C347D5D-DAD0-4244-B266-7D4E03CF99FD}" type="presParOf" srcId="{BEEA03EE-763C-4BC5-AA69-C471B67D82A2}" destId="{F86FB9C0-4395-4467-9F11-18DE61E9093A}" srcOrd="6" destOrd="0" presId="urn:microsoft.com/office/officeart/2018/2/layout/IconCircleList"/>
    <dgm:cxn modelId="{01D88C72-8AA3-4E88-8D61-618170749826}" type="presParOf" srcId="{F86FB9C0-4395-4467-9F11-18DE61E9093A}" destId="{2DE4F8FB-B770-4EF2-83FF-5339C22A9A55}" srcOrd="0" destOrd="0" presId="urn:microsoft.com/office/officeart/2018/2/layout/IconCircleList"/>
    <dgm:cxn modelId="{3BFCBDF2-7424-4C7F-9FE1-A782BD53614E}" type="presParOf" srcId="{F86FB9C0-4395-4467-9F11-18DE61E9093A}" destId="{78194A6F-AAAE-4761-BE81-FCB3F1A89FA1}" srcOrd="1" destOrd="0" presId="urn:microsoft.com/office/officeart/2018/2/layout/IconCircleList"/>
    <dgm:cxn modelId="{432DEA9A-24EB-4257-8A1B-52592439E041}" type="presParOf" srcId="{F86FB9C0-4395-4467-9F11-18DE61E9093A}" destId="{378C550C-76CE-42AD-A443-730BED7D591E}" srcOrd="2" destOrd="0" presId="urn:microsoft.com/office/officeart/2018/2/layout/IconCircleList"/>
    <dgm:cxn modelId="{6598C924-8110-463F-BFF7-B5C4C3AC0416}" type="presParOf" srcId="{F86FB9C0-4395-4467-9F11-18DE61E9093A}" destId="{5D61681C-919F-47A7-9091-69277818E455}" srcOrd="3" destOrd="0" presId="urn:microsoft.com/office/officeart/2018/2/layout/IconCircleList"/>
    <dgm:cxn modelId="{37EFD31F-FDAF-4A46-80ED-A1B135114726}" type="presParOf" srcId="{BEEA03EE-763C-4BC5-AA69-C471B67D82A2}" destId="{4EE7E6F3-FD29-450B-AE54-5AD76DA2D8AF}" srcOrd="7" destOrd="0" presId="urn:microsoft.com/office/officeart/2018/2/layout/IconCircleList"/>
    <dgm:cxn modelId="{693C36B9-49FB-4621-BF55-89ED88FE66BD}" type="presParOf" srcId="{BEEA03EE-763C-4BC5-AA69-C471B67D82A2}" destId="{91E700FE-CE21-4A68-A9D5-E5C0B1BF5939}" srcOrd="8" destOrd="0" presId="urn:microsoft.com/office/officeart/2018/2/layout/IconCircleList"/>
    <dgm:cxn modelId="{2B780932-962F-4408-A979-B79BF1709EE6}" type="presParOf" srcId="{91E700FE-CE21-4A68-A9D5-E5C0B1BF5939}" destId="{B8886C32-971A-4194-9C22-D32CBB810AE7}" srcOrd="0" destOrd="0" presId="urn:microsoft.com/office/officeart/2018/2/layout/IconCircleList"/>
    <dgm:cxn modelId="{D793C029-D891-493B-8338-2D3B5D38FD26}" type="presParOf" srcId="{91E700FE-CE21-4A68-A9D5-E5C0B1BF5939}" destId="{BAFAF4A6-9148-4D4E-80B4-9555B8059C93}" srcOrd="1" destOrd="0" presId="urn:microsoft.com/office/officeart/2018/2/layout/IconCircleList"/>
    <dgm:cxn modelId="{277E2A8E-AC08-4387-881A-A002DDAF0711}" type="presParOf" srcId="{91E700FE-CE21-4A68-A9D5-E5C0B1BF5939}" destId="{3F62902F-86EA-435D-8A2B-81B7D0AAACE5}" srcOrd="2" destOrd="0" presId="urn:microsoft.com/office/officeart/2018/2/layout/IconCircleList"/>
    <dgm:cxn modelId="{60A1FEBA-93F4-4FEC-8368-4B6EA624C022}" type="presParOf" srcId="{91E700FE-CE21-4A68-A9D5-E5C0B1BF5939}" destId="{9675F94A-AC16-4915-8EAD-DF7D51B575D0}" srcOrd="3" destOrd="0" presId="urn:microsoft.com/office/officeart/2018/2/layout/IconCircleList"/>
    <dgm:cxn modelId="{7EAEA2B7-9950-4D8D-9D73-B01078454EA8}" type="presParOf" srcId="{BEEA03EE-763C-4BC5-AA69-C471B67D82A2}" destId="{75CA3D54-9F0A-4EA3-9FFA-6B31E8405295}" srcOrd="9" destOrd="0" presId="urn:microsoft.com/office/officeart/2018/2/layout/IconCircleList"/>
    <dgm:cxn modelId="{5AFEAE1A-87EF-4487-9560-7D23FD235BB6}" type="presParOf" srcId="{BEEA03EE-763C-4BC5-AA69-C471B67D82A2}" destId="{B7BD6059-7AA5-479A-8998-25C67988748D}" srcOrd="10" destOrd="0" presId="urn:microsoft.com/office/officeart/2018/2/layout/IconCircleList"/>
    <dgm:cxn modelId="{FCB12E3D-6B8F-4837-A377-1653AA46F663}" type="presParOf" srcId="{B7BD6059-7AA5-479A-8998-25C67988748D}" destId="{BEB9016B-1206-40DA-83B2-466B8AD728B5}" srcOrd="0" destOrd="0" presId="urn:microsoft.com/office/officeart/2018/2/layout/IconCircleList"/>
    <dgm:cxn modelId="{817758F6-27FC-4330-8C4E-A5ADF2169EE1}" type="presParOf" srcId="{B7BD6059-7AA5-479A-8998-25C67988748D}" destId="{A60861B4-1978-4CCC-9C55-CA3822163265}" srcOrd="1" destOrd="0" presId="urn:microsoft.com/office/officeart/2018/2/layout/IconCircleList"/>
    <dgm:cxn modelId="{10CFF92C-5692-4E59-80F3-A38551F11ACB}" type="presParOf" srcId="{B7BD6059-7AA5-479A-8998-25C67988748D}" destId="{0918193A-FE4C-4EB1-8373-14B5A3C4AB7F}" srcOrd="2" destOrd="0" presId="urn:microsoft.com/office/officeart/2018/2/layout/IconCircleList"/>
    <dgm:cxn modelId="{BE7B276D-5294-4386-A574-9CD4C8EFA804}" type="presParOf" srcId="{B7BD6059-7AA5-479A-8998-25C67988748D}" destId="{39EFA637-D2C1-4603-B2A6-EF97F5BAFF6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CFD73-DAE8-4964-97C7-3117100D594F}">
      <dsp:nvSpPr>
        <dsp:cNvPr id="0" name=""/>
        <dsp:cNvSpPr/>
      </dsp:nvSpPr>
      <dsp:spPr>
        <a:xfrm>
          <a:off x="1491116" y="76238"/>
          <a:ext cx="1219260" cy="12192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0EE9BE-5F0D-489D-8B04-1A396784B8CA}">
      <dsp:nvSpPr>
        <dsp:cNvPr id="0" name=""/>
        <dsp:cNvSpPr/>
      </dsp:nvSpPr>
      <dsp:spPr>
        <a:xfrm>
          <a:off x="1747160" y="332283"/>
          <a:ext cx="707170" cy="7071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8A356E-485B-46F1-8835-F06B882497E0}">
      <dsp:nvSpPr>
        <dsp:cNvPr id="0" name=""/>
        <dsp:cNvSpPr/>
      </dsp:nvSpPr>
      <dsp:spPr>
        <a:xfrm>
          <a:off x="2971646" y="76238"/>
          <a:ext cx="2873970" cy="121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AWS: cloud platform</a:t>
          </a:r>
        </a:p>
      </dsp:txBody>
      <dsp:txXfrm>
        <a:off x="2971646" y="76238"/>
        <a:ext cx="2873970" cy="1219260"/>
      </dsp:txXfrm>
    </dsp:sp>
    <dsp:sp modelId="{E6F54987-4839-4655-86F5-9680481DB309}">
      <dsp:nvSpPr>
        <dsp:cNvPr id="0" name=""/>
        <dsp:cNvSpPr/>
      </dsp:nvSpPr>
      <dsp:spPr>
        <a:xfrm>
          <a:off x="6346383" y="76238"/>
          <a:ext cx="1219260" cy="12192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8CB148-0839-43E7-8FA2-D58EA5A0E269}">
      <dsp:nvSpPr>
        <dsp:cNvPr id="0" name=""/>
        <dsp:cNvSpPr/>
      </dsp:nvSpPr>
      <dsp:spPr>
        <a:xfrm>
          <a:off x="6602428" y="332283"/>
          <a:ext cx="707170" cy="7071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6F0773-AB50-4615-AF9A-DE03FE65F601}">
      <dsp:nvSpPr>
        <dsp:cNvPr id="0" name=""/>
        <dsp:cNvSpPr/>
      </dsp:nvSpPr>
      <dsp:spPr>
        <a:xfrm>
          <a:off x="7826913" y="76238"/>
          <a:ext cx="2873970" cy="121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Secure connection to cloud applications</a:t>
          </a:r>
        </a:p>
      </dsp:txBody>
      <dsp:txXfrm>
        <a:off x="7826913" y="76238"/>
        <a:ext cx="2873970" cy="1219260"/>
      </dsp:txXfrm>
    </dsp:sp>
    <dsp:sp modelId="{A0C6017B-04A0-41F8-9CDD-0B84792E925D}">
      <dsp:nvSpPr>
        <dsp:cNvPr id="0" name=""/>
        <dsp:cNvSpPr/>
      </dsp:nvSpPr>
      <dsp:spPr>
        <a:xfrm>
          <a:off x="1491116" y="2276929"/>
          <a:ext cx="1219260" cy="12192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BDEB05-C5C9-4B23-93D6-907D3D9EF5BC}">
      <dsp:nvSpPr>
        <dsp:cNvPr id="0" name=""/>
        <dsp:cNvSpPr/>
      </dsp:nvSpPr>
      <dsp:spPr>
        <a:xfrm>
          <a:off x="1747160" y="2532973"/>
          <a:ext cx="707170" cy="7071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9C4EB5-5848-4F31-89AF-AF2E03B23C1B}">
      <dsp:nvSpPr>
        <dsp:cNvPr id="0" name=""/>
        <dsp:cNvSpPr/>
      </dsp:nvSpPr>
      <dsp:spPr>
        <a:xfrm>
          <a:off x="2971646" y="2276929"/>
          <a:ext cx="2873970" cy="121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Connect to many devices</a:t>
          </a:r>
        </a:p>
      </dsp:txBody>
      <dsp:txXfrm>
        <a:off x="2971646" y="2276929"/>
        <a:ext cx="2873970" cy="1219260"/>
      </dsp:txXfrm>
    </dsp:sp>
    <dsp:sp modelId="{2DE4F8FB-B770-4EF2-83FF-5339C22A9A55}">
      <dsp:nvSpPr>
        <dsp:cNvPr id="0" name=""/>
        <dsp:cNvSpPr/>
      </dsp:nvSpPr>
      <dsp:spPr>
        <a:xfrm>
          <a:off x="6346383" y="2276929"/>
          <a:ext cx="1219260" cy="12192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194A6F-AAAE-4761-BE81-FCB3F1A89FA1}">
      <dsp:nvSpPr>
        <dsp:cNvPr id="0" name=""/>
        <dsp:cNvSpPr/>
      </dsp:nvSpPr>
      <dsp:spPr>
        <a:xfrm>
          <a:off x="6602428" y="2532973"/>
          <a:ext cx="707170" cy="7071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61681C-919F-47A7-9091-69277818E455}">
      <dsp:nvSpPr>
        <dsp:cNvPr id="0" name=""/>
        <dsp:cNvSpPr/>
      </dsp:nvSpPr>
      <dsp:spPr>
        <a:xfrm>
          <a:off x="7826913" y="2276929"/>
          <a:ext cx="2873970" cy="121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Support multiple networks and protocols</a:t>
          </a:r>
        </a:p>
      </dsp:txBody>
      <dsp:txXfrm>
        <a:off x="7826913" y="2276929"/>
        <a:ext cx="2873970" cy="1219260"/>
      </dsp:txXfrm>
    </dsp:sp>
    <dsp:sp modelId="{B8886C32-971A-4194-9C22-D32CBB810AE7}">
      <dsp:nvSpPr>
        <dsp:cNvPr id="0" name=""/>
        <dsp:cNvSpPr/>
      </dsp:nvSpPr>
      <dsp:spPr>
        <a:xfrm>
          <a:off x="1491116" y="4477619"/>
          <a:ext cx="1219260" cy="12192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FAF4A6-9148-4D4E-80B4-9555B8059C93}">
      <dsp:nvSpPr>
        <dsp:cNvPr id="0" name=""/>
        <dsp:cNvSpPr/>
      </dsp:nvSpPr>
      <dsp:spPr>
        <a:xfrm>
          <a:off x="1747160" y="4733663"/>
          <a:ext cx="707170" cy="7071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75F94A-AC16-4915-8EAD-DF7D51B575D0}">
      <dsp:nvSpPr>
        <dsp:cNvPr id="0" name=""/>
        <dsp:cNvSpPr/>
      </dsp:nvSpPr>
      <dsp:spPr>
        <a:xfrm>
          <a:off x="2971646" y="4477619"/>
          <a:ext cx="2873970" cy="121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extraction and custom rules </a:t>
          </a:r>
        </a:p>
      </dsp:txBody>
      <dsp:txXfrm>
        <a:off x="2971646" y="4477619"/>
        <a:ext cx="2873970" cy="1219260"/>
      </dsp:txXfrm>
    </dsp:sp>
    <dsp:sp modelId="{BEB9016B-1206-40DA-83B2-466B8AD728B5}">
      <dsp:nvSpPr>
        <dsp:cNvPr id="0" name=""/>
        <dsp:cNvSpPr/>
      </dsp:nvSpPr>
      <dsp:spPr>
        <a:xfrm>
          <a:off x="6346383" y="4477619"/>
          <a:ext cx="1219260" cy="12192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0861B4-1978-4CCC-9C55-CA3822163265}">
      <dsp:nvSpPr>
        <dsp:cNvPr id="0" name=""/>
        <dsp:cNvSpPr/>
      </dsp:nvSpPr>
      <dsp:spPr>
        <a:xfrm>
          <a:off x="6602428" y="4733663"/>
          <a:ext cx="707170" cy="7071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FA637-D2C1-4603-B2A6-EF97F5BAFF6A}">
      <dsp:nvSpPr>
        <dsp:cNvPr id="0" name=""/>
        <dsp:cNvSpPr/>
      </dsp:nvSpPr>
      <dsp:spPr>
        <a:xfrm>
          <a:off x="7826913" y="4477619"/>
          <a:ext cx="2873970" cy="121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load balancing issue</a:t>
          </a:r>
        </a:p>
      </dsp:txBody>
      <dsp:txXfrm>
        <a:off x="7826913" y="4477619"/>
        <a:ext cx="2873970" cy="1219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F06FC-10DF-4044-8CD3-25DDE0DF6B6E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142A4-9805-334E-8E6E-747595C1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 everyone</a:t>
            </a:r>
          </a:p>
          <a:p>
            <a:r>
              <a:rPr lang="en-US" dirty="0"/>
              <a:t>We are team GreenFace</a:t>
            </a:r>
          </a:p>
          <a:p>
            <a:r>
              <a:rPr lang="en-US" dirty="0"/>
              <a:t>I am Minh,….</a:t>
            </a:r>
          </a:p>
          <a:p>
            <a:endParaRPr lang="en-US" dirty="0"/>
          </a:p>
          <a:p>
            <a:r>
              <a:rPr lang="en-US" dirty="0"/>
              <a:t>Our project is based on AWS GreenGrass IOT. Specifically, we build an enterprise message queue with encrypted communication over the cloud.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42A4-9805-334E-8E6E-747595C1B7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83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Lambda: event driven compute functions</a:t>
            </a:r>
          </a:p>
          <a:p>
            <a:r>
              <a:rPr lang="en-US" dirty="0"/>
              <a:t>Write lambda function right on the browser, upload to the cloud and deploy it to the devices locally as we wish.</a:t>
            </a:r>
          </a:p>
          <a:p>
            <a:endParaRPr lang="en-US" dirty="0"/>
          </a:p>
          <a:p>
            <a:r>
              <a:rPr lang="en-US" dirty="0"/>
              <a:t>Lambda can have the local version of itself: local-lambda.</a:t>
            </a:r>
          </a:p>
          <a:p>
            <a:r>
              <a:rPr lang="en-US" dirty="0"/>
              <a:t>Lambda can be scaled if you have thousands of them on thousands of devices.</a:t>
            </a:r>
          </a:p>
          <a:p>
            <a:r>
              <a:rPr lang="en-US" dirty="0"/>
              <a:t>Lambda operates in a container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scalability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Based on Python 2.7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Invoke Lambda functions with messages and shadow updates.</a:t>
            </a:r>
          </a:p>
          <a:p>
            <a:endParaRPr lang="en-US" dirty="0"/>
          </a:p>
          <a:p>
            <a:r>
              <a:rPr lang="en-US" dirty="0"/>
              <a:t>What can we do with Lambda?</a:t>
            </a:r>
          </a:p>
          <a:p>
            <a:r>
              <a:rPr lang="en-US" dirty="0"/>
              <a:t>Command and control data</a:t>
            </a:r>
          </a:p>
          <a:p>
            <a:r>
              <a:rPr lang="en-US" dirty="0"/>
              <a:t>Offline operation (if your device comes back online </a:t>
            </a:r>
            <a:r>
              <a:rPr lang="en-US" dirty="0">
                <a:sym typeface="Wingdings" pitchFamily="2" charset="2"/>
              </a:rPr>
              <a:t> resume operations)</a:t>
            </a:r>
          </a:p>
          <a:p>
            <a:r>
              <a:rPr lang="en-US" dirty="0">
                <a:sym typeface="Wingdings" pitchFamily="2" charset="2"/>
              </a:rPr>
              <a:t>Data filtering and aggregation (dynamic programming, divide and conquer approach)</a:t>
            </a:r>
          </a:p>
          <a:p>
            <a:r>
              <a:rPr lang="en-US" dirty="0">
                <a:sym typeface="Wingdings" pitchFamily="2" charset="2"/>
              </a:rPr>
              <a:t>Iterative learning (machine 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42A4-9805-334E-8E6E-747595C1B7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4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Subscription List maintained by the GreenGrass Group</a:t>
            </a:r>
          </a:p>
          <a:p>
            <a:r>
              <a:rPr lang="en-US" dirty="0"/>
              <a:t>It acts like the routing table defining the data going back and forth between a device/service on the cloud to a target or vice versa. The target can be a particular lambda function on the core.</a:t>
            </a:r>
          </a:p>
          <a:p>
            <a:r>
              <a:rPr lang="en-US" dirty="0"/>
              <a:t>Define the topic name for the subscription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42A4-9805-334E-8E6E-747595C1B7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30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From left to right~ top to bottom</a:t>
            </a:r>
          </a:p>
          <a:p>
            <a:endParaRPr lang="en-US" sz="1200" dirty="0"/>
          </a:p>
          <a:p>
            <a:r>
              <a:rPr lang="en-US" sz="1200" dirty="0"/>
              <a:t>AWS account with GreenGrass IoT services</a:t>
            </a:r>
          </a:p>
          <a:p>
            <a:r>
              <a:rPr lang="en-US" sz="1200" dirty="0"/>
              <a:t>AWS SDK &amp; Python 2.7 </a:t>
            </a:r>
          </a:p>
          <a:p>
            <a:r>
              <a:rPr lang="en-US" sz="1200" dirty="0"/>
              <a:t>AWS security policies and certificate for core and all IoT devices (obtain from Symantec and provided sources from AWS)</a:t>
            </a:r>
          </a:p>
          <a:p>
            <a:r>
              <a:rPr lang="en-US" sz="1200" dirty="0"/>
              <a:t>AWS message encryption and message queue services</a:t>
            </a:r>
          </a:p>
          <a:p>
            <a:r>
              <a:rPr lang="en-US" sz="1200" dirty="0"/>
              <a:t>Raspberry Pi 3 Model B with Raspbian Jessie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42A4-9805-334E-8E6E-747595C1B7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95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in case</a:t>
            </a:r>
          </a:p>
          <a:p>
            <a:r>
              <a:rPr lang="en-US" dirty="0"/>
              <a:t>Enterprise Message Queue demo</a:t>
            </a:r>
          </a:p>
          <a:p>
            <a:r>
              <a:rPr lang="en-US" dirty="0"/>
              <a:t>1 will send a message to the queue based on the topic defined on GreenGrass Core</a:t>
            </a:r>
          </a:p>
          <a:p>
            <a:r>
              <a:rPr lang="en-US" dirty="0"/>
              <a:t>The receiver or subscriber to that topic will wait on the other side of the queue to receive the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42A4-9805-334E-8E6E-747595C1B7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1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42A4-9805-334E-8E6E-747595C1B7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6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our </a:t>
            </a:r>
            <a:r>
              <a:rPr lang="en-US"/>
              <a:t>presentation consists of…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42A4-9805-334E-8E6E-747595C1B7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9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left to right and top to bottom</a:t>
            </a:r>
          </a:p>
          <a:p>
            <a:endParaRPr lang="en-US" dirty="0"/>
          </a:p>
          <a:p>
            <a:r>
              <a:rPr lang="en-US" dirty="0"/>
              <a:t>Lets have a quick review of AWS.</a:t>
            </a:r>
          </a:p>
          <a:p>
            <a:r>
              <a:rPr lang="en-US" dirty="0"/>
              <a:t>AWS amazon web service</a:t>
            </a:r>
          </a:p>
          <a:p>
            <a:endParaRPr lang="en-US" dirty="0"/>
          </a:p>
          <a:p>
            <a:r>
              <a:rPr lang="en-US" dirty="0"/>
              <a:t>AWS fully managed cloud platform</a:t>
            </a:r>
          </a:p>
          <a:p>
            <a:endParaRPr lang="en-US" dirty="0"/>
          </a:p>
          <a:p>
            <a:r>
              <a:rPr lang="en-US" dirty="0"/>
              <a:t>AWS can establish secure connection between devices and cloud applications.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can also connect to thousands of devices easily (or scalability in another word)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AWS also manages physical devices across multiple networks and protocols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certain situations, we can extract and filter data from our devices and take specific action with custom </a:t>
            </a:r>
            <a:r>
              <a:rPr lang="en-US" b="1" dirty="0"/>
              <a:t>Rules </a:t>
            </a:r>
            <a:r>
              <a:rPr lang="en-US" dirty="0"/>
              <a:t>(more on this later)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have to worry about Load-balancing or other complications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42A4-9805-334E-8E6E-747595C1B7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8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typically have a subscriber and publisher in AWS IoT platform.</a:t>
            </a:r>
          </a:p>
          <a:p>
            <a:r>
              <a:rPr lang="en-US" dirty="0"/>
              <a:t>The publisher sends the message or publish to a topic defined on the cloud.</a:t>
            </a:r>
          </a:p>
          <a:p>
            <a:r>
              <a:rPr lang="en-US" dirty="0"/>
              <a:t>The receiver or subscriber will get the message from the same subscription</a:t>
            </a:r>
          </a:p>
          <a:p>
            <a:endParaRPr lang="en-US" dirty="0"/>
          </a:p>
          <a:p>
            <a:r>
              <a:rPr lang="en-US" dirty="0"/>
              <a:t>Publisher and subscriber connect to the AWS IoT and cloud applications through the device gateway.</a:t>
            </a:r>
          </a:p>
          <a:p>
            <a:endParaRPr lang="en-US" dirty="0"/>
          </a:p>
          <a:p>
            <a:r>
              <a:rPr lang="en-US" dirty="0"/>
              <a:t>The registry contains all of the information about the publisher and subscriber’s information such as certificate.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Every devices connected to the </a:t>
            </a:r>
            <a:r>
              <a:rPr lang="en-US" sz="1200" b="1" dirty="0"/>
              <a:t>Device Gateway </a:t>
            </a:r>
            <a:r>
              <a:rPr lang="en-US" sz="1200" dirty="0"/>
              <a:t>needs its own certificate, also must be in the Registry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42A4-9805-334E-8E6E-747595C1B7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75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400" b="1" dirty="0"/>
              <a:t>Policy</a:t>
            </a:r>
            <a:r>
              <a:rPr lang="en-US" sz="1400" dirty="0"/>
              <a:t>: define what you can do when the device connects to the Device Gateway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IoT devices constrained by </a:t>
            </a:r>
            <a:r>
              <a:rPr lang="en-US" sz="1400" b="1" dirty="0"/>
              <a:t>MQTT protocol</a:t>
            </a:r>
          </a:p>
          <a:p>
            <a:pPr lvl="1"/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MQTT is an ISO standard publish-subscribe-based messaging protocol. It works on top of the TCP/IP protocol.</a:t>
            </a:r>
            <a:endParaRPr lang="en-US" sz="1400" b="1" dirty="0"/>
          </a:p>
          <a:p>
            <a:pPr lvl="1"/>
            <a:endParaRPr lang="en-US" sz="1400" b="1" dirty="0"/>
          </a:p>
          <a:p>
            <a:pPr lvl="1"/>
            <a:r>
              <a:rPr lang="en-US" sz="1400" b="1" dirty="0"/>
              <a:t>Rule</a:t>
            </a:r>
            <a:r>
              <a:rPr lang="en-US" sz="1400" dirty="0"/>
              <a:t>: define the way how we want to receive down-streamed data (applied rules (AWS IoT action) on multiple incoming messages </a:t>
            </a:r>
            <a:r>
              <a:rPr lang="en-US" sz="1400" dirty="0">
                <a:sym typeface="Wingdings" pitchFamily="2" charset="2"/>
              </a:rPr>
              <a:t> great capabilities)</a:t>
            </a:r>
          </a:p>
          <a:p>
            <a:pPr lvl="1"/>
            <a:endParaRPr lang="en-US" sz="1400" dirty="0">
              <a:sym typeface="Wingdings" pitchFamily="2" charset="2"/>
            </a:endParaRPr>
          </a:p>
          <a:p>
            <a:pPr lvl="1"/>
            <a:r>
              <a:rPr lang="en-US" sz="1400" b="1" dirty="0">
                <a:sym typeface="Wingdings" pitchFamily="2" charset="2"/>
              </a:rPr>
              <a:t>Device Shadow</a:t>
            </a:r>
            <a:r>
              <a:rPr lang="en-US" sz="1400" dirty="0">
                <a:sym typeface="Wingdings" pitchFamily="2" charset="2"/>
              </a:rPr>
              <a:t>: where we do all the commands and control operations. A critical part of GreenGrass. It stores operational state of our devices, reported back to Device Gateway.</a:t>
            </a:r>
          </a:p>
          <a:p>
            <a:pPr lvl="1"/>
            <a:endParaRPr lang="en-US" sz="1400" dirty="0">
              <a:sym typeface="Wingdings" pitchFamily="2" charset="2"/>
            </a:endParaRPr>
          </a:p>
          <a:p>
            <a:pPr lvl="1"/>
            <a:r>
              <a:rPr lang="en-US" sz="1400" b="1" dirty="0">
                <a:sym typeface="Wingdings" pitchFamily="2" charset="2"/>
              </a:rPr>
              <a:t>Lambda:</a:t>
            </a:r>
            <a:r>
              <a:rPr lang="en-US" sz="1400" dirty="0">
                <a:sym typeface="Wingdings" pitchFamily="2" charset="2"/>
              </a:rPr>
              <a:t> advanced computing server ~executing codes providing add-on functionalities to messages sent to edge devices.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42A4-9805-334E-8E6E-747595C1B7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49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more specific, AWS Requires the root CA and certificates/ keys for each device</a:t>
            </a:r>
          </a:p>
          <a:p>
            <a:endParaRPr lang="en-US" dirty="0"/>
          </a:p>
          <a:p>
            <a:r>
              <a:rPr lang="en-US" dirty="0"/>
              <a:t>Local </a:t>
            </a:r>
            <a:r>
              <a:rPr lang="en-US" dirty="0" err="1"/>
              <a:t>GGCore</a:t>
            </a:r>
            <a:r>
              <a:rPr lang="en-US" dirty="0"/>
              <a:t> has its own root certificate</a:t>
            </a:r>
          </a:p>
          <a:p>
            <a:r>
              <a:rPr lang="en-US" dirty="0"/>
              <a:t>Each device certificate is signed by GCC’s root certificate</a:t>
            </a:r>
          </a:p>
          <a:p>
            <a:r>
              <a:rPr lang="en-US" dirty="0"/>
              <a:t>After those processes, GGC can use local CA and device certificate for authentication.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42A4-9805-334E-8E6E-747595C1B7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8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42A4-9805-334E-8E6E-747595C1B7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3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dirty="0" err="1"/>
              <a:t>Json</a:t>
            </a:r>
            <a:r>
              <a:rPr lang="en-US" dirty="0"/>
              <a:t> document used to keep tracks of the state of your IoT devices and Lambdas.</a:t>
            </a:r>
          </a:p>
          <a:p>
            <a:r>
              <a:rPr lang="en-US" dirty="0"/>
              <a:t>We can sync this state of our local device to the cloud. (this can be showed in the demo later)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42A4-9805-334E-8E6E-747595C1B7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40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GreenGrass Group has a GG core, multiple devices to that group.</a:t>
            </a:r>
          </a:p>
          <a:p>
            <a:r>
              <a:rPr lang="en-US" dirty="0"/>
              <a:t>Contains log-in information to allow connection the cloud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42A4-9805-334E-8E6E-747595C1B7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2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152A-7884-CF48-9CCF-24F5F197735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60C7-3808-A642-8039-6F30A392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1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152A-7884-CF48-9CCF-24F5F197735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60C7-3808-A642-8039-6F30A392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9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152A-7884-CF48-9CCF-24F5F197735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60C7-3808-A642-8039-6F30A392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1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152A-7884-CF48-9CCF-24F5F197735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60C7-3808-A642-8039-6F30A392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0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152A-7884-CF48-9CCF-24F5F197735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60C7-3808-A642-8039-6F30A392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2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152A-7884-CF48-9CCF-24F5F197735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60C7-3808-A642-8039-6F30A392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0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152A-7884-CF48-9CCF-24F5F197735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60C7-3808-A642-8039-6F30A392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5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152A-7884-CF48-9CCF-24F5F197735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60C7-3808-A642-8039-6F30A392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152A-7884-CF48-9CCF-24F5F197735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60C7-3808-A642-8039-6F30A392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0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152A-7884-CF48-9CCF-24F5F197735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60C7-3808-A642-8039-6F30A392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8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152A-7884-CF48-9CCF-24F5F197735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60C7-3808-A642-8039-6F30A392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2152A-7884-CF48-9CCF-24F5F197735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60C7-3808-A642-8039-6F30A392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education/" TargetMode="External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b="1" dirty="0"/>
              <a:t>AWS </a:t>
            </a:r>
            <a:r>
              <a:rPr lang="en-US" sz="3400" b="1" dirty="0" err="1"/>
              <a:t>GreenGrass</a:t>
            </a:r>
            <a:r>
              <a:rPr lang="en-US" sz="3400" b="1" dirty="0"/>
              <a:t>-IoT/ Enterprise Message Queue with encrypted communication over the cloud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7BB235-AFEF-834F-B98C-3FBF27AEAD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"/>
          <a:stretch/>
        </p:blipFill>
        <p:spPr>
          <a:xfrm>
            <a:off x="1148795" y="2279151"/>
            <a:ext cx="5820649" cy="338714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Team </a:t>
            </a:r>
            <a:r>
              <a:rPr lang="en-US" dirty="0" err="1"/>
              <a:t>GreenFace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Hoa</a:t>
            </a:r>
            <a:r>
              <a:rPr lang="en-US" dirty="0"/>
              <a:t> Nguyen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Minh Ngo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Viet Nguyen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(Reference: AWS)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3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2E5486D-A391-3447-9C1A-A40E8232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59" y="350106"/>
            <a:ext cx="11526354" cy="6174679"/>
          </a:xfrm>
        </p:spPr>
      </p:pic>
    </p:spTree>
    <p:extLst>
      <p:ext uri="{BB962C8B-B14F-4D97-AF65-F5344CB8AC3E}">
        <p14:creationId xmlns:p14="http://schemas.microsoft.com/office/powerpoint/2010/main" val="87690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4DED-B005-9541-915F-08AE265D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69"/>
            <a:ext cx="10515600" cy="611268"/>
          </a:xfrm>
        </p:spPr>
        <p:txBody>
          <a:bodyPr>
            <a:normAutofit fontScale="90000"/>
          </a:bodyPr>
          <a:lstStyle/>
          <a:p>
            <a:r>
              <a:rPr lang="en-US" dirty="0"/>
              <a:t>GreenGrass Core</a:t>
            </a:r>
          </a:p>
        </p:txBody>
      </p:sp>
      <p:pic>
        <p:nvPicPr>
          <p:cNvPr id="5" name="Content Placeholder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F38D2D4D-0BCF-C046-B78B-B09FE2107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437" y="681037"/>
            <a:ext cx="11050292" cy="5859248"/>
          </a:xfrm>
        </p:spPr>
      </p:pic>
    </p:spTree>
    <p:extLst>
      <p:ext uri="{BB962C8B-B14F-4D97-AF65-F5344CB8AC3E}">
        <p14:creationId xmlns:p14="http://schemas.microsoft.com/office/powerpoint/2010/main" val="166749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BE98-AEB0-B84A-B8C3-AAD0CEC2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" y="1"/>
            <a:ext cx="12075622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GreenGrass Core Shadow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FFEB830-32A6-B243-8C4B-DA16C8892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681038"/>
            <a:ext cx="12192000" cy="6176962"/>
          </a:xfrm>
        </p:spPr>
      </p:pic>
    </p:spTree>
    <p:extLst>
      <p:ext uri="{BB962C8B-B14F-4D97-AF65-F5344CB8AC3E}">
        <p14:creationId xmlns:p14="http://schemas.microsoft.com/office/powerpoint/2010/main" val="103371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CB96-E4D1-3A4D-8E33-E546E0C4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497"/>
            <a:ext cx="10515600" cy="449451"/>
          </a:xfrm>
        </p:spPr>
        <p:txBody>
          <a:bodyPr>
            <a:normAutofit fontScale="90000"/>
          </a:bodyPr>
          <a:lstStyle/>
          <a:p>
            <a:r>
              <a:rPr lang="en-US" dirty="0"/>
              <a:t>GreenGrass Devices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CA5F4B7-0076-B64D-813C-7F3B82DBE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50929"/>
            <a:ext cx="12192000" cy="6191574"/>
          </a:xfrm>
        </p:spPr>
      </p:pic>
    </p:spTree>
    <p:extLst>
      <p:ext uri="{BB962C8B-B14F-4D97-AF65-F5344CB8AC3E}">
        <p14:creationId xmlns:p14="http://schemas.microsoft.com/office/powerpoint/2010/main" val="426721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52C9-F40A-BF4D-9D37-A2605230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GreenGrass Group and Policy for the group</a:t>
            </a:r>
          </a:p>
        </p:txBody>
      </p:sp>
      <p:pic>
        <p:nvPicPr>
          <p:cNvPr id="5" name="Content Placeholder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4A31B66E-24EC-BF4D-B065-442734810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488" y="914400"/>
            <a:ext cx="11958916" cy="5703376"/>
          </a:xfrm>
        </p:spPr>
      </p:pic>
    </p:spTree>
    <p:extLst>
      <p:ext uri="{BB962C8B-B14F-4D97-AF65-F5344CB8AC3E}">
        <p14:creationId xmlns:p14="http://schemas.microsoft.com/office/powerpoint/2010/main" val="2604089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E661-5D43-BE48-BDDE-115F5E1E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250"/>
            <a:ext cx="10515600" cy="440787"/>
          </a:xfrm>
        </p:spPr>
        <p:txBody>
          <a:bodyPr>
            <a:normAutofit fontScale="90000"/>
          </a:bodyPr>
          <a:lstStyle/>
          <a:p>
            <a:r>
              <a:rPr lang="en-US" dirty="0"/>
              <a:t>GreenGrass Lambda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29018C2-D97C-394E-9D07-D83235706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988" y="681037"/>
            <a:ext cx="11949192" cy="5936713"/>
          </a:xfrm>
        </p:spPr>
      </p:pic>
    </p:spTree>
    <p:extLst>
      <p:ext uri="{BB962C8B-B14F-4D97-AF65-F5344CB8AC3E}">
        <p14:creationId xmlns:p14="http://schemas.microsoft.com/office/powerpoint/2010/main" val="298805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64F045D-5E05-4D4D-82AE-3C70DD859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88" y="0"/>
            <a:ext cx="11902697" cy="6858000"/>
          </a:xfrm>
        </p:spPr>
      </p:pic>
    </p:spTree>
    <p:extLst>
      <p:ext uri="{BB962C8B-B14F-4D97-AF65-F5344CB8AC3E}">
        <p14:creationId xmlns:p14="http://schemas.microsoft.com/office/powerpoint/2010/main" val="1398415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F742-AE6B-9347-AE82-749159A9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08" y="1"/>
            <a:ext cx="11737384" cy="929898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GreenGrass Group Device Subscriptions</a:t>
            </a:r>
            <a:endParaRPr lang="en-US" dirty="0"/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C04648D-7D1C-2E43-922B-A0A976E91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969" y="929898"/>
            <a:ext cx="11685723" cy="5928101"/>
          </a:xfrm>
        </p:spPr>
      </p:pic>
    </p:spTree>
    <p:extLst>
      <p:ext uri="{BB962C8B-B14F-4D97-AF65-F5344CB8AC3E}">
        <p14:creationId xmlns:p14="http://schemas.microsoft.com/office/powerpoint/2010/main" val="783720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1A8F-22F2-7746-9FBE-B63D7B2B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93"/>
            <a:ext cx="10515600" cy="518278"/>
          </a:xfrm>
        </p:spPr>
        <p:txBody>
          <a:bodyPr>
            <a:normAutofit fontScale="90000"/>
          </a:bodyPr>
          <a:lstStyle/>
          <a:p>
            <a:r>
              <a:rPr lang="en-US" dirty="0"/>
              <a:t>GreenGrass Deployments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653B632-4854-FA4F-AE03-B222A76EE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64072"/>
            <a:ext cx="12192000" cy="6248136"/>
          </a:xfrm>
        </p:spPr>
      </p:pic>
    </p:spTree>
    <p:extLst>
      <p:ext uri="{BB962C8B-B14F-4D97-AF65-F5344CB8AC3E}">
        <p14:creationId xmlns:p14="http://schemas.microsoft.com/office/powerpoint/2010/main" val="557970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5AA5-4925-B34D-94B2-BDCE90EA9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Project Resources &amp;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29C3-D9D2-DD4A-9E56-2A4D633B7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1925"/>
            <a:ext cx="11114222" cy="506095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 descr="A picture containing green&#13;&#10;&#13;&#10;Description automatically generated">
            <a:extLst>
              <a:ext uri="{FF2B5EF4-FFF2-40B4-BE49-F238E27FC236}">
                <a16:creationId xmlns:a16="http://schemas.microsoft.com/office/drawing/2014/main" id="{F30E758F-CF7C-6145-B142-ADA6C25E8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8" y="1731790"/>
            <a:ext cx="2734071" cy="1822714"/>
          </a:xfrm>
          <a:prstGeom prst="rect">
            <a:avLst/>
          </a:prstGeom>
        </p:spPr>
      </p:pic>
      <p:pic>
        <p:nvPicPr>
          <p:cNvPr id="9" name="Picture 8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BCDC4321-4CBE-A641-984F-71069C4F0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121" y="1731790"/>
            <a:ext cx="2734072" cy="1893345"/>
          </a:xfrm>
          <a:prstGeom prst="rect">
            <a:avLst/>
          </a:prstGeom>
        </p:spPr>
      </p:pic>
      <p:pic>
        <p:nvPicPr>
          <p:cNvPr id="11" name="Picture 10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21C5FC5-E7A4-B54C-B7D5-409B8320F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50" y="1663247"/>
            <a:ext cx="3532717" cy="1891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27AF5D-3462-504A-B1EA-53E4AED20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278" y="4691935"/>
            <a:ext cx="6096000" cy="1206500"/>
          </a:xfrm>
          <a:prstGeom prst="rect">
            <a:avLst/>
          </a:prstGeom>
        </p:spPr>
      </p:pic>
      <p:pic>
        <p:nvPicPr>
          <p:cNvPr id="15" name="Picture 14" descr="A circuit board&#13;&#10;&#13;&#10;Description automatically generated">
            <a:extLst>
              <a:ext uri="{FF2B5EF4-FFF2-40B4-BE49-F238E27FC236}">
                <a16:creationId xmlns:a16="http://schemas.microsoft.com/office/drawing/2014/main" id="{D3B5DB8A-A72C-F346-92DE-D5262B50EC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2916" y="4349556"/>
            <a:ext cx="2834551" cy="18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3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C80F-C7EF-2345-9BA0-10409156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3180B-0689-E349-B687-DA4A86BB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overview</a:t>
            </a:r>
          </a:p>
          <a:p>
            <a:r>
              <a:rPr lang="en-US" dirty="0"/>
              <a:t>AWS IoT platform</a:t>
            </a:r>
          </a:p>
          <a:p>
            <a:r>
              <a:rPr lang="en-US" dirty="0"/>
              <a:t>AWS </a:t>
            </a:r>
            <a:r>
              <a:rPr lang="en-US" dirty="0" err="1"/>
              <a:t>GreenGrass</a:t>
            </a:r>
            <a:r>
              <a:rPr lang="en-US" dirty="0"/>
              <a:t> console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Project walkthrough</a:t>
            </a:r>
          </a:p>
          <a:p>
            <a:r>
              <a:rPr lang="en-US" dirty="0"/>
              <a:t>Message Queue</a:t>
            </a:r>
          </a:p>
          <a:p>
            <a:r>
              <a:rPr lang="en-US" dirty="0"/>
              <a:t>Traffic Light simulation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2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BF8D-CDAC-8F45-A6FC-C7CC7298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Project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26A4-AD79-1C41-9EF6-C76692D1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Install Raspberry Jessie, Python 2.7 and GreenGrass SDK onto the host pi (the Pi being used as the host device)</a:t>
            </a:r>
          </a:p>
          <a:p>
            <a:r>
              <a:rPr lang="en-US" sz="2200" dirty="0"/>
              <a:t>Create AWS account</a:t>
            </a:r>
          </a:p>
          <a:p>
            <a:r>
              <a:rPr lang="en-US" sz="2200" dirty="0"/>
              <a:t>Set up environment for GreenGrass</a:t>
            </a:r>
          </a:p>
          <a:p>
            <a:r>
              <a:rPr lang="en-US" sz="2200" dirty="0"/>
              <a:t>Installing GreenGrass core software</a:t>
            </a:r>
          </a:p>
          <a:p>
            <a:r>
              <a:rPr lang="en-US" sz="2200" dirty="0"/>
              <a:t>Design Lambda function on AWS GreenGrass IoT</a:t>
            </a:r>
          </a:p>
          <a:p>
            <a:r>
              <a:rPr lang="en-US" sz="2200" dirty="0"/>
              <a:t>Set up interaction between devices in AWS GreenGrass groups</a:t>
            </a:r>
          </a:p>
          <a:p>
            <a:r>
              <a:rPr lang="en-US" sz="2200" dirty="0"/>
              <a:t>Set up interaction with device shadows</a:t>
            </a:r>
          </a:p>
          <a:p>
            <a:r>
              <a:rPr lang="en-US" sz="2200" dirty="0"/>
              <a:t>Accessing AWS cloud services and deploy GreenGrass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8477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9A86-9732-AA4E-868C-923D9094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Message </a:t>
            </a:r>
            <a:r>
              <a:rPr lang="en-US" b="1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57A12-FF88-FB44-AFC8-785983E0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a simplified Enterprise Message Queue between 2 devices</a:t>
            </a:r>
          </a:p>
          <a:p>
            <a:r>
              <a:rPr lang="en-US" sz="4000" dirty="0"/>
              <a:t>One will publish and one will receive encrypted messages over a queue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2457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keyboard&#13;&#10;&#13;&#10;Description automatically generated">
            <a:extLst>
              <a:ext uri="{FF2B5EF4-FFF2-40B4-BE49-F238E27FC236}">
                <a16:creationId xmlns:a16="http://schemas.microsoft.com/office/drawing/2014/main" id="{2506B958-A857-1A4C-B629-654ED048F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72572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8498-0767-9E44-9C92-16F5126A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#1: Message Queue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D9DF4-5924-7543-BB1B-2139DDC3F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app.box.com</a:t>
            </a:r>
            <a:r>
              <a:rPr lang="en-US" dirty="0"/>
              <a:t>/s/3lpwenr0e2nmjawjhapexj4pfwwce7oj</a:t>
            </a:r>
          </a:p>
        </p:txBody>
      </p:sp>
    </p:spTree>
    <p:extLst>
      <p:ext uri="{BB962C8B-B14F-4D97-AF65-F5344CB8AC3E}">
        <p14:creationId xmlns:p14="http://schemas.microsoft.com/office/powerpoint/2010/main" val="289965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F4AD-22EB-8946-812C-43E55562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Traffic Light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9155-E9D3-DA41-8279-70742F81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2 devices: 1 will act as a switch, the other will act as the traffic light.</a:t>
            </a:r>
          </a:p>
          <a:p>
            <a:r>
              <a:rPr lang="en-US" dirty="0"/>
              <a:t>The switch and the light has 3 different states: G, Y, R.</a:t>
            </a:r>
          </a:p>
          <a:p>
            <a:r>
              <a:rPr lang="en-US" dirty="0"/>
              <a:t>As the switch changes its state (after every 20 second), the traffic light will do the same.</a:t>
            </a:r>
          </a:p>
        </p:txBody>
      </p:sp>
    </p:spTree>
    <p:extLst>
      <p:ext uri="{BB962C8B-B14F-4D97-AF65-F5344CB8AC3E}">
        <p14:creationId xmlns:p14="http://schemas.microsoft.com/office/powerpoint/2010/main" val="925863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0F18-2299-F54A-AFB2-FB09B673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#2 Traffic Light 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7D471-EF29-6646-9DF6-530C3FF80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app.box.com</a:t>
            </a:r>
            <a:r>
              <a:rPr lang="en-US" dirty="0"/>
              <a:t>/s/3lpwenr0e2nmjawjhapexj4pfwwce7oj</a:t>
            </a:r>
          </a:p>
        </p:txBody>
      </p:sp>
    </p:spTree>
    <p:extLst>
      <p:ext uri="{BB962C8B-B14F-4D97-AF65-F5344CB8AC3E}">
        <p14:creationId xmlns:p14="http://schemas.microsoft.com/office/powerpoint/2010/main" val="1785649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CAC578-D74F-E64D-A107-0CBA3CC4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1223F-6FEA-AA4B-B9CD-3F0617EB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https://aws.amazon.com</a:t>
            </a:r>
            <a:endParaRPr lang="en-US" dirty="0"/>
          </a:p>
          <a:p>
            <a:r>
              <a:rPr lang="en-US" dirty="0">
                <a:hlinkClick r:id="rId3"/>
              </a:rPr>
              <a:t>https://www.raspberrypi.org/education/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5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2D92-5A78-584D-9046-3F7874C6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>
            <a:normAutofit/>
          </a:bodyPr>
          <a:lstStyle/>
          <a:p>
            <a:r>
              <a:rPr lang="en-US"/>
              <a:t>AWS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5368B2-AD3E-42CE-8E57-27278AAFD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978151"/>
              </p:ext>
            </p:extLst>
          </p:nvPr>
        </p:nvGraphicFramePr>
        <p:xfrm>
          <a:off x="0" y="1084882"/>
          <a:ext cx="12192000" cy="5773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758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BAB80F-0F13-4F4D-9371-8A356F0C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7176"/>
            <a:ext cx="10515600" cy="758359"/>
          </a:xfrm>
        </p:spPr>
        <p:txBody>
          <a:bodyPr>
            <a:normAutofit/>
          </a:bodyPr>
          <a:lstStyle/>
          <a:p>
            <a:r>
              <a:rPr lang="en-US" dirty="0"/>
              <a:t>AWS IoT 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839946-B7A3-5743-A409-CFA706A3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4636007" cy="5032375"/>
          </a:xfrm>
        </p:spPr>
        <p:txBody>
          <a:bodyPr>
            <a:normAutofit/>
          </a:bodyPr>
          <a:lstStyle/>
          <a:p>
            <a:r>
              <a:rPr lang="en-US" dirty="0"/>
              <a:t>In AWS IoT, it works as follow:</a:t>
            </a:r>
          </a:p>
          <a:p>
            <a:pPr lvl="1"/>
            <a:r>
              <a:rPr lang="en-US" sz="2800" b="1" dirty="0"/>
              <a:t>Publish</a:t>
            </a:r>
            <a:r>
              <a:rPr lang="en-US" sz="2800" dirty="0"/>
              <a:t> message to a </a:t>
            </a:r>
            <a:r>
              <a:rPr lang="en-US" sz="2800" b="1" dirty="0"/>
              <a:t>Topic</a:t>
            </a:r>
          </a:p>
          <a:p>
            <a:pPr lvl="1"/>
            <a:r>
              <a:rPr lang="en-US" sz="2800" b="1" dirty="0"/>
              <a:t>Subscribe</a:t>
            </a:r>
            <a:r>
              <a:rPr lang="en-US" sz="2800" dirty="0"/>
              <a:t> to that Topic and receive message</a:t>
            </a:r>
          </a:p>
          <a:p>
            <a:pPr lvl="1"/>
            <a:r>
              <a:rPr lang="en-US" sz="2800" dirty="0"/>
              <a:t>Registry stores information of all devices.</a:t>
            </a:r>
          </a:p>
          <a:p>
            <a:pPr lvl="1"/>
            <a:r>
              <a:rPr lang="en-US" sz="2800" dirty="0">
                <a:sym typeface="Wingdings" pitchFamily="2" charset="2"/>
              </a:rPr>
              <a:t>(Reference: AWS)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6B2AEC3-D43C-1548-92A9-80A72BEB5D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303" b="-2"/>
          <a:stretch/>
        </p:blipFill>
        <p:spPr>
          <a:xfrm>
            <a:off x="5120640" y="1904281"/>
            <a:ext cx="7071360" cy="495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2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4930-5F5C-5C4F-904F-7BA95DFD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7763"/>
          </a:xfrm>
        </p:spPr>
        <p:txBody>
          <a:bodyPr>
            <a:normAutofit fontScale="90000"/>
          </a:bodyPr>
          <a:lstStyle/>
          <a:p>
            <a:r>
              <a:rPr lang="en-US" dirty="0"/>
              <a:t>AWS IoT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2093-50C4-7C44-8F8E-162F851A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6" y="1317356"/>
            <a:ext cx="5106393" cy="5540642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Policy: define what you can do</a:t>
            </a:r>
          </a:p>
          <a:p>
            <a:pPr lvl="1"/>
            <a:r>
              <a:rPr lang="en-US" sz="2800" dirty="0"/>
              <a:t>Uses MQTT protocol</a:t>
            </a:r>
          </a:p>
          <a:p>
            <a:pPr lvl="1"/>
            <a:r>
              <a:rPr lang="en-US" sz="2800" dirty="0"/>
              <a:t>Rule: how to receive data</a:t>
            </a:r>
          </a:p>
          <a:p>
            <a:pPr lvl="1"/>
            <a:r>
              <a:rPr lang="en-US" sz="2800" dirty="0">
                <a:sym typeface="Wingdings" pitchFamily="2" charset="2"/>
              </a:rPr>
              <a:t>Device Shadow: stores operational state of our devices</a:t>
            </a:r>
          </a:p>
          <a:p>
            <a:pPr lvl="1"/>
            <a:r>
              <a:rPr lang="en-US" sz="2800" dirty="0">
                <a:sym typeface="Wingdings" pitchFamily="2" charset="2"/>
              </a:rPr>
              <a:t>Lambda: add-on functionalities to messages sent to edge devices.</a:t>
            </a:r>
          </a:p>
          <a:p>
            <a:pPr lvl="1"/>
            <a:r>
              <a:rPr lang="en-US" sz="2800" dirty="0">
                <a:sym typeface="Wingdings" pitchFamily="2" charset="2"/>
              </a:rPr>
              <a:t>(Reference: AWS)</a:t>
            </a:r>
            <a:endParaRPr lang="en-US" sz="2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3CD8B-2322-F549-814A-31416E95F5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42" b="2"/>
          <a:stretch/>
        </p:blipFill>
        <p:spPr>
          <a:xfrm>
            <a:off x="5120639" y="1317356"/>
            <a:ext cx="7057115" cy="55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7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9F530657-8DCD-C94F-97F0-5F7D7E88C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95622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71D9-F0C9-A740-8F7B-178D796E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GreenGrass- an extension of AWS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08458-226A-354A-A555-70865A18A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package running on your own hardware (Raspberry Pi,…)</a:t>
            </a:r>
          </a:p>
          <a:p>
            <a:r>
              <a:rPr lang="en-US" dirty="0"/>
              <a:t>Inherits from AWS IoT: </a:t>
            </a:r>
          </a:p>
          <a:p>
            <a:r>
              <a:rPr lang="en-US" dirty="0"/>
              <a:t>Lambda (computing operation on edge devices) </a:t>
            </a:r>
          </a:p>
          <a:p>
            <a:r>
              <a:rPr lang="en-US" dirty="0"/>
              <a:t>Broker (connection to device on the cloud even without connection to the cloud)</a:t>
            </a:r>
          </a:p>
          <a:p>
            <a:r>
              <a:rPr lang="en-US" dirty="0"/>
              <a:t>Certificate</a:t>
            </a:r>
          </a:p>
          <a:p>
            <a:r>
              <a:rPr lang="en-US" dirty="0"/>
              <a:t>Shadow devices (operational state of device, command and controlling operation)</a:t>
            </a:r>
          </a:p>
        </p:txBody>
      </p:sp>
    </p:spTree>
    <p:extLst>
      <p:ext uri="{BB962C8B-B14F-4D97-AF65-F5344CB8AC3E}">
        <p14:creationId xmlns:p14="http://schemas.microsoft.com/office/powerpoint/2010/main" val="311784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9265-299B-C14F-A169-6BA210FD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GreenGrass Main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790A-FA79-7E4C-BF58-2DC791AA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GreenGrass Core (heart of GreenGrass): run lambda execution, handles device shadow, connection, message broker, security. Requires hardware such as Raspberry Pi or any hardware (ARM, X86)</a:t>
            </a:r>
          </a:p>
          <a:p>
            <a:r>
              <a:rPr lang="en-US" dirty="0"/>
              <a:t>IoT SDK (C, C++, Python, JS)</a:t>
            </a:r>
          </a:p>
          <a:p>
            <a:r>
              <a:rPr lang="en-US" dirty="0"/>
              <a:t>GreenGrass Group: set of Cores and devices talking to each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9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16F9-5B14-B14C-8FFB-D206BCF9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GreenGrass</a:t>
            </a:r>
            <a:r>
              <a:rPr lang="en-US" dirty="0"/>
              <a:t> Console</a:t>
            </a:r>
          </a:p>
        </p:txBody>
      </p:sp>
    </p:spTree>
    <p:extLst>
      <p:ext uri="{BB962C8B-B14F-4D97-AF65-F5344CB8AC3E}">
        <p14:creationId xmlns:p14="http://schemas.microsoft.com/office/powerpoint/2010/main" val="314752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1248</Words>
  <Application>Microsoft Macintosh PowerPoint</Application>
  <PresentationFormat>Widescreen</PresentationFormat>
  <Paragraphs>175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AWS GreenGrass-IoT/ Enterprise Message Queue with encrypted communication over the cloud</vt:lpstr>
      <vt:lpstr>Content</vt:lpstr>
      <vt:lpstr>AWS</vt:lpstr>
      <vt:lpstr>AWS IoT Overview</vt:lpstr>
      <vt:lpstr>AWS IoT Overview</vt:lpstr>
      <vt:lpstr>PowerPoint Presentation</vt:lpstr>
      <vt:lpstr>GreenGrass- an extension of AWS IoT</vt:lpstr>
      <vt:lpstr>GreenGrass Main Components</vt:lpstr>
      <vt:lpstr>AWS GreenGrass Console</vt:lpstr>
      <vt:lpstr>PowerPoint Presentation</vt:lpstr>
      <vt:lpstr>GreenGrass Core</vt:lpstr>
      <vt:lpstr>GreenGrass Core Shadow</vt:lpstr>
      <vt:lpstr>GreenGrass Devices</vt:lpstr>
      <vt:lpstr>GreenGrass Group and Policy for the group</vt:lpstr>
      <vt:lpstr>GreenGrass Lambda</vt:lpstr>
      <vt:lpstr>PowerPoint Presentation</vt:lpstr>
      <vt:lpstr>GreenGrass Group Device Subscriptions</vt:lpstr>
      <vt:lpstr>GreenGrass Deployments</vt:lpstr>
      <vt:lpstr>Project Resources &amp; Technologies used</vt:lpstr>
      <vt:lpstr>Project walkthrough</vt:lpstr>
      <vt:lpstr>Message Queue</vt:lpstr>
      <vt:lpstr>PowerPoint Presentation</vt:lpstr>
      <vt:lpstr>#1: Message Queue Demo</vt:lpstr>
      <vt:lpstr>Traffic Light Simulation</vt:lpstr>
      <vt:lpstr>#2 Traffic Light demo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GreenGrass-IoT/ Enterprise Message Queue with encrypted communication over the cloud</dc:title>
  <dc:creator>Minh Ngo</dc:creator>
  <cp:lastModifiedBy>Minh Ngo</cp:lastModifiedBy>
  <cp:revision>47</cp:revision>
  <dcterms:created xsi:type="dcterms:W3CDTF">2018-12-05T22:13:29Z</dcterms:created>
  <dcterms:modified xsi:type="dcterms:W3CDTF">2018-12-09T00:16:15Z</dcterms:modified>
</cp:coreProperties>
</file>