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3" r:id="rId7"/>
    <p:sldId id="262" r:id="rId8"/>
    <p:sldId id="261" r:id="rId9"/>
    <p:sldId id="264" r:id="rId10"/>
    <p:sldId id="265" r:id="rId11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2"/>
    </p:embeddedFont>
    <p:embeddedFont>
      <p:font typeface="Book Antiqua" panose="02040602050305030304" pitchFamily="18" charset="0"/>
      <p:regular r:id="rId13"/>
      <p:bold r:id="rId14"/>
      <p:italic r:id="rId15"/>
      <p:boldItalic r:id="rId16"/>
    </p:embeddedFont>
    <p:embeddedFont>
      <p:font typeface="a옛날목욕탕L" panose="02020600000000000000" pitchFamily="18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FF3300"/>
    <a:srgbClr val="ADB9CA"/>
    <a:srgbClr val="3A3838"/>
    <a:srgbClr val="838282"/>
    <a:srgbClr val="D9D9D9"/>
    <a:srgbClr val="6E6B6B"/>
    <a:srgbClr val="E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2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9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7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7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C0B5-14BF-4808-8B7C-15021643402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B8C6E-6A5C-410A-9657-4CDA97835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58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0600" y="2133600"/>
            <a:ext cx="2590800" cy="2590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9273" y="2875002"/>
            <a:ext cx="23134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</a:t>
            </a:r>
            <a:endParaRPr lang="en-US" altLang="ko-KR" sz="28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1000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베를린의 스파이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304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참여 인력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승리 조건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69" y="1484947"/>
            <a:ext cx="1985963" cy="26186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36" y="1484947"/>
            <a:ext cx="1996440" cy="266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8194" y="4278129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전남대학교 컴퓨터공학전공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학년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박범기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8202" y="4278129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전남대학교 컴퓨터공학전공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학년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박주형 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0878" y="514376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기획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프로그래밍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2871" y="5143761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기획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프로그래밍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98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77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개요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2~4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인용 멀티 보드게임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2" y="1129005"/>
            <a:ext cx="8311917" cy="470518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직사각형 7"/>
          <p:cNvSpPr/>
          <p:nvPr/>
        </p:nvSpPr>
        <p:spPr>
          <a:xfrm>
            <a:off x="2318994" y="1158945"/>
            <a:ext cx="6492497" cy="4672919"/>
          </a:xfrm>
          <a:prstGeom prst="rect">
            <a:avLst/>
          </a:prstGeom>
          <a:gradFill flip="none" rotWithShape="1">
            <a:gsLst>
              <a:gs pos="40000">
                <a:srgbClr val="D9D9D9">
                  <a:alpha val="50000"/>
                </a:srgbClr>
              </a:gs>
              <a:gs pos="20000">
                <a:srgbClr val="D9D9D9">
                  <a:alpha val="10000"/>
                </a:srgbClr>
              </a:gs>
              <a:gs pos="0">
                <a:srgbClr val="D9D9D9">
                  <a:alpha val="0"/>
                </a:srgbClr>
              </a:gs>
              <a:gs pos="100000">
                <a:srgbClr val="D9D9D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87859"/>
              </p:ext>
            </p:extLst>
          </p:nvPr>
        </p:nvGraphicFramePr>
        <p:xfrm>
          <a:off x="7289620" y="1681102"/>
          <a:ext cx="3968986" cy="32639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601801">
                  <a:extLst>
                    <a:ext uri="{9D8B030D-6E8A-4147-A177-3AD203B41FA5}">
                      <a16:colId xmlns:a16="http://schemas.microsoft.com/office/drawing/2014/main" val="2341298850"/>
                    </a:ext>
                  </a:extLst>
                </a:gridCol>
                <a:gridCol w="2367185">
                  <a:extLst>
                    <a:ext uri="{9D8B030D-6E8A-4147-A177-3AD203B41FA5}">
                      <a16:colId xmlns:a16="http://schemas.microsoft.com/office/drawing/2014/main" val="806926852"/>
                    </a:ext>
                  </a:extLst>
                </a:gridCol>
              </a:tblGrid>
              <a:tr h="59193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베를린의 스파이</a:t>
                      </a:r>
                      <a:endParaRPr lang="ko-KR" altLang="en-US" sz="18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555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anchorCtr="1">
                    <a:lnL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263913"/>
                  </a:ext>
                </a:extLst>
              </a:tr>
              <a:tr h="585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장르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D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C7D7C"/>
                          </a:solidFill>
                          <a:effectLst/>
                          <a:uLnTx/>
                          <a:uFillTx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보드게임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7D7C"/>
                        </a:solidFill>
                        <a:effectLst/>
                        <a:uLnTx/>
                        <a:uFillTx/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+mn-cs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00411"/>
                  </a:ext>
                </a:extLst>
              </a:tr>
              <a:tr h="585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타겟층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D7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rgbClr val="6C7D7C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10~40</a:t>
                      </a:r>
                      <a:r>
                        <a:rPr lang="ko-KR" altLang="en-US" sz="1800" b="0" dirty="0" smtClean="0">
                          <a:solidFill>
                            <a:srgbClr val="6C7D7C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대</a:t>
                      </a:r>
                      <a:endParaRPr lang="ko-KR" altLang="en-US" sz="1800" b="0" dirty="0">
                        <a:solidFill>
                          <a:srgbClr val="6C7D7C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38656"/>
                  </a:ext>
                </a:extLst>
              </a:tr>
              <a:tr h="585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플랫폼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D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C7D7C"/>
                          </a:solidFill>
                          <a:effectLst/>
                          <a:uLnTx/>
                          <a:uFillTx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PC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7D7C"/>
                        </a:solidFill>
                        <a:effectLst/>
                        <a:uLnTx/>
                        <a:uFillTx/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+mn-cs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138115"/>
                  </a:ext>
                </a:extLst>
              </a:tr>
              <a:tr h="585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엔진 </a:t>
                      </a:r>
                      <a:r>
                        <a:rPr lang="en-US" altLang="ko-KR" sz="1800" b="0" dirty="0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/ </a:t>
                      </a:r>
                      <a:r>
                        <a:rPr lang="ko-KR" altLang="en-US" sz="1800" b="0" dirty="0" smtClean="0">
                          <a:solidFill>
                            <a:schemeClr val="bg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서버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955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7D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C7D7C"/>
                          </a:solidFill>
                          <a:effectLst/>
                          <a:uLnTx/>
                          <a:uFillTx/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+mn-cs"/>
                        </a:rPr>
                        <a:t>Unity Engine 2018.4.11 / Photon cloud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C7D7C"/>
                        </a:solidFill>
                        <a:effectLst/>
                        <a:uLnTx/>
                        <a:uFillTx/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+mn-cs"/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0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526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91251" y="6077022"/>
            <a:ext cx="7890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  <a:r>
              <a:rPr lang="ko-KR" altLang="en-US" sz="3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전략을 통해 가장 많은 땅을 차지하고 승리하라</a:t>
            </a:r>
            <a:r>
              <a:rPr lang="en-US" altLang="ko-KR" sz="30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6296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69590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인터페이스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게임플레이 설명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12415" y="1061297"/>
            <a:ext cx="9367170" cy="5268081"/>
            <a:chOff x="1787908" y="1308999"/>
            <a:chExt cx="6607933" cy="372793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908" y="1308999"/>
              <a:ext cx="6585566" cy="3727938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7" name="직사각형 6"/>
            <p:cNvSpPr/>
            <p:nvPr/>
          </p:nvSpPr>
          <p:spPr>
            <a:xfrm>
              <a:off x="3418956" y="1308999"/>
              <a:ext cx="1661735" cy="778119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94700" y="2211207"/>
              <a:ext cx="4219332" cy="1809652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627869" y="4114800"/>
              <a:ext cx="2905644" cy="902208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91930" y="2220468"/>
              <a:ext cx="1203911" cy="27965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44434" y="645110"/>
            <a:ext cx="592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플레이어 패널 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닉네임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소지 카드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지역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 표시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1201" y="6337362"/>
            <a:ext cx="3970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자신의 턴에 사용할 수 있는 카드 목록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3796" y="3978820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진행판</a:t>
            </a:r>
            <a:r>
              <a:rPr lang="en-US" altLang="ko-KR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색을 통한 플레이어 구분</a:t>
            </a:r>
            <a:endParaRPr lang="ko-KR" altLang="en-US" sz="2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78258" y="6333370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시간제한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라운드 표시</a:t>
            </a:r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행동 버튼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7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69590"/>
            <a:ext cx="2624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 인터페이스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조작법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t="19429" r="-1"/>
          <a:stretch/>
        </p:blipFill>
        <p:spPr>
          <a:xfrm>
            <a:off x="177630" y="2095684"/>
            <a:ext cx="7929955" cy="4244546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5" name="그룹 14"/>
          <p:cNvGrpSpPr/>
          <p:nvPr/>
        </p:nvGrpSpPr>
        <p:grpSpPr>
          <a:xfrm>
            <a:off x="9543634" y="1984245"/>
            <a:ext cx="1316737" cy="1709928"/>
            <a:chOff x="4529713" y="1643129"/>
            <a:chExt cx="2740664" cy="3559054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7758" y1="60667" x2="44970" y2="66242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1" t="23959" r="32875" b="24145"/>
            <a:stretch/>
          </p:blipFill>
          <p:spPr>
            <a:xfrm>
              <a:off x="4529713" y="1643129"/>
              <a:ext cx="2740664" cy="3559054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>
              <a:off x="5175504" y="3886200"/>
              <a:ext cx="750926" cy="676656"/>
            </a:xfrm>
            <a:prstGeom prst="ellipse">
              <a:avLst/>
            </a:prstGeom>
            <a:solidFill>
              <a:srgbClr val="8A8A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7261100" y="5342152"/>
            <a:ext cx="861643" cy="43483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644234" y="4748560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카드와 지역을 선택하면 버튼 활성화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지역에 카드를 사용한다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en-US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flipH="1" flipV="1">
            <a:off x="9455086" y="1374044"/>
            <a:ext cx="398815" cy="99809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10468772" y="1374044"/>
            <a:ext cx="480148" cy="101489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8407413" y="431200"/>
            <a:ext cx="1680862" cy="94284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438167" y="604317"/>
            <a:ext cx="1584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카드</a:t>
            </a:r>
            <a:r>
              <a:rPr lang="en-US" altLang="ko-KR" sz="16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 선택</a:t>
            </a:r>
            <a:endParaRPr lang="en-US" altLang="ko-KR" sz="16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16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카메라 위치 이동</a:t>
            </a:r>
            <a:endParaRPr lang="ko-KR" altLang="en-US" sz="16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468772" y="418354"/>
            <a:ext cx="1680862" cy="94284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551470" y="554685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지역에 사용된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카드 확인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0216618" y="2415584"/>
            <a:ext cx="759822" cy="1310274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596529" y="3739678"/>
            <a:ext cx="1156622" cy="64878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555119" y="391018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카메라 </a:t>
            </a:r>
            <a:r>
              <a:rPr lang="en-US" altLang="ko-KR" sz="14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Zoom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644234" y="4677652"/>
            <a:ext cx="3505400" cy="78989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19" idx="3"/>
            <a:endCxn id="43" idx="1"/>
          </p:cNvCxnSpPr>
          <p:nvPr/>
        </p:nvCxnSpPr>
        <p:spPr>
          <a:xfrm flipV="1">
            <a:off x="8122743" y="5072599"/>
            <a:ext cx="521491" cy="486972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7245942" y="5776989"/>
            <a:ext cx="861643" cy="43483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/>
          <p:cNvCxnSpPr>
            <a:stCxn id="51" idx="3"/>
          </p:cNvCxnSpPr>
          <p:nvPr/>
        </p:nvCxnSpPr>
        <p:spPr>
          <a:xfrm>
            <a:off x="8107585" y="5994408"/>
            <a:ext cx="551807" cy="21741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103299" y="5958580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해당 라운드 본인의 턴 종료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694889" y="5854587"/>
            <a:ext cx="3505400" cy="6113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 flipH="1" flipV="1">
            <a:off x="2762054" y="1881491"/>
            <a:ext cx="4228" cy="546279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181141" y="1083198"/>
            <a:ext cx="5059404" cy="78989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1330605" y="1154978"/>
            <a:ext cx="4834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자신의 턴에만 </a:t>
            </a:r>
            <a:r>
              <a:rPr lang="ko-KR" altLang="en-US" dirty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가능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하나의 지역만 </a:t>
            </a:r>
            <a:r>
              <a:rPr lang="ko-KR" altLang="en-US" dirty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선택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가능</a:t>
            </a:r>
            <a:endParaRPr lang="en-US" altLang="ko-KR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최초 지역 제외 모든 지역 선택 가능</a:t>
            </a:r>
            <a:endParaRPr lang="ko-KR" altLang="en-US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78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7697">
            <a:off x="8249744" y="3736270"/>
            <a:ext cx="510791" cy="7527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2592" y="184134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게임의 진행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2592" y="2509031"/>
            <a:ext cx="1840231" cy="1757996"/>
            <a:chOff x="595687" y="2348984"/>
            <a:chExt cx="1840231" cy="1757996"/>
          </a:xfrm>
        </p:grpSpPr>
        <p:sp>
          <p:nvSpPr>
            <p:cNvPr id="10" name="타원 9"/>
            <p:cNvSpPr/>
            <p:nvPr/>
          </p:nvSpPr>
          <p:spPr>
            <a:xfrm>
              <a:off x="595688" y="2348984"/>
              <a:ext cx="869769" cy="8077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1</a:t>
              </a:r>
              <a:endPara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95687" y="3299260"/>
              <a:ext cx="869769" cy="80772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566149" y="2348984"/>
              <a:ext cx="869769" cy="80772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2</a:t>
              </a:r>
              <a:endPara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566148" y="3299260"/>
              <a:ext cx="869769" cy="80772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 smtClean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4</a:t>
              </a:r>
              <a:endParaRPr lang="ko-KR" altLang="en-US" sz="2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9935" y="4396672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2~4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 게임시작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2551982" y="3349796"/>
            <a:ext cx="290946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39377" y="4396672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최초지역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선택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869194" y="3404527"/>
            <a:ext cx="290946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87712" y="4442837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 라운드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카드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분배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점령카드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전략카드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007763" y="2236603"/>
            <a:ext cx="1711735" cy="1643458"/>
            <a:chOff x="1564570" y="1659532"/>
            <a:chExt cx="2778081" cy="2784429"/>
          </a:xfrm>
        </p:grpSpPr>
        <p:sp>
          <p:nvSpPr>
            <p:cNvPr id="20" name="순서도: 준비 19"/>
            <p:cNvSpPr/>
            <p:nvPr/>
          </p:nvSpPr>
          <p:spPr>
            <a:xfrm>
              <a:off x="1663112" y="3085386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준비 20"/>
            <p:cNvSpPr/>
            <p:nvPr/>
          </p:nvSpPr>
          <p:spPr>
            <a:xfrm>
              <a:off x="2482019" y="1659532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준비 21"/>
            <p:cNvSpPr/>
            <p:nvPr/>
          </p:nvSpPr>
          <p:spPr>
            <a:xfrm>
              <a:off x="3318290" y="2112390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505941" y="2608945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준비 23"/>
            <p:cNvSpPr/>
            <p:nvPr/>
          </p:nvSpPr>
          <p:spPr>
            <a:xfrm>
              <a:off x="1654430" y="2152663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준비 24"/>
            <p:cNvSpPr/>
            <p:nvPr/>
          </p:nvSpPr>
          <p:spPr>
            <a:xfrm>
              <a:off x="3341441" y="3073556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준비 25"/>
            <p:cNvSpPr/>
            <p:nvPr/>
          </p:nvSpPr>
          <p:spPr>
            <a:xfrm>
              <a:off x="2499383" y="3538244"/>
              <a:ext cx="1001210" cy="905717"/>
            </a:xfrm>
            <a:prstGeom prst="flowChartPreparati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V="1">
              <a:off x="1564570" y="2565250"/>
              <a:ext cx="590465" cy="873368"/>
            </a:xfrm>
            <a:prstGeom prst="straightConnector1">
              <a:avLst/>
            </a:prstGeom>
            <a:ln w="1270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008477" y="4662016"/>
            <a:ext cx="209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 종료까지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</a:t>
            </a:r>
            <a:r>
              <a:rPr lang="en-US" altLang="ko-KR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카드 사용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7306430" y="3362107"/>
            <a:ext cx="290946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9925137" y="3400371"/>
            <a:ext cx="290946" cy="8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361081" y="3078508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마지막 라운드</a:t>
            </a:r>
            <a:endParaRPr lang="en-US" altLang="ko-KR" dirty="0" smtClean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11071981" y="3856430"/>
            <a:ext cx="4564" cy="2737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42187" y="4350505"/>
            <a:ext cx="1194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smtClean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승리</a:t>
            </a:r>
            <a:endParaRPr lang="ko-KR" altLang="en-US" sz="4800" b="1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원형 화살표 33"/>
          <p:cNvSpPr/>
          <p:nvPr/>
        </p:nvSpPr>
        <p:spPr>
          <a:xfrm>
            <a:off x="6329808" y="1204009"/>
            <a:ext cx="2002102" cy="163680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 화살표 34"/>
          <p:cNvSpPr/>
          <p:nvPr/>
        </p:nvSpPr>
        <p:spPr>
          <a:xfrm rot="10800000">
            <a:off x="6427945" y="4553742"/>
            <a:ext cx="2002102" cy="1636805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1562">
            <a:off x="5528565" y="2554890"/>
            <a:ext cx="1061607" cy="156447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6027">
            <a:off x="8500168" y="3685433"/>
            <a:ext cx="500433" cy="73901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9455">
            <a:off x="6141449" y="2575689"/>
            <a:ext cx="992798" cy="147188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600" y="3244092"/>
            <a:ext cx="614145" cy="90505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76" y="3688632"/>
            <a:ext cx="494154" cy="732612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2590">
            <a:off x="9005870" y="3760854"/>
            <a:ext cx="519179" cy="7286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76" y="2312773"/>
            <a:ext cx="2136049" cy="209866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351281" y="6164969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플레이어 턴 종료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0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 </a:t>
            </a:r>
            <a:r>
              <a:rPr lang="en-US" altLang="ko-KR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Round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라운드 시스템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61011" y="1583963"/>
            <a:ext cx="869769" cy="7991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1933" y="1583963"/>
            <a:ext cx="869769" cy="79916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1731472" y="1583963"/>
            <a:ext cx="869769" cy="7991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2285" y="3599628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플레이어 카드 </a:t>
            </a:r>
            <a:r>
              <a:rPr lang="en-US" altLang="ko-KR" dirty="0" smtClean="0">
                <a:solidFill>
                  <a:schemeClr val="accent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 smtClean="0">
                <a:solidFill>
                  <a:schemeClr val="accent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장씩 사용</a:t>
            </a:r>
            <a:endParaRPr lang="ko-KR" altLang="en-US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3857032" y="2330959"/>
            <a:ext cx="290946" cy="66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330289" y="1583963"/>
            <a:ext cx="869769" cy="7991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6380187" y="1583963"/>
            <a:ext cx="869769" cy="79916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355238" y="1583963"/>
            <a:ext cx="869769" cy="7991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포인트가 6개인 별 18"/>
          <p:cNvSpPr/>
          <p:nvPr/>
        </p:nvSpPr>
        <p:spPr>
          <a:xfrm>
            <a:off x="5281728" y="2561803"/>
            <a:ext cx="967182" cy="922192"/>
          </a:xfrm>
          <a:prstGeom prst="star6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0" name="포인트가 6개인 별 19"/>
          <p:cNvSpPr/>
          <p:nvPr/>
        </p:nvSpPr>
        <p:spPr>
          <a:xfrm>
            <a:off x="6337713" y="2557891"/>
            <a:ext cx="954718" cy="906100"/>
          </a:xfrm>
          <a:prstGeom prst="star6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7580939" y="2394954"/>
            <a:ext cx="290946" cy="6687"/>
          </a:xfrm>
          <a:prstGeom prst="straightConnector1">
            <a:avLst/>
          </a:prstGeom>
          <a:ln w="6350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8074026" y="1543870"/>
            <a:ext cx="869769" cy="7991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0161547" y="1543870"/>
            <a:ext cx="869769" cy="79916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136598" y="1543870"/>
            <a:ext cx="869769" cy="79916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lang="ko-KR" altLang="en-US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포인트가 6개인 별 24"/>
          <p:cNvSpPr/>
          <p:nvPr/>
        </p:nvSpPr>
        <p:spPr>
          <a:xfrm>
            <a:off x="9063088" y="2521710"/>
            <a:ext cx="967182" cy="922192"/>
          </a:xfrm>
          <a:prstGeom prst="star6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포인트가 6개인 별 25"/>
          <p:cNvSpPr/>
          <p:nvPr/>
        </p:nvSpPr>
        <p:spPr>
          <a:xfrm>
            <a:off x="10119073" y="2517798"/>
            <a:ext cx="954718" cy="906100"/>
          </a:xfrm>
          <a:prstGeom prst="star6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포인트가 6개인 별 26"/>
          <p:cNvSpPr/>
          <p:nvPr/>
        </p:nvSpPr>
        <p:spPr>
          <a:xfrm>
            <a:off x="8025320" y="2541799"/>
            <a:ext cx="967182" cy="922192"/>
          </a:xfrm>
          <a:prstGeom prst="star6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88131" y="3561127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4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모든 플레이어 턴종료 시 라운드 결과 처리</a:t>
            </a:r>
            <a:endParaRPr lang="ko-KR" altLang="en-US" dirty="0">
              <a:solidFill>
                <a:schemeClr val="accent4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0" y="4021329"/>
            <a:ext cx="3063633" cy="22551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6" y="3999304"/>
            <a:ext cx="2935487" cy="229922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67" y="3980473"/>
            <a:ext cx="3361588" cy="22960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88453" y="2818229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턴종료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38204" y="2804991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턴종료</a:t>
            </a:r>
            <a:endParaRPr lang="ko-KR" altLang="en-US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32044" y="2818229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턴종료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169813" y="2798139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턴종료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219565" y="2804991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턴종료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3921222" y="5148915"/>
            <a:ext cx="290946" cy="66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7565942" y="5121800"/>
            <a:ext cx="290946" cy="668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5764" y="1036675"/>
            <a:ext cx="7999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• </a:t>
            </a:r>
            <a:r>
              <a:rPr lang="ko-KR" altLang="en-US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하나의 라운드는 모든 플레이어가 턴을 종료할 때까지 반복한다</a:t>
            </a:r>
            <a:r>
              <a:rPr lang="en-US" altLang="ko-KR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.</a:t>
            </a:r>
            <a:endParaRPr lang="ko-KR" altLang="en-US" sz="24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22" y="2550366"/>
            <a:ext cx="614145" cy="90505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83" y="2530277"/>
            <a:ext cx="614145" cy="90505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44" y="2530277"/>
            <a:ext cx="614145" cy="90505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943" y="2530277"/>
            <a:ext cx="614145" cy="90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285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 </a:t>
            </a:r>
            <a:r>
              <a:rPr lang="en-US" altLang="ko-KR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spc="-150" dirty="0" err="1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진행판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진행판 설명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17939" r="14634" b="23466"/>
          <a:stretch/>
        </p:blipFill>
        <p:spPr>
          <a:xfrm>
            <a:off x="219076" y="1090088"/>
            <a:ext cx="8787384" cy="4103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2" y="5426333"/>
            <a:ext cx="819264" cy="10186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6018" y="5426334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최초 지역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불가능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89" y="5426333"/>
            <a:ext cx="847843" cy="10186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50569" y="5426334"/>
            <a:ext cx="11448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지역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 집계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512" y="5436584"/>
            <a:ext cx="790685" cy="9666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41334" y="5426334"/>
            <a:ext cx="26164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교전 지역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개 이상의 카드를 사용</a:t>
            </a:r>
            <a:endParaRPr lang="en-US" altLang="ko-KR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96" y="5445727"/>
            <a:ext cx="843907" cy="9962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77540" y="5435478"/>
            <a:ext cx="2034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지역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한 개의 카드 사용</a:t>
            </a:r>
            <a:endParaRPr lang="en-US" altLang="ko-KR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42" y="1370992"/>
            <a:ext cx="3179644" cy="29252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4" name="그룹 33"/>
          <p:cNvGrpSpPr/>
          <p:nvPr/>
        </p:nvGrpSpPr>
        <p:grpSpPr>
          <a:xfrm>
            <a:off x="4496586" y="847018"/>
            <a:ext cx="4985188" cy="1867902"/>
            <a:chOff x="4496586" y="847018"/>
            <a:chExt cx="4985188" cy="1867902"/>
          </a:xfrm>
        </p:grpSpPr>
        <p:cxnSp>
          <p:nvCxnSpPr>
            <p:cNvPr id="17" name="직선 연결선 16"/>
            <p:cNvCxnSpPr/>
            <p:nvPr/>
          </p:nvCxnSpPr>
          <p:spPr>
            <a:xfrm>
              <a:off x="8997141" y="847018"/>
              <a:ext cx="484633" cy="523974"/>
            </a:xfrm>
            <a:prstGeom prst="line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4496586" y="847841"/>
              <a:ext cx="999241" cy="1867079"/>
            </a:xfrm>
            <a:prstGeom prst="line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486400" y="857268"/>
              <a:ext cx="3520060" cy="0"/>
            </a:xfrm>
            <a:prstGeom prst="line">
              <a:avLst/>
            </a:prstGeom>
            <a:ln w="44450">
              <a:solidFill>
                <a:schemeClr val="tx1"/>
              </a:solidFill>
              <a:tailEnd type="non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9823539" y="4153413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교전 지역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카드 표시</a:t>
            </a:r>
            <a:endParaRPr lang="en-US" altLang="ko-KR" sz="2000" dirty="0" smtClean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8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 </a:t>
            </a:r>
            <a:r>
              <a:rPr lang="en-US" altLang="ko-KR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카드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카드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1" y="1142407"/>
            <a:ext cx="1638300" cy="242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7" y="3977760"/>
            <a:ext cx="1638300" cy="24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11" y="3977760"/>
            <a:ext cx="1676400" cy="23526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61" y="1142407"/>
            <a:ext cx="1628775" cy="240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26758" y="1185023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 카드</a:t>
            </a:r>
            <a:endParaRPr lang="ko-KR" altLang="en-US" sz="2800" b="1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6758" y="1973225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지역을 점령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58" y="2454169"/>
            <a:ext cx="458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최초 지역을 제외하고 모든 지역에 사용가능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9711" y="118502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 카드</a:t>
            </a:r>
            <a:r>
              <a:rPr lang="en-US" altLang="ko-KR" sz="2800" b="1" dirty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공백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b="1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79711" y="1973225"/>
            <a:ext cx="167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아무 효과 없음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79711" y="2457369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블러핑용</a:t>
            </a:r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카드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56742" y="4099476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 카드 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매수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b="1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6742" y="4887678"/>
            <a:ext cx="384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플레이어의 점령 효과를 무효화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56742" y="5371822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 지역을 점령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2413" y="4099476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전략 카드 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방어</a:t>
            </a:r>
            <a:r>
              <a:rPr lang="en-US" altLang="ko-KR" sz="2800" b="1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ko-KR" altLang="en-US" sz="2800" b="1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72413" y="4887678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자신이 점령한 지역만 방어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72413" y="5371822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타플레이어의 점령 카드를 무효화</a:t>
            </a:r>
            <a:endParaRPr lang="ko-KR" altLang="en-US" sz="20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32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592" y="184134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게임 진행 </a:t>
            </a:r>
            <a:r>
              <a:rPr lang="en-US" altLang="ko-KR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 </a:t>
            </a:r>
            <a:r>
              <a:rPr lang="ko-KR" altLang="en-US" sz="2800" spc="-15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</a:t>
            </a:r>
            <a:endParaRPr lang="ko-KR" altLang="en-US" sz="2800" spc="-1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076" y="248692"/>
            <a:ext cx="85724" cy="769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592" y="707354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승리 조건</a:t>
            </a:r>
            <a:r>
              <a:rPr lang="en-US" altLang="ko-KR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 smtClean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점수</a:t>
            </a:r>
            <a:endParaRPr lang="ko-KR" altLang="en-US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669926" y="1538351"/>
            <a:ext cx="9145276" cy="3886807"/>
            <a:chOff x="1690124" y="1015131"/>
            <a:chExt cx="9145276" cy="388680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443"/>
            <a:stretch/>
          </p:blipFill>
          <p:spPr>
            <a:xfrm>
              <a:off x="1690124" y="1015131"/>
              <a:ext cx="9145276" cy="38868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3" name="직사각형 12"/>
            <p:cNvSpPr/>
            <p:nvPr/>
          </p:nvSpPr>
          <p:spPr>
            <a:xfrm>
              <a:off x="2937260" y="1517715"/>
              <a:ext cx="937156" cy="537328"/>
            </a:xfrm>
            <a:prstGeom prst="rect">
              <a:avLst/>
            </a:prstGeom>
            <a:noFill/>
            <a:ln w="762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259740" y="1517715"/>
              <a:ext cx="937156" cy="537328"/>
            </a:xfrm>
            <a:prstGeom prst="rect">
              <a:avLst/>
            </a:prstGeom>
            <a:noFill/>
            <a:ln w="762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578992" y="1517715"/>
              <a:ext cx="937156" cy="537328"/>
            </a:xfrm>
            <a:prstGeom prst="rect">
              <a:avLst/>
            </a:prstGeom>
            <a:noFill/>
            <a:ln w="762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879956" y="1517715"/>
              <a:ext cx="937156" cy="537328"/>
            </a:xfrm>
            <a:prstGeom prst="rect">
              <a:avLst/>
            </a:prstGeom>
            <a:noFill/>
            <a:ln w="762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6" y="5710160"/>
            <a:ext cx="784909" cy="7849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94088" y="1045908"/>
            <a:ext cx="680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• </a:t>
            </a:r>
            <a:r>
              <a:rPr lang="ko-KR" altLang="en-US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점령한 지역 당 </a:t>
            </a:r>
            <a:r>
              <a:rPr lang="en-US" altLang="ko-KR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1</a:t>
            </a:r>
            <a:r>
              <a:rPr lang="ko-KR" altLang="en-US" sz="2400" dirty="0" smtClean="0">
                <a:solidFill>
                  <a:srgbClr val="3A3838"/>
                </a:solidFill>
                <a:latin typeface="Book Antiqua" panose="02040602050305030304" pitchFamily="18" charset="0"/>
                <a:ea typeface="a옛날목욕탕L" panose="02020600000000000000" pitchFamily="18" charset="-127"/>
              </a:rPr>
              <a:t>점 인접한 지역이 많을수록 점수 가산</a:t>
            </a:r>
            <a:endParaRPr lang="ko-KR" altLang="en-US" sz="2400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2217" y="5779448"/>
            <a:ext cx="183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점령한 땅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 / 1</a:t>
            </a:r>
          </a:p>
          <a:p>
            <a:pPr algn="ctr"/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+ 1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9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94" y="5707161"/>
            <a:ext cx="787908" cy="78790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31" y="5701679"/>
            <a:ext cx="787908" cy="78790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68" y="5701679"/>
            <a:ext cx="787908" cy="78790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933275" y="5777730"/>
            <a:ext cx="183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점령한 땅 </a:t>
            </a:r>
            <a:r>
              <a:rPr lang="en-US" altLang="ko-KR" dirty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/ 0</a:t>
            </a:r>
          </a:p>
          <a:p>
            <a:pPr algn="ctr"/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+ 0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4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55470" y="5779447"/>
            <a:ext cx="183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점령한 땅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 / 0</a:t>
            </a:r>
          </a:p>
          <a:p>
            <a:pPr algn="ctr"/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+ 0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8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78046" y="5779446"/>
            <a:ext cx="183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점령한 땅 </a:t>
            </a:r>
            <a:r>
              <a:rPr lang="en-US" altLang="ko-KR" dirty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/ 2</a:t>
            </a:r>
          </a:p>
          <a:p>
            <a:pPr algn="ctr"/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+ 2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 </a:t>
            </a:r>
            <a:r>
              <a:rPr lang="en-US" altLang="ko-KR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= 6</a:t>
            </a:r>
            <a:r>
              <a:rPr lang="ko-KR" altLang="en-US" dirty="0" smtClean="0">
                <a:solidFill>
                  <a:srgbClr val="3A3838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</a:t>
            </a:r>
            <a:endParaRPr lang="en-US" altLang="ko-KR" dirty="0">
              <a:solidFill>
                <a:srgbClr val="3A3838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어두운테마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384</Words>
  <Application>Microsoft Office PowerPoint</Application>
  <PresentationFormat>와이드스크린</PresentationFormat>
  <Paragraphs>117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Arial</vt:lpstr>
      <vt:lpstr>배달의민족 주아</vt:lpstr>
      <vt:lpstr>Book Antiqua</vt:lpstr>
      <vt:lpstr>a옛날목욕탕L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321_15</dc:creator>
  <cp:lastModifiedBy>321_15</cp:lastModifiedBy>
  <cp:revision>54</cp:revision>
  <dcterms:created xsi:type="dcterms:W3CDTF">2020-01-21T08:33:21Z</dcterms:created>
  <dcterms:modified xsi:type="dcterms:W3CDTF">2020-01-22T08:04:01Z</dcterms:modified>
</cp:coreProperties>
</file>