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5" r:id="rId3"/>
    <p:sldId id="262" r:id="rId4"/>
    <p:sldId id="263" r:id="rId5"/>
    <p:sldId id="301" r:id="rId6"/>
    <p:sldId id="259" r:id="rId7"/>
    <p:sldId id="265" r:id="rId8"/>
    <p:sldId id="316" r:id="rId9"/>
    <p:sldId id="308" r:id="rId10"/>
    <p:sldId id="266" r:id="rId11"/>
    <p:sldId id="267" r:id="rId12"/>
    <p:sldId id="272" r:id="rId13"/>
    <p:sldId id="273" r:id="rId14"/>
    <p:sldId id="271" r:id="rId15"/>
    <p:sldId id="275" r:id="rId16"/>
    <p:sldId id="317" r:id="rId17"/>
    <p:sldId id="284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314" r:id="rId30"/>
    <p:sldId id="274" r:id="rId31"/>
    <p:sldId id="310" r:id="rId32"/>
    <p:sldId id="311" r:id="rId33"/>
    <p:sldId id="312" r:id="rId34"/>
    <p:sldId id="313" r:id="rId35"/>
    <p:sldId id="302" r:id="rId36"/>
    <p:sldId id="304" r:id="rId37"/>
    <p:sldId id="303" r:id="rId38"/>
    <p:sldId id="305" r:id="rId39"/>
    <p:sldId id="306" r:id="rId40"/>
    <p:sldId id="300" r:id="rId41"/>
  </p:sldIdLst>
  <p:sldSz cx="9144000" cy="6858000" type="screen4x3"/>
  <p:notesSz cx="6667500" cy="99044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 autoAdjust="0"/>
    <p:restoredTop sz="82712" autoAdjust="0"/>
  </p:normalViewPr>
  <p:slideViewPr>
    <p:cSldViewPr>
      <p:cViewPr>
        <p:scale>
          <a:sx n="73" d="100"/>
          <a:sy n="73" d="100"/>
        </p:scale>
        <p:origin x="-24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934A-60D4-4F3F-A984-31C4C231C1DF}" type="datetimeFigureOut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6663" y="9407525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254A-87AE-4F5E-9D4A-D40F0DF49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824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76707" y="0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9304-2017-487D-B992-7BBDEA886CB7}" type="datetimeFigureOut">
              <a:rPr lang="zh-TW" altLang="en-US" smtClean="0"/>
              <a:pPr/>
              <a:t>2011/6/21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6750" y="4704596"/>
            <a:ext cx="5334000" cy="445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7473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76707" y="9407473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2008-3749-46C3-ADB8-E8B0AE6063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00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老師、同學大家好，今天我想報告我的碩士論文題目：益智遊戲難度與複雜性衡量之研究。</a:t>
            </a:r>
            <a:endParaRPr lang="en-US" altLang="zh-TW" dirty="0" smtClean="0"/>
          </a:p>
          <a:p>
            <a:r>
              <a:rPr lang="zh-TW" altLang="en-US" dirty="0" smtClean="0"/>
              <a:t>簡單來說，我想要替所有的益智遊戲關卡給予一個難度的評估值，並藉此來進行排序。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簡單  中等  非常困難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4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7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在談完了複雜度與難度之後，接著回到我們的論文目標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由於這篇論文的目標是能夠對益智遊戲做漸進難度的排序</a:t>
            </a:r>
            <a:endParaRPr lang="en-US" altLang="zh-TW" dirty="0" smtClean="0"/>
          </a:p>
          <a:p>
            <a:r>
              <a:rPr lang="zh-TW" altLang="en-US" dirty="0" smtClean="0"/>
              <a:t>可是難度卻是主觀的概念，非常難以做系統化的操作，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想要操作他，就必須要導入遊戲相關的知識，例如，剛剛所提到的遊戲相關技巧，</a:t>
            </a:r>
            <a:endParaRPr lang="en-US" altLang="zh-TW" dirty="0" smtClean="0"/>
          </a:p>
          <a:p>
            <a:r>
              <a:rPr lang="zh-TW" altLang="en-US" dirty="0" smtClean="0"/>
              <a:t>，因此這篇研究想要以複雜性衡量的角度來切入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及複雜度的觀點來介紹完</a:t>
            </a:r>
            <a:r>
              <a:rPr lang="en-US" altLang="zh-TW" dirty="0" smtClean="0"/>
              <a:t>puzzle game</a:t>
            </a:r>
            <a:r>
              <a:rPr lang="zh-TW" altLang="en-US" dirty="0" smtClean="0"/>
              <a:t>之後，</a:t>
            </a:r>
            <a:endParaRPr lang="en-US" altLang="zh-TW" dirty="0" smtClean="0"/>
          </a:p>
          <a:p>
            <a:r>
              <a:rPr lang="zh-TW" altLang="en-US" dirty="0" smtClean="0"/>
              <a:t>那麼，接下來我們的目標，</a:t>
            </a:r>
            <a:endParaRPr lang="en-US" altLang="zh-TW" dirty="0" smtClean="0"/>
          </a:p>
          <a:p>
            <a:r>
              <a:rPr lang="zh-TW" altLang="en-US" dirty="0" smtClean="0"/>
              <a:t>便是以上面討論的東西為基礎，</a:t>
            </a:r>
            <a:endParaRPr lang="en-US" altLang="zh-TW" dirty="0" smtClean="0"/>
          </a:p>
          <a:p>
            <a:r>
              <a:rPr lang="zh-TW" altLang="en-US" dirty="0" smtClean="0"/>
              <a:t>提出一套適合衡量各種益智遊戲的複雜度計算模型。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85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因此，首先我們要做的，便是設計一個複雜度的計算模型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由於每個益智遊戲都有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dead</a:t>
            </a:r>
            <a:r>
              <a:rPr lang="en-US" altLang="zh-TW" baseline="0" dirty="0" smtClean="0"/>
              <a:t> ends</a:t>
            </a:r>
            <a:r>
              <a:rPr lang="zh-TW" altLang="en-US" baseline="0" dirty="0" smtClean="0"/>
              <a:t>，因此在這裡想看看這二個元素是否適合用來做複雜性的衡量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不過由於不同的益智遊戲有不同的湧現現象，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因此在計算之前要先進行一次</a:t>
            </a:r>
            <a:r>
              <a:rPr lang="en-US" altLang="zh-TW" baseline="0" dirty="0" smtClean="0"/>
              <a:t>normalize</a:t>
            </a:r>
            <a:r>
              <a:rPr lang="zh-TW" altLang="en-US" baseline="0" dirty="0" smtClean="0"/>
              <a:t>的動作，將他們的權重調成一樣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之後再導入參數</a:t>
            </a:r>
            <a:r>
              <a:rPr lang="en-US" altLang="zh-TW" baseline="0" dirty="0" smtClean="0"/>
              <a:t>B</a:t>
            </a:r>
            <a:r>
              <a:rPr lang="zh-TW" altLang="en-US" baseline="0" dirty="0" smtClean="0"/>
              <a:t>跟</a:t>
            </a:r>
            <a:r>
              <a:rPr lang="en-US" altLang="zh-TW" baseline="0" dirty="0" smtClean="0"/>
              <a:t>D</a:t>
            </a:r>
            <a:r>
              <a:rPr lang="zh-TW" altLang="en-US" baseline="0" dirty="0" smtClean="0"/>
              <a:t>來控制他們，因為這樣能夠幫助我們在之後用</a:t>
            </a:r>
            <a:r>
              <a:rPr lang="en-US" altLang="zh-TW" baseline="0" dirty="0" smtClean="0"/>
              <a:t>machine learning</a:t>
            </a:r>
            <a:r>
              <a:rPr lang="zh-TW" altLang="en-US" baseline="0" dirty="0" smtClean="0"/>
              <a:t>的方式找出最佳化的參數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10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只是，一方面由於很多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問題，</a:t>
            </a:r>
            <a:endParaRPr lang="en-US" altLang="zh-TW" dirty="0" smtClean="0"/>
          </a:p>
          <a:p>
            <a:r>
              <a:rPr lang="zh-TW" altLang="en-US" dirty="0" smtClean="0"/>
              <a:t>要計算所有的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dead ends</a:t>
            </a:r>
            <a:r>
              <a:rPr lang="zh-TW" altLang="en-US" dirty="0" smtClean="0"/>
              <a:t>幾乎是不可能的任務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另一方面則是複雜度還是跟人們的認識有所落差，</a:t>
            </a:r>
            <a:endParaRPr lang="en-US" altLang="zh-TW" dirty="0" smtClean="0"/>
          </a:p>
          <a:p>
            <a:r>
              <a:rPr lang="zh-TW" altLang="en-US" dirty="0" smtClean="0"/>
              <a:t>因此如果找到一個方法平衡這方面的差距就成了首要的課題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在這裡，我們導入</a:t>
            </a:r>
            <a:r>
              <a:rPr lang="en-US" altLang="zh-TW" dirty="0" smtClean="0"/>
              <a:t>insight</a:t>
            </a:r>
            <a:r>
              <a:rPr lang="zh-TW" altLang="en-US" dirty="0" smtClean="0"/>
              <a:t>的這個概念希望解決這二個問題，</a:t>
            </a:r>
            <a:endParaRPr lang="en-US" altLang="zh-TW" dirty="0" smtClean="0"/>
          </a:p>
          <a:p>
            <a:r>
              <a:rPr lang="zh-TW" altLang="en-US" dirty="0" smtClean="0"/>
              <a:t>什麼是</a:t>
            </a:r>
            <a:r>
              <a:rPr lang="en-US" altLang="zh-TW" dirty="0" smtClean="0"/>
              <a:t>insight</a:t>
            </a:r>
            <a:r>
              <a:rPr lang="zh-TW" altLang="en-US" dirty="0" smtClean="0"/>
              <a:t>？以比較</a:t>
            </a:r>
            <a:r>
              <a:rPr lang="en-US" altLang="zh-TW" dirty="0" smtClean="0"/>
              <a:t>AI</a:t>
            </a:r>
            <a:r>
              <a:rPr lang="zh-TW" altLang="en-US" dirty="0" smtClean="0"/>
              <a:t>的術語來描述的話，就是在描述人們在解問題的時候所使用的</a:t>
            </a:r>
            <a:r>
              <a:rPr lang="en-US" altLang="zh-TW" baseline="0" dirty="0" smtClean="0"/>
              <a:t>heuristic</a:t>
            </a:r>
            <a:endParaRPr lang="en-US" altLang="zh-TW" dirty="0" smtClean="0"/>
          </a:p>
          <a:p>
            <a:r>
              <a:rPr lang="zh-TW" altLang="en-US" dirty="0" smtClean="0"/>
              <a:t>做法則是只從他的解答路徑來看整個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dead</a:t>
            </a:r>
            <a:r>
              <a:rPr lang="en-US" altLang="zh-TW" baseline="0" dirty="0" smtClean="0"/>
              <a:t> ends</a:t>
            </a:r>
            <a:r>
              <a:rPr lang="zh-TW" altLang="en-US" baseline="0" dirty="0" smtClean="0"/>
              <a:t>的湧現數量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Search horizon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比較口語的講法是，如果快速的過濾掉非正解而選擇正確路徑的能力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1AA0-41EA-469C-A4D0-31C0544F8EC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4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48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這二點是由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想要證明</a:t>
            </a:r>
            <a:r>
              <a:rPr lang="en-US" altLang="zh-TW" dirty="0" err="1" smtClean="0"/>
              <a:t>Crosss</a:t>
            </a:r>
            <a:r>
              <a:rPr lang="en-US" altLang="zh-TW" dirty="0" smtClean="0"/>
              <a:t> Block</a:t>
            </a:r>
            <a:r>
              <a:rPr lang="zh-TW" altLang="en-US" dirty="0" smtClean="0"/>
              <a:t>的湧現特性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0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因此接下來實驗，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就是要去驗證我們所計算的複雜度難度的對應情況有幾</a:t>
            </a:r>
            <a:r>
              <a:rPr lang="en-US" altLang="zh-TW" dirty="0" smtClean="0"/>
              <a:t>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在這個實驗當中，我們從這個網站去取得已有難度資料的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樣本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由於這個網站中已經有對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做許多的分析，而且也有很多統計資料，這個難度資料還蠻值得參考的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而在這個網站中，他總共將所有題目分為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種難度，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分別代表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顆星、二顆星、三顆星、四顆星、五顆星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所以，我們就從個別不同難度等級的題目中，各挑選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題出來當作我們的難度驗證資料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1AA0-41EA-469C-A4D0-31C0544F8EC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51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將樣本做平均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5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我們將樣本所有的複雜度值攤開來看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哪邊排的不是很好：</a:t>
            </a:r>
            <a:r>
              <a:rPr lang="en-US" altLang="zh-TW" dirty="0" smtClean="0"/>
              <a:t>1step error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two step error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只是這樣看的話，整個結果還不是非常的直覺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如果我們能得到一個值，說明排序的正確度有多少，那麼結果將會更明顯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219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因為我便設計了一個方法，來計算二個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排序的相似度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listA</a:t>
            </a:r>
            <a:r>
              <a:rPr lang="zh-TW" altLang="en-US" baseline="0" dirty="0" smtClean="0"/>
              <a:t>是用難度排序</a:t>
            </a:r>
            <a:endParaRPr lang="en-US" altLang="zh-TW" baseline="0" dirty="0" smtClean="0"/>
          </a:p>
          <a:p>
            <a:r>
              <a:rPr lang="zh-TW" altLang="en-US" baseline="0" dirty="0" smtClean="0"/>
              <a:t>而</a:t>
            </a:r>
            <a:r>
              <a:rPr lang="en-US" altLang="zh-TW" baseline="0" dirty="0" err="1" smtClean="0"/>
              <a:t>listB</a:t>
            </a:r>
            <a:r>
              <a:rPr lang="zh-TW" altLang="en-US" baseline="0" dirty="0" smtClean="0"/>
              <a:t>則是用我們所算出來的複雜度排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舉個例子來說，這裡有三個</a:t>
            </a:r>
            <a:r>
              <a:rPr lang="en-US" altLang="zh-TW" dirty="0" err="1" smtClean="0"/>
              <a:t>sudoku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r>
              <a:rPr lang="zh-TW" altLang="en-US" dirty="0" smtClean="0"/>
              <a:t>那麼我們到底先拿哪個題目給玩家會比較好呢？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直覺來說，如果這個玩家是新手的話，當然是從簡單到困難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如果是老手的話，則將題目的難度排好，他就可以很容易的挑選出符合他技能等級的題目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76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0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主要是改善了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跟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的複雜度以及各等級中複雜度較低的</a:t>
            </a:r>
            <a:r>
              <a:rPr lang="en-US" altLang="zh-TW" dirty="0" smtClean="0"/>
              <a:t>puzzle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1AA0-41EA-469C-A4D0-31C0544F8EC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1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從結果看來，這個方法已經有不錯的排序正確率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但接下來的問題是，這個方法是否能用到別的遊戲上？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我背景中的討論中我們知道，難度其實是一種主觀的概念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不同遊戲所需要的遊戲技能與知識都會影響到這份主觀的判定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Tetris</a:t>
            </a:r>
            <a:r>
              <a:rPr lang="zh-TW" altLang="en-US" dirty="0" smtClean="0"/>
              <a:t>中，人們對於下塊落下速度的難度感知會有所落差</a:t>
            </a:r>
            <a:endParaRPr lang="en-US" altLang="zh-TW" dirty="0" smtClean="0"/>
          </a:p>
          <a:p>
            <a:r>
              <a:rPr lang="zh-TW" altLang="en-US" dirty="0" smtClean="0"/>
              <a:t>另一個比較明顯的例子是</a:t>
            </a:r>
            <a:r>
              <a:rPr lang="en-US" altLang="zh-TW" dirty="0" smtClean="0"/>
              <a:t>B</a:t>
            </a:r>
            <a:r>
              <a:rPr lang="en-US" altLang="zh-TW" baseline="0" dirty="0" smtClean="0"/>
              <a:t>oggle</a:t>
            </a:r>
            <a:r>
              <a:rPr lang="zh-TW" altLang="en-US" baseline="0" dirty="0" smtClean="0"/>
              <a:t>中的英文單字難度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雖然對於非英語系國家的人而言，我們可以將這些字彙分為幾個等級，如高中字彙、大學字彙等等，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但就本質而言，字彙本身並沒有所謂的難度的區分，只有熟不熟悉的問題而已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那麼，當我們要將方法</a:t>
            </a:r>
            <a:r>
              <a:rPr lang="en-US" altLang="zh-TW" dirty="0" smtClean="0"/>
              <a:t>apply</a:t>
            </a:r>
            <a:r>
              <a:rPr lang="zh-TW" altLang="en-US" dirty="0" smtClean="0"/>
              <a:t>到這麼充滿主觀性元素的遊戲中時，到底該注意什麼？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基本上，只要能算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dead</a:t>
            </a:r>
            <a:r>
              <a:rPr lang="en-US" altLang="zh-TW" baseline="0" dirty="0" smtClean="0"/>
              <a:t> ends</a:t>
            </a:r>
            <a:r>
              <a:rPr lang="zh-TW" altLang="en-US" baseline="0" dirty="0" smtClean="0"/>
              <a:t>的遊戲都能夠套用本研究所提出的方法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只是會有以下幾種限制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當玩家的技能遠大於挑戰時，我們就可以無視技能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因為這樣才能</a:t>
            </a:r>
            <a:r>
              <a:rPr lang="en-US" altLang="zh-TW" dirty="0" smtClean="0"/>
              <a:t>focus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的部份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這個挑戰怎麼跟複雜度結合？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當玩家技能遠大於挑戰時，使用複雜度來估計難度才不會有問題。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難度主觀：英文比較明顯，知道的就是知道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挑戰可以被衡量：方塊落下速度的話還可以以比較客觀的方式來做，</a:t>
            </a:r>
            <a:endParaRPr lang="en-US" altLang="zh-TW" dirty="0" smtClean="0"/>
          </a:p>
          <a:p>
            <a:r>
              <a:rPr lang="zh-TW" altLang="en-US" dirty="0" smtClean="0"/>
              <a:t>但英文單字難度的話就很難，因為知道的就是知道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20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cross_out_4</a:t>
            </a:r>
            <a:r>
              <a:rPr lang="zh-TW" altLang="en-US" dirty="0" smtClean="0"/>
              <a:t>能到</a:t>
            </a:r>
            <a:r>
              <a:rPr lang="en-US" altLang="zh-TW" dirty="0" smtClean="0"/>
              <a:t>20</a:t>
            </a:r>
            <a:r>
              <a:rPr lang="zh-TW" altLang="en-US" dirty="0" smtClean="0"/>
              <a:t>步，所以平均的複雜度會比</a:t>
            </a:r>
            <a:r>
              <a:rPr lang="en-US" altLang="zh-TW" dirty="0" smtClean="0"/>
              <a:t>cross_out_5</a:t>
            </a:r>
            <a:r>
              <a:rPr lang="zh-TW" altLang="en-US" dirty="0" smtClean="0"/>
              <a:t>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因為性質一是正確的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1AA0-41EA-469C-A4D0-31C0544F8EC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3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61AA0-41EA-469C-A4D0-31C0544F8EC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0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因為是直接看解答路徑，因此會有誤差。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至少一個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是否困難，大部份可以看這二個要素。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6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由於本篇研究是有關於益智遊戲，因此在進入我們的主題之前，</a:t>
            </a:r>
            <a:endParaRPr lang="en-US" altLang="zh-TW" dirty="0" smtClean="0"/>
          </a:p>
          <a:p>
            <a:r>
              <a:rPr lang="zh-TW" altLang="en-US" dirty="0" smtClean="0"/>
              <a:t>我想要先定義清楚到底什麼是益智遊戲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從圖中我們可以看到，很多</a:t>
            </a:r>
            <a:r>
              <a:rPr lang="en-US" altLang="zh-TW" dirty="0" smtClean="0"/>
              <a:t>casual</a:t>
            </a:r>
            <a:r>
              <a:rPr lang="en-US" altLang="zh-TW" baseline="0" dirty="0" smtClean="0"/>
              <a:t> game</a:t>
            </a:r>
            <a:r>
              <a:rPr lang="zh-TW" altLang="en-US" baseline="0" dirty="0" smtClean="0"/>
              <a:t>或多或少都有</a:t>
            </a:r>
            <a:r>
              <a:rPr lang="en-US" altLang="zh-TW" baseline="0" dirty="0" smtClean="0"/>
              <a:t>puzzle</a:t>
            </a:r>
            <a:r>
              <a:rPr lang="zh-TW" altLang="en-US" baseline="0" dirty="0" smtClean="0"/>
              <a:t>的成份在裡面</a:t>
            </a:r>
            <a:endParaRPr lang="en-US" altLang="zh-TW" dirty="0" smtClean="0"/>
          </a:p>
          <a:p>
            <a:r>
              <a:rPr lang="zh-TW" altLang="en-US" dirty="0" smtClean="0"/>
              <a:t>例如說，俄羅斯方塊，從益智遊戲的觀點來看的話，他其實是一種</a:t>
            </a:r>
            <a:r>
              <a:rPr lang="en-US" altLang="zh-TW" dirty="0" smtClean="0"/>
              <a:t>action</a:t>
            </a:r>
            <a:r>
              <a:rPr lang="en-US" altLang="zh-TW" baseline="0" dirty="0" smtClean="0"/>
              <a:t> puzzle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Boggle</a:t>
            </a:r>
            <a:r>
              <a:rPr lang="zh-TW" altLang="en-US" baseline="0" dirty="0" smtClean="0"/>
              <a:t>則是競爭跟對英文知識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其他的在導入了故事、競爭或者是建築之類的元素之後，</a:t>
            </a:r>
            <a:endParaRPr lang="en-US" altLang="zh-TW" dirty="0" smtClean="0"/>
          </a:p>
          <a:p>
            <a:r>
              <a:rPr lang="zh-TW" altLang="en-US" dirty="0" smtClean="0"/>
              <a:t>其實就變成了其他不同感覺的遊戲，可是嚴格來說他們還是益智。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Story</a:t>
            </a:r>
            <a:r>
              <a:rPr lang="zh-TW" altLang="en-US" dirty="0" smtClean="0"/>
              <a:t>這個元素融入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之後，基本上我們不看不同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之間的排序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其他都是隨興遊戲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Pure puzzle:</a:t>
            </a:r>
          </a:p>
          <a:p>
            <a:r>
              <a:rPr lang="zh-TW" altLang="en-US" dirty="0" smtClean="0"/>
              <a:t>指該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只衣靠玩家的數學邏輯能力，而不需要玩家的其他知識，如：物理、手眼協調、語言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因此，本研究不管其他種類型，</a:t>
            </a:r>
            <a:endParaRPr lang="en-US" altLang="zh-TW" dirty="0" smtClean="0"/>
          </a:p>
          <a:p>
            <a:r>
              <a:rPr lang="zh-TW" altLang="en-US" dirty="0" smtClean="0"/>
              <a:t>只專注在中間這一塊：</a:t>
            </a:r>
            <a:r>
              <a:rPr lang="en-US" altLang="zh-TW" dirty="0" smtClean="0"/>
              <a:t>Pure</a:t>
            </a:r>
            <a:r>
              <a:rPr lang="en-US" altLang="zh-TW" baseline="0" dirty="0" smtClean="0"/>
              <a:t> Puzzle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也就是純粹的益智遊戲類型，例如數獨、倉庫番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等等。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他只看玩家在數學上的邏輯而不需要玩家其他的知識，如物理、手眼協調的反應速度、語文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等等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其實，這些益智遊戲有一些共同的架構組成：</a:t>
            </a:r>
            <a:endParaRPr lang="en-US" altLang="zh-TW" dirty="0" smtClean="0"/>
          </a:p>
          <a:p>
            <a:r>
              <a:rPr lang="zh-TW" altLang="en-US" dirty="0" smtClean="0"/>
              <a:t>他們其實就像是一座迷宮，其中充滿了選擇和死路，</a:t>
            </a:r>
            <a:endParaRPr lang="en-US" altLang="zh-TW" dirty="0" smtClean="0"/>
          </a:p>
          <a:p>
            <a:r>
              <a:rPr lang="zh-TW" altLang="en-US" dirty="0" smtClean="0"/>
              <a:t>玩家在裡面要做的，便是找出通往解達的路徑。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然而，不同於真實的迷宮問題，益智遊戲還多出了「</a:t>
            </a:r>
            <a:r>
              <a:rPr lang="en-US" altLang="zh-TW" dirty="0" smtClean="0"/>
              <a:t>Insight</a:t>
            </a:r>
            <a:r>
              <a:rPr lang="zh-TW" altLang="en-US" dirty="0" smtClean="0"/>
              <a:t>」這個能力需求。</a:t>
            </a:r>
            <a:endParaRPr lang="en-US" altLang="zh-TW" dirty="0" smtClean="0"/>
          </a:p>
          <a:p>
            <a:r>
              <a:rPr lang="zh-TW" altLang="en-US" dirty="0" smtClean="0"/>
              <a:t>這個能力幫助我們快速的過濾掉不可能的走法，並通向解答。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接下來要進入到我們的主題：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到底什麼是難度？什麼是複雜度？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difficulty &amp; task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compelxity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的觀點來看</a:t>
            </a:r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在過去的研究中，他們都是被分為二種不同的概念</a:t>
            </a:r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4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既然難度是一種主觀的概念，那麼我們到底該如何去評估他？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在過去的益智遊戲中，大致上會有以下二種方法：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例如：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依照設計者的遊戲知識，將個別關卡歸入特定靜態難度群組內。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只是遊戲技巧評估的缺點是，遊戲設計者必須對該遊戲非常理解才行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因為要找出這些技巧，意味著他們必須要對遊戲進行透徹的分析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另外一個方法則是比較耗費時間：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特定群組之內，例如：</a:t>
            </a:r>
            <a:r>
              <a:rPr lang="en-US" altLang="zh-TW" dirty="0" smtClean="0"/>
              <a:t>very</a:t>
            </a:r>
            <a:r>
              <a:rPr lang="en-US" altLang="zh-TW" baseline="0" dirty="0" smtClean="0"/>
              <a:t> easy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easy……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剛剛是從難度來看，</a:t>
            </a:r>
            <a:endParaRPr lang="en-US" altLang="zh-TW" dirty="0" smtClean="0"/>
          </a:p>
          <a:p>
            <a:r>
              <a:rPr lang="zh-TW" altLang="en-US" dirty="0" smtClean="0"/>
              <a:t>現在我們從複雜度的角度切入的話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9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7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2008-3749-46C3-ADB8-E8B0AE60639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7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BE66-30F5-4909-B82B-5882259C1563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92D3-7927-423C-BA8E-E68062F18422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0088-EF78-497B-A5B1-17CD0933E4C5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00D8-EDD2-4725-B4CB-FF94EF3B35AD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9058-7E48-4DDD-93FA-E3E9A46CC353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CCD3C53-0BFE-44A8-AF81-8C2D99F2264D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13C6-6710-4054-9C44-901E3E00CD04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6F73-45B9-4B66-9FE4-7EF1F9EFF4DB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FFB0-5F35-4324-9331-CEAD589F4058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F0D5-9A17-4452-B6C2-DB0EAE9950AC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2F07914-6B71-4F8E-89D8-98BB13C7B0B7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FE1E31-BCAF-42A9-9575-CB75FEBFC805}" type="datetime1">
              <a:rPr lang="zh-TW" altLang="en-US" smtClean="0"/>
              <a:t>2011/6/21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doku.org.tw/index.php?id=1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800" dirty="0" smtClean="0"/>
              <a:t>指導老師：孫春在 教授</a:t>
            </a:r>
            <a:endParaRPr lang="en-US" altLang="zh-TW" sz="2800" dirty="0" smtClean="0"/>
          </a:p>
          <a:p>
            <a:r>
              <a:rPr lang="zh-TW" altLang="en-US" sz="2800" dirty="0" smtClean="0"/>
              <a:t>研究生：張景照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/>
              <a:t>益智遊戲難度與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複雜性</a:t>
            </a:r>
            <a:r>
              <a:rPr lang="zh-TW" altLang="en-US" dirty="0" smtClean="0"/>
              <a:t>之</a:t>
            </a:r>
            <a:r>
              <a:rPr lang="zh-TW" altLang="zh-TW" dirty="0" smtClean="0"/>
              <a:t>衡量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3"/>
    </mc:Choice>
    <mc:Fallback xmlns="">
      <p:transition spd="slow" advTm="190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34038" y="1488335"/>
            <a:ext cx="4155443" cy="5082998"/>
            <a:chOff x="2630470" y="836712"/>
            <a:chExt cx="4320480" cy="508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70" y="836712"/>
              <a:ext cx="4320480" cy="4722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雲朵形 11"/>
            <p:cNvSpPr/>
            <p:nvPr/>
          </p:nvSpPr>
          <p:spPr>
            <a:xfrm>
              <a:off x="3923928" y="5283275"/>
              <a:ext cx="1584176" cy="636435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簡單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研究背景：益智遊戲中的湧現現象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(Cross Block)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572000" y="1503712"/>
            <a:ext cx="4320480" cy="5052433"/>
            <a:chOff x="251520" y="1503712"/>
            <a:chExt cx="4320480" cy="5052433"/>
          </a:xfrm>
        </p:grpSpPr>
        <p:pic>
          <p:nvPicPr>
            <p:cNvPr id="5" name="圖片 4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03712"/>
              <a:ext cx="4320480" cy="4733600"/>
            </a:xfrm>
            <a:prstGeom prst="rect">
              <a:avLst/>
            </a:prstGeom>
          </p:spPr>
        </p:pic>
        <p:sp>
          <p:nvSpPr>
            <p:cNvPr id="8" name="雲朵形 7"/>
            <p:cNvSpPr/>
            <p:nvPr/>
          </p:nvSpPr>
          <p:spPr>
            <a:xfrm>
              <a:off x="1403648" y="5919710"/>
              <a:ext cx="1584176" cy="636435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</a:rPr>
                <a:t>複雜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65281" y="1494247"/>
            <a:ext cx="4176464" cy="5077085"/>
            <a:chOff x="4901785" y="1651795"/>
            <a:chExt cx="4176464" cy="4919538"/>
          </a:xfrm>
        </p:grpSpPr>
        <p:pic>
          <p:nvPicPr>
            <p:cNvPr id="4" name="圖片 3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785" y="1651795"/>
              <a:ext cx="4176464" cy="4752528"/>
            </a:xfrm>
            <a:prstGeom prst="rect">
              <a:avLst/>
            </a:prstGeom>
          </p:spPr>
        </p:pic>
        <p:sp>
          <p:nvSpPr>
            <p:cNvPr id="9" name="雲朵形 8"/>
            <p:cNvSpPr/>
            <p:nvPr/>
          </p:nvSpPr>
          <p:spPr>
            <a:xfrm>
              <a:off x="6156176" y="5934898"/>
              <a:ext cx="1584176" cy="636435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混亂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8"/>
    </mc:Choice>
    <mc:Fallback xmlns="">
      <p:transition spd="slow" advTm="468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4400" cy="97497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研究動機與目標：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益智遊戲漸進</a:t>
            </a:r>
            <a:r>
              <a:rPr lang="zh-TW" altLang="en-US" dirty="0" smtClean="0"/>
              <a:t>難度排序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難度是主觀的概念，難以系統化的操作。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以複雜性衡量的角度切入，提出</a:t>
            </a:r>
            <a:r>
              <a:rPr lang="zh-TW" altLang="en-US" dirty="0"/>
              <a:t>一套</a:t>
            </a:r>
            <a:r>
              <a:rPr lang="zh-TW" altLang="en-US" b="1" dirty="0">
                <a:solidFill>
                  <a:srgbClr val="FF0000"/>
                </a:solidFill>
              </a:rPr>
              <a:t>適合</a:t>
            </a:r>
            <a:r>
              <a:rPr lang="zh-TW" altLang="en-US" b="1" dirty="0" smtClean="0">
                <a:solidFill>
                  <a:srgbClr val="FF0000"/>
                </a:solidFill>
              </a:rPr>
              <a:t>衡量各種益智遊戲 </a:t>
            </a:r>
            <a:r>
              <a:rPr lang="en-US" altLang="zh-TW" b="1" dirty="0" smtClean="0">
                <a:solidFill>
                  <a:srgbClr val="FF0000"/>
                </a:solidFill>
              </a:rPr>
              <a:t>(Puzzle)</a:t>
            </a:r>
            <a:r>
              <a:rPr lang="zh-TW" altLang="en-US" dirty="0" smtClean="0"/>
              <a:t>的複雜度計算模型。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如何用複雜度來估算人們對於難度感知。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  <a:p>
            <a:r>
              <a:rPr lang="zh-TW" altLang="en-US" dirty="0"/>
              <a:t>本研究使用</a:t>
            </a:r>
            <a:r>
              <a:rPr lang="en-US" altLang="zh-TW" b="1" dirty="0">
                <a:solidFill>
                  <a:srgbClr val="FF0000"/>
                </a:solidFill>
              </a:rPr>
              <a:t>Cross Block</a:t>
            </a:r>
            <a:r>
              <a:rPr lang="zh-TW" altLang="en-US" dirty="0" smtClean="0"/>
              <a:t>與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  <a:r>
              <a:rPr lang="zh-TW" altLang="en-US" b="1" dirty="0" smtClean="0">
                <a:solidFill>
                  <a:srgbClr val="FF0000"/>
                </a:solidFill>
              </a:rPr>
              <a:t>獨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Sudoku</a:t>
            </a:r>
            <a:r>
              <a:rPr lang="en-US" altLang="zh-TW" b="1" dirty="0" smtClean="0">
                <a:solidFill>
                  <a:srgbClr val="FF0000"/>
                </a:solidFill>
              </a:rPr>
              <a:t>) </a:t>
            </a:r>
            <a:r>
              <a:rPr lang="zh-TW" altLang="en-US" dirty="0" smtClean="0"/>
              <a:t>作為</a:t>
            </a:r>
            <a:r>
              <a:rPr lang="zh-TW" altLang="en-US" dirty="0"/>
              <a:t>實驗對象。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74"/>
    </mc:Choice>
    <mc:Fallback xmlns="">
      <p:transition spd="slow" advTm="10337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研究方法：複雜度計算模型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5" name="Picture 3" descr="D:\workspace\Dropbox\workspace\MasterThesis\圖片及分析\BD_Complexity_calculate_modelv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t="209" r="17634" b="9905"/>
          <a:stretch/>
        </p:blipFill>
        <p:spPr bwMode="auto">
          <a:xfrm>
            <a:off x="323528" y="1412776"/>
            <a:ext cx="849694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60" y="3836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 1]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31"/>
    </mc:Choice>
    <mc:Fallback xmlns="">
      <p:transition spd="slow" advTm="10663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r>
              <a:rPr lang="zh-TW" altLang="en-US" dirty="0"/>
              <a:t>：複雜度計算模型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3785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從解答路徑來計算</a:t>
            </a:r>
            <a:r>
              <a:rPr lang="en-US" altLang="zh-TW" b="1" dirty="0" smtClean="0">
                <a:solidFill>
                  <a:srgbClr val="FF0000"/>
                </a:solidFill>
              </a:rPr>
              <a:t>Branch</a:t>
            </a:r>
            <a:r>
              <a:rPr lang="zh-TW" altLang="en-US" dirty="0" smtClean="0"/>
              <a:t>以及</a:t>
            </a:r>
            <a:r>
              <a:rPr lang="en-US" altLang="zh-TW" b="1" dirty="0" smtClean="0">
                <a:solidFill>
                  <a:srgbClr val="FF0000"/>
                </a:solidFill>
              </a:rPr>
              <a:t>Dead Ends</a:t>
            </a:r>
            <a:r>
              <a:rPr lang="zh-TW" altLang="en-US" dirty="0" smtClean="0"/>
              <a:t>，來模擬人們在面對益智遊戲時的「</a:t>
            </a:r>
            <a:r>
              <a:rPr lang="en-US" altLang="zh-TW" b="1" dirty="0" smtClean="0">
                <a:solidFill>
                  <a:srgbClr val="FF0000"/>
                </a:solidFill>
              </a:rPr>
              <a:t>Insight</a:t>
            </a:r>
            <a:r>
              <a:rPr lang="zh-TW" altLang="en-US" dirty="0" smtClean="0"/>
              <a:t>」。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能夠看出哪一條路是通往正解的能力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圖片 6" descr="D:\workspace\Dropbox\workspace\MasterThesis\圖片及分析\estimate_branch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70485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4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37"/>
    </mc:Choice>
    <mc:Fallback xmlns="">
      <p:transition spd="slow" advTm="15043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研究方法：實驗設計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03920" cy="45720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3600" b="1" dirty="0">
                <a:solidFill>
                  <a:srgbClr val="FF0000"/>
                </a:solidFill>
              </a:rPr>
              <a:t>先導實驗：使用</a:t>
            </a:r>
            <a:r>
              <a:rPr lang="en-US" altLang="zh-TW" sz="3600" b="1" dirty="0">
                <a:solidFill>
                  <a:srgbClr val="FF0000"/>
                </a:solidFill>
              </a:rPr>
              <a:t>Cross Block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3500" dirty="0"/>
              <a:t>實驗一：先假設</a:t>
            </a:r>
            <a:r>
              <a:rPr lang="en-US" altLang="zh-TW" sz="3500" dirty="0"/>
              <a:t>Cross Block</a:t>
            </a:r>
            <a:r>
              <a:rPr lang="zh-TW" altLang="en-US" sz="3500" dirty="0"/>
              <a:t>在複雜度的呈現上擁有某些性質，再大量產生樣本去驗證這些性質是否正確。</a:t>
            </a:r>
            <a:endParaRPr lang="en-US" altLang="zh-TW" sz="3500" dirty="0"/>
          </a:p>
          <a:p>
            <a:endParaRPr lang="en-US" altLang="zh-TW" dirty="0" smtClean="0"/>
          </a:p>
          <a:p>
            <a:r>
              <a:rPr lang="zh-TW" altLang="en-US" sz="3600" b="1" dirty="0">
                <a:solidFill>
                  <a:srgbClr val="FF0000"/>
                </a:solidFill>
              </a:rPr>
              <a:t>主要實驗：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使用數獨 </a:t>
            </a:r>
            <a:r>
              <a:rPr lang="en-US" altLang="zh-TW" sz="3600" b="1" dirty="0">
                <a:solidFill>
                  <a:srgbClr val="FF0000"/>
                </a:solidFill>
              </a:rPr>
              <a:t>(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Sudoku)</a:t>
            </a:r>
            <a:endParaRPr lang="en-US" altLang="zh-TW" sz="3600" b="1" dirty="0">
              <a:solidFill>
                <a:srgbClr val="FF0000"/>
              </a:solidFill>
            </a:endParaRPr>
          </a:p>
          <a:p>
            <a:endParaRPr lang="en-US" altLang="zh-TW" sz="3600" dirty="0"/>
          </a:p>
          <a:p>
            <a:r>
              <a:rPr lang="zh-TW" altLang="en-US" sz="3600" dirty="0" smtClean="0"/>
              <a:t>實驗二：使用網路上</a:t>
            </a:r>
            <a:r>
              <a:rPr lang="en-US" altLang="zh-TW" sz="3600" dirty="0"/>
              <a:t>Sudoku</a:t>
            </a:r>
            <a:r>
              <a:rPr lang="zh-TW" altLang="en-US" sz="3600" dirty="0"/>
              <a:t>的難度資料來驗證我們的複雜度排序對應到靜態難度的正確性。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 smtClean="0"/>
              <a:t>實驗三：</a:t>
            </a:r>
            <a:r>
              <a:rPr lang="zh-TW" altLang="en-US" sz="3600" dirty="0"/>
              <a:t>使用</a:t>
            </a:r>
            <a:r>
              <a:rPr lang="en-US" altLang="zh-TW" sz="3600" dirty="0"/>
              <a:t>Simulated Annealing</a:t>
            </a:r>
            <a:r>
              <a:rPr lang="zh-TW" altLang="en-US" sz="3600" dirty="0"/>
              <a:t>來調整我們的複雜度計算模型參數以提高排序正確率。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3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39"/>
    </mc:Choice>
    <mc:Fallback xmlns="">
      <p:transition spd="slow" advTm="83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實驗一：</a:t>
            </a:r>
            <a:r>
              <a:rPr lang="en-US" altLang="zh-TW" dirty="0" smtClean="0"/>
              <a:t>Cross Block</a:t>
            </a:r>
            <a:r>
              <a:rPr lang="zh-TW" altLang="en-US" dirty="0" smtClean="0"/>
              <a:t>複雜度性質假設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性質假設一：當解題步數越多時，其複雜度也會隨之增加。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683568" y="2438242"/>
            <a:ext cx="7704856" cy="3943086"/>
            <a:chOff x="253492" y="1349861"/>
            <a:chExt cx="8559555" cy="5103058"/>
          </a:xfrm>
        </p:grpSpPr>
        <p:grpSp>
          <p:nvGrpSpPr>
            <p:cNvPr id="16" name="群組 15"/>
            <p:cNvGrpSpPr/>
            <p:nvPr/>
          </p:nvGrpSpPr>
          <p:grpSpPr>
            <a:xfrm>
              <a:off x="253492" y="1349861"/>
              <a:ext cx="8559555" cy="5103058"/>
              <a:chOff x="245298" y="1503586"/>
              <a:chExt cx="8559555" cy="5103058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298" y="1503586"/>
                <a:ext cx="8559555" cy="51030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6964949" y="6155307"/>
                <a:ext cx="167866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樣本數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:15,155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230404" y="6017625"/>
              <a:ext cx="1872208" cy="2438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解題步數</a:t>
              </a:r>
              <a:endParaRPr lang="zh-TW" altLang="en-US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7791" y="3002551"/>
              <a:ext cx="360040" cy="12025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平均複雜度</a:t>
              </a:r>
              <a:endParaRPr lang="zh-TW" alt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42"/>
    </mc:Choice>
    <mc:Fallback xmlns="">
      <p:transition spd="slow" advTm="6574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實驗一：</a:t>
            </a:r>
            <a:r>
              <a:rPr lang="en-US" altLang="zh-TW" dirty="0"/>
              <a:t>Cross Block</a:t>
            </a:r>
            <a:r>
              <a:rPr lang="zh-TW" altLang="en-US" dirty="0"/>
              <a:t>複雜度性質假設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性質假設二：</a:t>
            </a:r>
            <a:r>
              <a:rPr lang="en-US" altLang="zh-TW" dirty="0"/>
              <a:t>Cross Block</a:t>
            </a:r>
            <a:r>
              <a:rPr lang="zh-TW" altLang="en-US" dirty="0"/>
              <a:t>複雜度的高峰應位於遊戲</a:t>
            </a:r>
            <a:r>
              <a:rPr lang="zh-TW" altLang="en-US" dirty="0" smtClean="0"/>
              <a:t>棋盤最大值</a:t>
            </a:r>
            <a:r>
              <a:rPr lang="zh-TW" altLang="en-US" dirty="0"/>
              <a:t>的一半，因此本實驗設</a:t>
            </a:r>
            <a:r>
              <a:rPr lang="en-US" altLang="zh-TW" b="1" dirty="0">
                <a:solidFill>
                  <a:srgbClr val="FF0000"/>
                </a:solidFill>
              </a:rPr>
              <a:t>cross out</a:t>
            </a:r>
            <a:r>
              <a:rPr lang="zh-TW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en-US" b="1" dirty="0">
                <a:solidFill>
                  <a:srgbClr val="FF0000"/>
                </a:solidFill>
              </a:rPr>
              <a:t>時</a:t>
            </a:r>
            <a:r>
              <a:rPr lang="zh-TW" altLang="en-US" dirty="0"/>
              <a:t>應為最高峰。</a:t>
            </a:r>
            <a:r>
              <a:rPr lang="en-US" altLang="zh-TW" dirty="0"/>
              <a:t>(10/2 = 5)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80"/>
          <a:stretch/>
        </p:blipFill>
        <p:spPr bwMode="auto">
          <a:xfrm>
            <a:off x="807836" y="2852936"/>
            <a:ext cx="7752362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971600" y="3717032"/>
            <a:ext cx="506119" cy="1270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平均複雜度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08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一</a:t>
            </a:r>
            <a:r>
              <a:rPr lang="zh-TW" altLang="en-US" dirty="0" smtClean="0"/>
              <a:t>：小結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本實驗證明了我們提出的複雜度性質的假設。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結果顯示此方法有一定程度的參考價值。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靜態難度對應成功率在本實驗中還未顯現。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2"/>
    </mc:Choice>
    <mc:Fallback xmlns="">
      <p:transition spd="slow" advTm="2631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實驗二：數獨 </a:t>
            </a:r>
            <a:r>
              <a:rPr lang="en-US" altLang="zh-TW" dirty="0" smtClean="0"/>
              <a:t>(Sudoku)</a:t>
            </a:r>
            <a:r>
              <a:rPr lang="zh-TW" altLang="en-US" dirty="0" smtClean="0"/>
              <a:t>樣本來源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8" r="2395"/>
          <a:stretch/>
        </p:blipFill>
        <p:spPr bwMode="auto">
          <a:xfrm>
            <a:off x="251520" y="1412776"/>
            <a:ext cx="8568952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1722" y="6028100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台灣數獨協會：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www.sudoku.org.tw/index.php?id=14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1"/>
    </mc:Choice>
    <mc:Fallback xmlns="">
      <p:transition spd="slow" advTm="591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0" y="1484784"/>
            <a:ext cx="827091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</a:t>
            </a:r>
            <a:r>
              <a:rPr lang="zh-TW" altLang="en-US" dirty="0"/>
              <a:t>：數獨 </a:t>
            </a:r>
            <a:r>
              <a:rPr lang="en-US" altLang="zh-TW" dirty="0"/>
              <a:t>(Sudoku)</a:t>
            </a:r>
            <a:r>
              <a:rPr lang="zh-TW" altLang="en-US" dirty="0" smtClean="0"/>
              <a:t>樣本</a:t>
            </a:r>
            <a:r>
              <a:rPr lang="zh-TW" altLang="en-US" dirty="0"/>
              <a:t>平均複雜度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7339" y="5734997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參數設定：</a:t>
            </a:r>
            <a:r>
              <a:rPr lang="en-US" altLang="zh-TW" b="1" dirty="0" smtClean="0">
                <a:solidFill>
                  <a:srgbClr val="0070C0"/>
                </a:solidFill>
              </a:rPr>
              <a:t>B = 1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TW" b="1" dirty="0" smtClean="0">
                <a:solidFill>
                  <a:srgbClr val="C00000"/>
                </a:solidFill>
              </a:rPr>
              <a:t>D = -1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5847333"/>
            <a:ext cx="25922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靜態難度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360040" cy="2016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樣本平均複雜度</a:t>
            </a:r>
            <a:endParaRPr lang="zh-TW" altLang="en-US" b="1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36"/>
    </mc:Choice>
    <mc:Fallback xmlns="">
      <p:transition spd="slow" advTm="6183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漸進式難度與樂趣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15649" r="35965" b="13102"/>
          <a:stretch/>
        </p:blipFill>
        <p:spPr bwMode="auto">
          <a:xfrm>
            <a:off x="3131838" y="2574641"/>
            <a:ext cx="2722045" cy="24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15783" r="35751" b="13370"/>
          <a:stretch/>
        </p:blipFill>
        <p:spPr bwMode="auto">
          <a:xfrm>
            <a:off x="6030629" y="2585270"/>
            <a:ext cx="272204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15938" r="35500" b="13348"/>
          <a:stretch/>
        </p:blipFill>
        <p:spPr bwMode="auto">
          <a:xfrm>
            <a:off x="251520" y="2585270"/>
            <a:ext cx="268011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95536" y="5373216"/>
            <a:ext cx="82809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51520" y="5579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簡單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06342" y="5579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困難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6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93"/>
    </mc:Choice>
    <mc:Fallback xmlns="">
      <p:transition spd="slow" advTm="533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</a:t>
            </a:r>
            <a:r>
              <a:rPr lang="zh-TW" altLang="en-US" dirty="0"/>
              <a:t>：數獨 </a:t>
            </a:r>
            <a:r>
              <a:rPr lang="en-US" altLang="zh-TW" dirty="0"/>
              <a:t>(Sudoku)</a:t>
            </a:r>
            <a:r>
              <a:rPr lang="zh-TW" altLang="en-US" dirty="0" smtClean="0"/>
              <a:t>樣本複雜度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4074"/>
            <a:ext cx="8496944" cy="4680520"/>
          </a:xfrm>
          <a:prstGeom prst="rect">
            <a:avLst/>
          </a:prstGeom>
          <a:noFill/>
        </p:spPr>
      </p:pic>
      <p:sp>
        <p:nvSpPr>
          <p:cNvPr id="4" name="圓角矩形 3"/>
          <p:cNvSpPr/>
          <p:nvPr/>
        </p:nvSpPr>
        <p:spPr>
          <a:xfrm>
            <a:off x="539552" y="2924944"/>
            <a:ext cx="360040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樣本複雜度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33773" y="5805264"/>
            <a:ext cx="21602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Sudoku</a:t>
            </a:r>
            <a:r>
              <a:rPr lang="zh-TW" altLang="en-US" b="1" dirty="0" smtClean="0"/>
              <a:t>樣本</a:t>
            </a:r>
            <a:endParaRPr lang="zh-TW" altLang="en-US" b="1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04"/>
    </mc:Choice>
    <mc:Fallback xmlns="">
      <p:transition spd="slow" advTm="9880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</a:t>
            </a:r>
            <a:r>
              <a:rPr lang="zh-TW" altLang="en-US" dirty="0"/>
              <a:t>：數獨 </a:t>
            </a:r>
            <a:r>
              <a:rPr lang="en-US" altLang="zh-TW" dirty="0"/>
              <a:t>(Sudoku)</a:t>
            </a:r>
            <a:r>
              <a:rPr lang="zh-TW" altLang="en-US" dirty="0" smtClean="0"/>
              <a:t>排序相似度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listA</a:t>
            </a:r>
            <a:r>
              <a:rPr lang="zh-TW" altLang="en-US" dirty="0" smtClean="0"/>
              <a:t>及</a:t>
            </a:r>
            <a:r>
              <a:rPr lang="en-US" altLang="zh-TW" dirty="0" smtClean="0"/>
              <a:t>listB</a:t>
            </a:r>
            <a:r>
              <a:rPr lang="zh-TW" altLang="en-US" dirty="0" smtClean="0"/>
              <a:t>的排序相似度，重覆比較</a:t>
            </a:r>
            <a:r>
              <a:rPr lang="en-US" altLang="zh-TW" dirty="0" smtClean="0"/>
              <a:t>50000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7200800" cy="3744416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7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17"/>
    </mc:Choice>
    <mc:Fallback xmlns="">
      <p:transition spd="slow" advTm="9911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實驗二：數獨 </a:t>
            </a:r>
            <a:r>
              <a:rPr lang="en-US" altLang="zh-TW" dirty="0"/>
              <a:t>(Sudoku)</a:t>
            </a:r>
            <a:r>
              <a:rPr lang="zh-TW" altLang="en-US" dirty="0" smtClean="0"/>
              <a:t>排序相似度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51520" y="1340768"/>
            <a:ext cx="8568952" cy="5097631"/>
            <a:chOff x="251520" y="1340768"/>
            <a:chExt cx="8568952" cy="5097631"/>
          </a:xfrm>
        </p:grpSpPr>
        <p:pic>
          <p:nvPicPr>
            <p:cNvPr id="7" name="圖片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0768"/>
              <a:ext cx="8568952" cy="4582090"/>
            </a:xfrm>
            <a:prstGeom prst="rect">
              <a:avLst/>
            </a:prstGeom>
            <a:noFill/>
            <a:extLst/>
          </p:spPr>
        </p:pic>
        <p:sp>
          <p:nvSpPr>
            <p:cNvPr id="6" name="文字方塊 2"/>
            <p:cNvSpPr txBox="1">
              <a:spLocks noChangeArrowheads="1"/>
            </p:cNvSpPr>
            <p:nvPr/>
          </p:nvSpPr>
          <p:spPr bwMode="auto">
            <a:xfrm>
              <a:off x="3491880" y="5915179"/>
              <a:ext cx="2732110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en-US" sz="2800" b="1" kern="100" dirty="0" smtClean="0">
                  <a:solidFill>
                    <a:srgbClr val="FF0000"/>
                  </a:solidFill>
                  <a:effectLst/>
                  <a:latin typeface="Calibri"/>
                  <a:ea typeface="新細明體"/>
                  <a:cs typeface="Times New Roman"/>
                </a:rPr>
                <a:t>相似度平均</a:t>
              </a:r>
              <a:r>
                <a:rPr lang="en-US" sz="2800" b="1" kern="100" dirty="0" smtClean="0">
                  <a:solidFill>
                    <a:srgbClr val="FF0000"/>
                  </a:solidFill>
                  <a:effectLst/>
                  <a:latin typeface="Calibri"/>
                  <a:ea typeface="新細明體"/>
                  <a:cs typeface="Times New Roman"/>
                </a:rPr>
                <a:t>: </a:t>
              </a:r>
              <a:r>
                <a:rPr lang="en-US" sz="2800" b="1" kern="100" dirty="0">
                  <a:solidFill>
                    <a:srgbClr val="FF0000"/>
                  </a:solidFill>
                  <a:effectLst/>
                  <a:latin typeface="Calibri"/>
                  <a:ea typeface="新細明體"/>
                  <a:cs typeface="Times New Roman"/>
                </a:rPr>
                <a:t>0.8</a:t>
              </a:r>
              <a:endParaRPr lang="zh-TW" sz="2800" kern="100" dirty="0">
                <a:effectLst/>
                <a:latin typeface="Calibri"/>
                <a:ea typeface="新細明體"/>
                <a:cs typeface="Times New Roman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995936" y="5542019"/>
            <a:ext cx="144016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排序樣本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95536" y="2708920"/>
            <a:ext cx="216024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排序相似度</a:t>
            </a:r>
            <a:endParaRPr lang="zh-TW" altLang="en-US" b="1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3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53"/>
    </mc:Choice>
    <mc:Fallback xmlns="">
      <p:transition spd="slow" advTm="423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實驗三</a:t>
            </a:r>
            <a:r>
              <a:rPr lang="zh-TW" altLang="en-US" dirty="0"/>
              <a:t>：最佳化數獨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訓練樣本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本實驗使用下圖的方法得到</a:t>
            </a:r>
            <a:r>
              <a:rPr lang="en-US" altLang="zh-TW" b="1" dirty="0" smtClean="0">
                <a:solidFill>
                  <a:srgbClr val="FF0000"/>
                </a:solidFill>
              </a:rPr>
              <a:t>1000</a:t>
            </a:r>
            <a:r>
              <a:rPr lang="zh-TW" altLang="en-US" dirty="0" smtClean="0"/>
              <a:t>個訓練樣本。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7768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1"/>
    </mc:Choice>
    <mc:Fallback xmlns="">
      <p:transition spd="slow" advTm="3202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實驗三</a:t>
            </a:r>
            <a:r>
              <a:rPr lang="zh-TW" altLang="en-US" dirty="0"/>
              <a:t>：最佳化數獨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複雜度參數調整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9226"/>
            <a:ext cx="8568952" cy="4824536"/>
          </a:xfrm>
          <a:prstGeom prst="rect">
            <a:avLst/>
          </a:prstGeom>
          <a:noFill/>
        </p:spPr>
      </p:pic>
      <p:sp>
        <p:nvSpPr>
          <p:cNvPr id="7" name="文字方塊 21"/>
          <p:cNvSpPr txBox="1"/>
          <p:nvPr/>
        </p:nvSpPr>
        <p:spPr>
          <a:xfrm>
            <a:off x="6156176" y="4000693"/>
            <a:ext cx="1224136" cy="2825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zh-TW" sz="2000" b="1" dirty="0">
                <a:solidFill>
                  <a:srgbClr val="0070C0"/>
                </a:solidFill>
                <a:effectLst/>
                <a:ea typeface="新細明體"/>
                <a:cs typeface="Times New Roman"/>
              </a:rPr>
              <a:t>（</a:t>
            </a:r>
            <a:r>
              <a:rPr lang="en-US" sz="2000" b="1" dirty="0">
                <a:solidFill>
                  <a:srgbClr val="0070C0"/>
                </a:solidFill>
                <a:effectLst/>
                <a:ea typeface="新細明體"/>
                <a:cs typeface="Times New Roman"/>
              </a:rPr>
              <a:t>0.13</a:t>
            </a:r>
            <a:r>
              <a:rPr lang="zh-TW" sz="2000" b="1" dirty="0">
                <a:solidFill>
                  <a:srgbClr val="0070C0"/>
                </a:solidFill>
                <a:effectLst/>
                <a:ea typeface="新細明體"/>
                <a:cs typeface="Times New Roman"/>
              </a:rPr>
              <a:t>）</a:t>
            </a:r>
            <a:endParaRPr lang="zh-TW" sz="2000" dirty="0">
              <a:effectLst/>
              <a:latin typeface="新細明體"/>
              <a:cs typeface="新細明體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4659" y="5820931"/>
            <a:ext cx="21602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訓練回合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539552" y="2996952"/>
            <a:ext cx="288032" cy="1145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錯誤率</a:t>
            </a:r>
            <a:endParaRPr lang="zh-TW" altLang="en-US" b="1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42"/>
    </mc:Choice>
    <mc:Fallback xmlns="">
      <p:transition spd="slow" advTm="3264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實驗三：最佳化數獨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複雜</a:t>
            </a:r>
            <a:r>
              <a:rPr lang="zh-TW" altLang="en-US" dirty="0"/>
              <a:t>度</a:t>
            </a:r>
            <a:r>
              <a:rPr lang="zh-TW" altLang="en-US" dirty="0" smtClean="0"/>
              <a:t>參數調整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95536" y="1556792"/>
            <a:ext cx="8328375" cy="4562478"/>
            <a:chOff x="564104" y="1556792"/>
            <a:chExt cx="8328375" cy="4562478"/>
          </a:xfrm>
        </p:grpSpPr>
        <p:grpSp>
          <p:nvGrpSpPr>
            <p:cNvPr id="4" name="群組 3"/>
            <p:cNvGrpSpPr/>
            <p:nvPr/>
          </p:nvGrpSpPr>
          <p:grpSpPr>
            <a:xfrm>
              <a:off x="564104" y="1556792"/>
              <a:ext cx="8328375" cy="4562478"/>
              <a:chOff x="564105" y="1556792"/>
              <a:chExt cx="6912768" cy="4562478"/>
            </a:xfrm>
          </p:grpSpPr>
          <p:pic>
            <p:nvPicPr>
              <p:cNvPr id="7" name="圖片 6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105" y="1556792"/>
                <a:ext cx="6912768" cy="4562478"/>
              </a:xfrm>
              <a:prstGeom prst="rect">
                <a:avLst/>
              </a:prstGeom>
              <a:noFill/>
            </p:spPr>
          </p:pic>
          <p:sp>
            <p:nvSpPr>
              <p:cNvPr id="8" name="文字方塊 21"/>
              <p:cNvSpPr txBox="1"/>
              <p:nvPr/>
            </p:nvSpPr>
            <p:spPr>
              <a:xfrm>
                <a:off x="4195936" y="1679249"/>
                <a:ext cx="1713138" cy="45360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sz="2000" b="1" dirty="0">
                    <a:solidFill>
                      <a:srgbClr val="0070C0"/>
                    </a:solidFill>
                    <a:effectLst/>
                    <a:ea typeface="新細明體"/>
                    <a:cs typeface="Times New Roman"/>
                  </a:rPr>
                  <a:t>（</a:t>
                </a:r>
                <a:r>
                  <a:rPr lang="en-US" sz="2000" b="1" dirty="0">
                    <a:solidFill>
                      <a:srgbClr val="0070C0"/>
                    </a:solidFill>
                    <a:effectLst/>
                    <a:ea typeface="新細明體"/>
                    <a:cs typeface="Times New Roman"/>
                  </a:rPr>
                  <a:t>18.1952</a:t>
                </a:r>
                <a:r>
                  <a:rPr lang="zh-TW" sz="2000" b="1" dirty="0">
                    <a:solidFill>
                      <a:srgbClr val="0070C0"/>
                    </a:solidFill>
                    <a:effectLst/>
                    <a:ea typeface="新細明體"/>
                    <a:cs typeface="Times New Roman"/>
                  </a:rPr>
                  <a:t>）</a:t>
                </a:r>
                <a:endParaRPr lang="zh-TW" sz="2000" dirty="0"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9" name="文字方塊 22"/>
              <p:cNvSpPr txBox="1"/>
              <p:nvPr/>
            </p:nvSpPr>
            <p:spPr>
              <a:xfrm>
                <a:off x="4211960" y="2994721"/>
                <a:ext cx="1713138" cy="704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sz="2000" b="1" dirty="0">
                    <a:solidFill>
                      <a:srgbClr val="C00000"/>
                    </a:solidFill>
                    <a:effectLst/>
                    <a:ea typeface="新細明體"/>
                    <a:cs typeface="Times New Roman"/>
                  </a:rPr>
                  <a:t>（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ea typeface="新細明體"/>
                    <a:cs typeface="Times New Roman"/>
                  </a:rPr>
                  <a:t>2.02334</a:t>
                </a:r>
                <a:r>
                  <a:rPr lang="zh-TW" sz="2000" b="1" dirty="0">
                    <a:solidFill>
                      <a:srgbClr val="C00000"/>
                    </a:solidFill>
                    <a:effectLst/>
                    <a:ea typeface="新細明體"/>
                    <a:cs typeface="Times New Roman"/>
                  </a:rPr>
                  <a:t>）</a:t>
                </a:r>
                <a:endParaRPr lang="zh-TW" sz="2000" dirty="0">
                  <a:effectLst/>
                  <a:latin typeface="新細明體"/>
                  <a:cs typeface="新細明體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131840" y="5562987"/>
              <a:ext cx="2160240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訓練回合</a:t>
              </a:r>
              <a:endParaRPr lang="zh-TW" altLang="en-US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1072" y="3265517"/>
              <a:ext cx="288032" cy="11450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參數值</a:t>
              </a:r>
              <a:endParaRPr lang="zh-TW" altLang="en-US" b="1" dirty="0"/>
            </a:p>
          </p:txBody>
        </p:sp>
      </p:grp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34"/>
    </mc:Choice>
    <mc:Fallback xmlns="">
      <p:transition spd="slow" advTm="2513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實驗三：</a:t>
            </a:r>
            <a:r>
              <a:rPr lang="en-US" altLang="zh-TW" dirty="0"/>
              <a:t> </a:t>
            </a:r>
            <a:r>
              <a:rPr lang="zh-TW" altLang="en-US" dirty="0"/>
              <a:t>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樣本平均</a:t>
            </a:r>
            <a:r>
              <a:rPr lang="zh-TW" altLang="en-US" dirty="0"/>
              <a:t>複雜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grpSp>
        <p:nvGrpSpPr>
          <p:cNvPr id="4" name="群組 6"/>
          <p:cNvGrpSpPr/>
          <p:nvPr/>
        </p:nvGrpSpPr>
        <p:grpSpPr>
          <a:xfrm>
            <a:off x="1331641" y="5862010"/>
            <a:ext cx="1398350" cy="602402"/>
            <a:chOff x="1479431" y="5338790"/>
            <a:chExt cx="1398350" cy="602402"/>
          </a:xfrm>
        </p:grpSpPr>
        <p:sp>
          <p:nvSpPr>
            <p:cNvPr id="8" name="矩形 7"/>
            <p:cNvSpPr/>
            <p:nvPr/>
          </p:nvSpPr>
          <p:spPr>
            <a:xfrm>
              <a:off x="1479431" y="5373893"/>
              <a:ext cx="1398350" cy="5672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47664" y="53387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</a:rPr>
                <a:t>調整前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群組 9"/>
          <p:cNvGrpSpPr/>
          <p:nvPr/>
        </p:nvGrpSpPr>
        <p:grpSpPr>
          <a:xfrm>
            <a:off x="6148191" y="5862010"/>
            <a:ext cx="1398350" cy="602403"/>
            <a:chOff x="6295981" y="5338790"/>
            <a:chExt cx="1398350" cy="602403"/>
          </a:xfrm>
        </p:grpSpPr>
        <p:sp>
          <p:nvSpPr>
            <p:cNvPr id="11" name="矩形 10"/>
            <p:cNvSpPr/>
            <p:nvPr/>
          </p:nvSpPr>
          <p:spPr>
            <a:xfrm>
              <a:off x="6295981" y="5373894"/>
              <a:ext cx="1398350" cy="5672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95981" y="53387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</a:rPr>
                <a:t>調整後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13580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90" y="1700808"/>
            <a:ext cx="4302197" cy="403244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5653734" y="5301208"/>
            <a:ext cx="2592288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靜態難度</a:t>
            </a:r>
            <a:endParaRPr lang="zh-TW" altLang="en-US" sz="1200" b="1" dirty="0"/>
          </a:p>
        </p:txBody>
      </p:sp>
      <p:sp>
        <p:nvSpPr>
          <p:cNvPr id="16" name="矩形 15"/>
          <p:cNvSpPr/>
          <p:nvPr/>
        </p:nvSpPr>
        <p:spPr>
          <a:xfrm>
            <a:off x="4814054" y="2445951"/>
            <a:ext cx="180020" cy="2016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樣本平均複雜度</a:t>
            </a:r>
            <a:endParaRPr lang="zh-TW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1171797" y="5301208"/>
            <a:ext cx="2592288" cy="1846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靜態難度</a:t>
            </a:r>
            <a:endParaRPr lang="zh-TW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278503" y="2445951"/>
            <a:ext cx="256321" cy="2016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樣本平均複雜度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31641" y="1362267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參數設定：</a:t>
            </a:r>
            <a:r>
              <a:rPr lang="en-US" altLang="zh-TW" b="1" dirty="0" smtClean="0">
                <a:solidFill>
                  <a:srgbClr val="0070C0"/>
                </a:solidFill>
              </a:rPr>
              <a:t>B = 1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TW" b="1" dirty="0" smtClean="0">
                <a:solidFill>
                  <a:srgbClr val="C00000"/>
                </a:solidFill>
              </a:rPr>
              <a:t>D = -1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45487" y="1377642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參數設定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en-US" altLang="zh-TW" b="1" dirty="0">
                <a:solidFill>
                  <a:srgbClr val="0070C0"/>
                </a:solidFill>
              </a:rPr>
              <a:t>B = </a:t>
            </a:r>
            <a:r>
              <a:rPr lang="en-US" altLang="zh-TW" b="1" dirty="0" smtClean="0">
                <a:solidFill>
                  <a:srgbClr val="0070C0"/>
                </a:solidFill>
              </a:rPr>
              <a:t>18.1952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TW" b="1" dirty="0" smtClean="0">
                <a:solidFill>
                  <a:srgbClr val="C00000"/>
                </a:solidFill>
              </a:rPr>
              <a:t>D = 2.02334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88"/>
    </mc:Choice>
    <mc:Fallback xmlns="">
      <p:transition spd="slow" advTm="3348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實驗三</a:t>
            </a:r>
            <a:r>
              <a:rPr lang="zh-TW" altLang="en-US" dirty="0"/>
              <a:t>：最佳化數獨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樣本複雜度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grpSp>
        <p:nvGrpSpPr>
          <p:cNvPr id="4" name="群組 13"/>
          <p:cNvGrpSpPr/>
          <p:nvPr/>
        </p:nvGrpSpPr>
        <p:grpSpPr>
          <a:xfrm>
            <a:off x="1504988" y="5380588"/>
            <a:ext cx="1398350" cy="602402"/>
            <a:chOff x="1479431" y="5338790"/>
            <a:chExt cx="1398350" cy="602402"/>
          </a:xfrm>
        </p:grpSpPr>
        <p:sp>
          <p:nvSpPr>
            <p:cNvPr id="9" name="矩形 8"/>
            <p:cNvSpPr/>
            <p:nvPr/>
          </p:nvSpPr>
          <p:spPr>
            <a:xfrm>
              <a:off x="1479431" y="5373893"/>
              <a:ext cx="1398350" cy="5672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547664" y="53387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</a:rPr>
                <a:t>調整前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12"/>
          <p:cNvGrpSpPr/>
          <p:nvPr/>
        </p:nvGrpSpPr>
        <p:grpSpPr>
          <a:xfrm>
            <a:off x="6295981" y="5338790"/>
            <a:ext cx="1398350" cy="602403"/>
            <a:chOff x="6295981" y="5338790"/>
            <a:chExt cx="1398350" cy="602403"/>
          </a:xfrm>
        </p:grpSpPr>
        <p:sp>
          <p:nvSpPr>
            <p:cNvPr id="12" name="矩形 11"/>
            <p:cNvSpPr/>
            <p:nvPr/>
          </p:nvSpPr>
          <p:spPr>
            <a:xfrm>
              <a:off x="6295981" y="5373894"/>
              <a:ext cx="1398350" cy="5672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95981" y="53387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</a:rPr>
                <a:t>調整後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圖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0" y="1646547"/>
            <a:ext cx="4424444" cy="3692243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44" y="1646546"/>
            <a:ext cx="3893244" cy="369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矩形 13"/>
          <p:cNvSpPr/>
          <p:nvPr/>
        </p:nvSpPr>
        <p:spPr>
          <a:xfrm>
            <a:off x="5097365" y="2636912"/>
            <a:ext cx="180020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樣本複雜度</a:t>
            </a:r>
            <a:endParaRPr lang="zh-TW" altLang="en-US" sz="1200" b="1" dirty="0"/>
          </a:p>
        </p:txBody>
      </p:sp>
      <p:sp>
        <p:nvSpPr>
          <p:cNvPr id="15" name="矩形 14"/>
          <p:cNvSpPr/>
          <p:nvPr/>
        </p:nvSpPr>
        <p:spPr>
          <a:xfrm>
            <a:off x="5846803" y="5029987"/>
            <a:ext cx="21602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Sudoku</a:t>
            </a:r>
            <a:r>
              <a:rPr lang="zh-TW" altLang="en-US" sz="1200" b="1" dirty="0" smtClean="0"/>
              <a:t>樣本</a:t>
            </a:r>
            <a:endParaRPr lang="zh-TW" altLang="en-US" sz="1200" b="1" dirty="0"/>
          </a:p>
        </p:txBody>
      </p:sp>
      <p:sp>
        <p:nvSpPr>
          <p:cNvPr id="16" name="圓角矩形 15"/>
          <p:cNvSpPr/>
          <p:nvPr/>
        </p:nvSpPr>
        <p:spPr>
          <a:xfrm>
            <a:off x="473019" y="2636912"/>
            <a:ext cx="180020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樣本複雜度</a:t>
            </a:r>
            <a:endParaRPr lang="zh-TW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1331640" y="5029987"/>
            <a:ext cx="21602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Sudoku</a:t>
            </a:r>
            <a:r>
              <a:rPr lang="zh-TW" altLang="en-US" sz="1200" b="1" dirty="0" smtClean="0"/>
              <a:t>樣本</a:t>
            </a:r>
            <a:endParaRPr lang="zh-TW" altLang="en-US" sz="1200" b="1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9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29"/>
    </mc:Choice>
    <mc:Fallback xmlns="">
      <p:transition spd="slow" advTm="3922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實驗三</a:t>
            </a:r>
            <a:r>
              <a:rPr lang="zh-TW" altLang="en-US" dirty="0"/>
              <a:t>：最佳化數獨 </a:t>
            </a:r>
            <a:r>
              <a:rPr lang="en-US" altLang="zh-TW" dirty="0"/>
              <a:t>(Sudoku)</a:t>
            </a:r>
            <a:r>
              <a:rPr lang="zh-TW" altLang="en-US" dirty="0" smtClean="0"/>
              <a:t>排序相似度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pSp>
        <p:nvGrpSpPr>
          <p:cNvPr id="8" name="群組 13"/>
          <p:cNvGrpSpPr/>
          <p:nvPr/>
        </p:nvGrpSpPr>
        <p:grpSpPr>
          <a:xfrm>
            <a:off x="1479431" y="5338790"/>
            <a:ext cx="1398350" cy="602402"/>
            <a:chOff x="1479431" y="5338790"/>
            <a:chExt cx="1398350" cy="602402"/>
          </a:xfrm>
        </p:grpSpPr>
        <p:sp>
          <p:nvSpPr>
            <p:cNvPr id="15" name="矩形 14"/>
            <p:cNvSpPr/>
            <p:nvPr/>
          </p:nvSpPr>
          <p:spPr>
            <a:xfrm>
              <a:off x="1479431" y="5373893"/>
              <a:ext cx="1398350" cy="5672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47664" y="53387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</a:rPr>
                <a:t>調整前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1857"/>
            <a:ext cx="4246240" cy="3667433"/>
          </a:xfrm>
          <a:prstGeom prst="rect">
            <a:avLst/>
          </a:prstGeom>
          <a:noFill/>
          <a:extLst/>
        </p:spPr>
      </p:pic>
      <p:grpSp>
        <p:nvGrpSpPr>
          <p:cNvPr id="10" name="群組 9"/>
          <p:cNvGrpSpPr/>
          <p:nvPr/>
        </p:nvGrpSpPr>
        <p:grpSpPr>
          <a:xfrm>
            <a:off x="4497760" y="1641857"/>
            <a:ext cx="4466728" cy="4299336"/>
            <a:chOff x="4716016" y="1641857"/>
            <a:chExt cx="4248472" cy="4299336"/>
          </a:xfrm>
        </p:grpSpPr>
        <p:grpSp>
          <p:nvGrpSpPr>
            <p:cNvPr id="9" name="群組 16"/>
            <p:cNvGrpSpPr/>
            <p:nvPr/>
          </p:nvGrpSpPr>
          <p:grpSpPr>
            <a:xfrm>
              <a:off x="6295981" y="5338790"/>
              <a:ext cx="1398350" cy="602403"/>
              <a:chOff x="6295981" y="5338790"/>
              <a:chExt cx="1398350" cy="60240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295981" y="5373894"/>
                <a:ext cx="1398350" cy="5672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295981" y="533879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rgbClr val="FF0000"/>
                    </a:solidFill>
                  </a:rPr>
                  <a:t>調整後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" name="圖片 20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1641857"/>
              <a:ext cx="4248472" cy="3667433"/>
            </a:xfrm>
            <a:prstGeom prst="rect">
              <a:avLst/>
            </a:prstGeom>
            <a:noFill/>
          </p:spPr>
        </p:pic>
      </p:grpSp>
      <p:sp>
        <p:nvSpPr>
          <p:cNvPr id="25" name="矩形 24"/>
          <p:cNvSpPr/>
          <p:nvPr/>
        </p:nvSpPr>
        <p:spPr>
          <a:xfrm>
            <a:off x="6148112" y="4970702"/>
            <a:ext cx="144016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/>
              <a:t>排序樣本</a:t>
            </a:r>
            <a:endParaRPr lang="zh-TW" altLang="en-US" sz="1000" b="1" dirty="0"/>
          </a:p>
        </p:txBody>
      </p:sp>
      <p:sp>
        <p:nvSpPr>
          <p:cNvPr id="26" name="矩形 25"/>
          <p:cNvSpPr/>
          <p:nvPr/>
        </p:nvSpPr>
        <p:spPr>
          <a:xfrm>
            <a:off x="4587617" y="2655208"/>
            <a:ext cx="108012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/>
              <a:t>排序相似度</a:t>
            </a:r>
            <a:endParaRPr lang="zh-TW" altLang="en-US" sz="1000" b="1" dirty="0"/>
          </a:p>
        </p:txBody>
      </p:sp>
      <p:sp>
        <p:nvSpPr>
          <p:cNvPr id="27" name="矩形 26"/>
          <p:cNvSpPr/>
          <p:nvPr/>
        </p:nvSpPr>
        <p:spPr>
          <a:xfrm>
            <a:off x="1926657" y="4970702"/>
            <a:ext cx="144016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/>
              <a:t>排序樣本</a:t>
            </a:r>
            <a:endParaRPr lang="zh-TW" altLang="en-US" sz="1000" b="1" dirty="0"/>
          </a:p>
        </p:txBody>
      </p:sp>
      <p:sp>
        <p:nvSpPr>
          <p:cNvPr id="28" name="矩形 27"/>
          <p:cNvSpPr/>
          <p:nvPr/>
        </p:nvSpPr>
        <p:spPr>
          <a:xfrm>
            <a:off x="312156" y="2655208"/>
            <a:ext cx="108012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/>
              <a:t>排序相似度</a:t>
            </a:r>
            <a:endParaRPr lang="zh-TW" altLang="en-US" sz="1000" b="1" dirty="0"/>
          </a:p>
        </p:txBody>
      </p:sp>
      <p:sp>
        <p:nvSpPr>
          <p:cNvPr id="29" name="文字方塊 2"/>
          <p:cNvSpPr txBox="1">
            <a:spLocks noChangeArrowheads="1"/>
          </p:cNvSpPr>
          <p:nvPr/>
        </p:nvSpPr>
        <p:spPr bwMode="auto">
          <a:xfrm>
            <a:off x="897337" y="5966201"/>
            <a:ext cx="2738559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800" b="1" kern="100" dirty="0" smtClean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相似度平均</a:t>
            </a:r>
            <a:r>
              <a:rPr lang="en-US" sz="2800" b="1" kern="100" dirty="0" smtClean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: </a:t>
            </a:r>
            <a:r>
              <a:rPr lang="en-US" sz="2800" b="1" kern="100" dirty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0.8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</p:txBody>
      </p:sp>
      <p:sp>
        <p:nvSpPr>
          <p:cNvPr id="30" name="文字方塊 2"/>
          <p:cNvSpPr txBox="1">
            <a:spLocks noChangeArrowheads="1"/>
          </p:cNvSpPr>
          <p:nvPr/>
        </p:nvSpPr>
        <p:spPr bwMode="auto">
          <a:xfrm>
            <a:off x="5418298" y="5966201"/>
            <a:ext cx="2899788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800" b="1" kern="100" dirty="0" smtClean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相似度平均</a:t>
            </a:r>
            <a:r>
              <a:rPr lang="en-US" sz="2800" b="1" kern="100" dirty="0" smtClean="0">
                <a:solidFill>
                  <a:srgbClr val="FF0000"/>
                </a:solidFill>
                <a:effectLst/>
                <a:latin typeface="Calibri"/>
                <a:ea typeface="新細明體"/>
                <a:cs typeface="Times New Roman"/>
              </a:rPr>
              <a:t>: 0.86</a:t>
            </a:r>
            <a:endParaRPr lang="zh-TW" sz="2800" kern="100" dirty="0">
              <a:effectLst/>
              <a:latin typeface="Calibri"/>
              <a:ea typeface="新細明體"/>
              <a:cs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5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47"/>
    </mc:Choice>
    <mc:Fallback xmlns="">
      <p:transition spd="slow" advTm="37247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實驗總結及討論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本研究的複雜度計算是否能應用到其他類型的遊戲？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難度的主觀性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玩家在不同遊戲上的技能與知識會影響到難度的主觀認知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Tetris</a:t>
            </a:r>
            <a:r>
              <a:rPr lang="zh-TW" altLang="en-US" dirty="0" smtClean="0"/>
              <a:t>的方塊落下速度、</a:t>
            </a:r>
            <a:r>
              <a:rPr lang="en-US" altLang="zh-TW" dirty="0" smtClean="0"/>
              <a:t>Boggle</a:t>
            </a:r>
            <a:r>
              <a:rPr lang="zh-TW" altLang="en-US" dirty="0" smtClean="0"/>
              <a:t>的英文單字難度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  <a:p>
            <a:r>
              <a:rPr lang="zh-TW" altLang="en-US" dirty="0"/>
              <a:t>適用範圍</a:t>
            </a:r>
            <a:r>
              <a:rPr lang="zh-TW" altLang="en-US" dirty="0" smtClean="0"/>
              <a:t>：所有能計算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Dead Ends</a:t>
            </a:r>
            <a:r>
              <a:rPr lang="zh-TW" altLang="en-US" dirty="0" smtClean="0"/>
              <a:t>的遊戲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限制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：當目標玩家群組在</a:t>
            </a:r>
            <a:r>
              <a:rPr lang="zh-TW" altLang="en-US" b="1" dirty="0" smtClean="0">
                <a:solidFill>
                  <a:srgbClr val="FF0000"/>
                </a:solidFill>
              </a:rPr>
              <a:t>非</a:t>
            </a:r>
            <a:r>
              <a:rPr lang="en-US" altLang="zh-TW" b="1" dirty="0" smtClean="0">
                <a:solidFill>
                  <a:srgbClr val="FF0000"/>
                </a:solidFill>
              </a:rPr>
              <a:t>puzzle</a:t>
            </a:r>
            <a:r>
              <a:rPr lang="zh-TW" altLang="en-US" b="1" dirty="0" smtClean="0">
                <a:solidFill>
                  <a:srgbClr val="FF0000"/>
                </a:solidFill>
              </a:rPr>
              <a:t>部份的技能遠大於挑戰</a:t>
            </a:r>
            <a:r>
              <a:rPr lang="zh-TW" altLang="en-US" dirty="0" smtClean="0"/>
              <a:t>時 </a:t>
            </a:r>
            <a:r>
              <a:rPr lang="en-US" altLang="zh-TW" dirty="0" smtClean="0"/>
              <a:t>(</a:t>
            </a:r>
            <a:r>
              <a:rPr lang="zh-TW" altLang="en-US" dirty="0" smtClean="0"/>
              <a:t>玩家可專注在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的部份）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限制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：當</a:t>
            </a:r>
            <a:r>
              <a:rPr lang="zh-TW" altLang="en-US" b="1" dirty="0" smtClean="0">
                <a:solidFill>
                  <a:srgbClr val="FF0000"/>
                </a:solidFill>
              </a:rPr>
              <a:t>非</a:t>
            </a:r>
            <a:r>
              <a:rPr lang="en-US" altLang="zh-TW" b="1" dirty="0" smtClean="0">
                <a:solidFill>
                  <a:srgbClr val="FF0000"/>
                </a:solidFill>
              </a:rPr>
              <a:t>puzzle</a:t>
            </a:r>
            <a:r>
              <a:rPr lang="zh-TW" altLang="en-US" b="1" dirty="0" smtClean="0">
                <a:solidFill>
                  <a:srgbClr val="FF0000"/>
                </a:solidFill>
              </a:rPr>
              <a:t>部份的挑戰</a:t>
            </a:r>
            <a:r>
              <a:rPr lang="zh-TW" altLang="en-US" dirty="0" smtClean="0"/>
              <a:t>可以</a:t>
            </a:r>
            <a:r>
              <a:rPr lang="zh-TW" altLang="en-US" dirty="0"/>
              <a:t>做</a:t>
            </a:r>
            <a:r>
              <a:rPr lang="zh-TW" altLang="en-US" b="1" dirty="0" smtClean="0">
                <a:solidFill>
                  <a:srgbClr val="FF0000"/>
                </a:solidFill>
              </a:rPr>
              <a:t>客觀的難度衡量</a:t>
            </a:r>
            <a:r>
              <a:rPr lang="zh-TW" altLang="en-US" dirty="0" smtClean="0"/>
              <a:t>，並能夠跟複雜度有很好的結合時。</a:t>
            </a:r>
            <a:r>
              <a:rPr lang="en-US" altLang="zh-TW" dirty="0" smtClean="0"/>
              <a:t>(EX: </a:t>
            </a:r>
            <a:r>
              <a:rPr lang="zh-TW" altLang="en-US" dirty="0" smtClean="0"/>
              <a:t>如何設計一個結合</a:t>
            </a:r>
            <a:r>
              <a:rPr lang="zh-TW" altLang="en-US" b="1" dirty="0" smtClean="0">
                <a:solidFill>
                  <a:srgbClr val="FF0000"/>
                </a:solidFill>
              </a:rPr>
              <a:t>方塊落下速度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複雜度</a:t>
            </a:r>
            <a:r>
              <a:rPr lang="zh-TW" altLang="en-US" dirty="0" smtClean="0"/>
              <a:t>的難度計算公式）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Picture 3" descr="G:\研究所\碩士論文\漸近關卡\puzzle_type3.png"/>
          <p:cNvPicPr>
            <a:picLocks noChangeAspect="1" noChangeArrowheads="1"/>
          </p:cNvPicPr>
          <p:nvPr/>
        </p:nvPicPr>
        <p:blipFill rotWithShape="1">
          <a:blip r:embed="rId3" cstate="print"/>
          <a:srcRect l="4995" t="13659" r="76741" b="58280"/>
          <a:stretch/>
        </p:blipFill>
        <p:spPr bwMode="auto">
          <a:xfrm>
            <a:off x="1632163" y="2636912"/>
            <a:ext cx="1672047" cy="1541417"/>
          </a:xfrm>
          <a:prstGeom prst="rect">
            <a:avLst/>
          </a:prstGeom>
          <a:noFill/>
        </p:spPr>
      </p:pic>
      <p:pic>
        <p:nvPicPr>
          <p:cNvPr id="6" name="Picture 3" descr="G:\研究所\碩士論文\漸近關卡\puzzle_type3.png"/>
          <p:cNvPicPr>
            <a:picLocks noChangeAspect="1" noChangeArrowheads="1"/>
          </p:cNvPicPr>
          <p:nvPr/>
        </p:nvPicPr>
        <p:blipFill rotWithShape="1">
          <a:blip r:embed="rId3" cstate="print"/>
          <a:srcRect l="75234" t="44857" r="3509" b="19257"/>
          <a:stretch/>
        </p:blipFill>
        <p:spPr bwMode="auto">
          <a:xfrm>
            <a:off x="3923928" y="2669894"/>
            <a:ext cx="1728192" cy="1518222"/>
          </a:xfrm>
          <a:prstGeom prst="rect">
            <a:avLst/>
          </a:prstGeom>
          <a:noFill/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30"/>
    </mc:Choice>
    <mc:Fallback xmlns="">
      <p:transition spd="slow" advTm="16883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研究所\碩士論文\漸近關卡\puzzle_typ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" y="571500"/>
            <a:ext cx="9525000" cy="5715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r>
              <a:rPr lang="en-US" altLang="zh-TW" dirty="0" smtClean="0"/>
              <a:t>:</a:t>
            </a:r>
            <a:r>
              <a:rPr lang="zh-TW" altLang="en-US" dirty="0" smtClean="0"/>
              <a:t>何謂益智遊戲</a:t>
            </a:r>
            <a:r>
              <a:rPr lang="en-US" altLang="zh-TW" dirty="0" smtClean="0"/>
              <a:t>(Puzzle)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80241" y="568837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Modified from:</a:t>
            </a:r>
          </a:p>
          <a:p>
            <a:r>
              <a:rPr lang="en-US" altLang="zh-TW" dirty="0" smtClean="0"/>
              <a:t> Scott Kim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896" y="2852936"/>
            <a:ext cx="1584176" cy="504056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29"/>
    </mc:Choice>
    <mc:Fallback xmlns="">
      <p:transition spd="slow" advTm="134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smtClean="0"/>
              <a:t>謝謝您的聆聽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3"/>
            <a:ext cx="8496944" cy="475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</a:t>
            </a:r>
            <a:r>
              <a:rPr lang="en-US" altLang="zh-TW" dirty="0"/>
              <a:t>Cross Block</a:t>
            </a:r>
            <a:r>
              <a:rPr lang="zh-TW" altLang="en-US" dirty="0"/>
              <a:t>複雜度性質驗證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0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"/>
    </mc:Choice>
    <mc:Fallback xmlns="">
      <p:transition spd="slow" advTm="52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補充：</a:t>
            </a:r>
            <a:r>
              <a:rPr lang="en-US" altLang="zh-TW" dirty="0"/>
              <a:t>Cross Block</a:t>
            </a:r>
            <a:r>
              <a:rPr lang="zh-TW" altLang="en-US" dirty="0"/>
              <a:t>複雜度性質驗證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53791" y="1509732"/>
            <a:ext cx="8168446" cy="4868951"/>
            <a:chOff x="453791" y="1509732"/>
            <a:chExt cx="8168446" cy="486895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91" y="1509732"/>
              <a:ext cx="8168446" cy="4868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橢圓 8"/>
            <p:cNvSpPr/>
            <p:nvPr/>
          </p:nvSpPr>
          <p:spPr>
            <a:xfrm>
              <a:off x="3933743" y="4454354"/>
              <a:ext cx="504056" cy="5760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4185771" y="5030418"/>
              <a:ext cx="0" cy="648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5558814" y="2567541"/>
              <a:ext cx="504056" cy="5760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5810842" y="3143605"/>
              <a:ext cx="0" cy="2566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4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6"/>
    </mc:Choice>
    <mc:Fallback xmlns="">
      <p:transition spd="slow" advTm="5431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2776"/>
            <a:ext cx="87129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補充：</a:t>
            </a:r>
            <a:r>
              <a:rPr lang="en-US" altLang="zh-TW" dirty="0"/>
              <a:t>Cross Block</a:t>
            </a:r>
            <a:r>
              <a:rPr lang="zh-TW" altLang="en-US" dirty="0"/>
              <a:t>複雜度性質驗證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5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7"/>
    </mc:Choice>
    <mc:Fallback xmlns="">
      <p:transition spd="slow" advTm="2031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8498"/>
            <a:ext cx="8280920" cy="45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補充：</a:t>
            </a:r>
            <a:r>
              <a:rPr lang="en-US" altLang="zh-TW" dirty="0"/>
              <a:t>Cross Block</a:t>
            </a:r>
            <a:r>
              <a:rPr lang="zh-TW" altLang="en-US" dirty="0"/>
              <a:t>複雜度性質驗證 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109081" y="1943455"/>
            <a:ext cx="648072" cy="61551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3"/>
    </mc:Choice>
    <mc:Fallback xmlns="">
      <p:transition spd="slow" advTm="1795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:Similarity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19"/>
          <a:stretch/>
        </p:blipFill>
        <p:spPr bwMode="auto">
          <a:xfrm>
            <a:off x="395536" y="1484784"/>
            <a:ext cx="8136904" cy="46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補充：</a:t>
            </a:r>
            <a:r>
              <a:rPr lang="en-US" altLang="zh-TW" dirty="0" smtClean="0"/>
              <a:t>Cross Block</a:t>
            </a:r>
            <a:r>
              <a:rPr lang="zh-TW" altLang="en-US" dirty="0" smtClean="0"/>
              <a:t>樣本產生方式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樣本自動產生：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cross out</a:t>
            </a:r>
            <a:r>
              <a:rPr lang="zh-TW" altLang="en-US" dirty="0" smtClean="0"/>
              <a:t>在每一步所產生的樣本 </a:t>
            </a:r>
            <a:r>
              <a:rPr lang="en-US" altLang="zh-TW" dirty="0" smtClean="0"/>
              <a:t>= 100</a:t>
            </a:r>
          </a:p>
          <a:p>
            <a:endParaRPr lang="en-US" altLang="zh-TW" dirty="0"/>
          </a:p>
          <a:p>
            <a:r>
              <a:rPr lang="zh-TW" altLang="en-US" dirty="0" smtClean="0"/>
              <a:t>因此每個的</a:t>
            </a:r>
            <a:r>
              <a:rPr lang="en-US" altLang="zh-TW" dirty="0" smtClean="0"/>
              <a:t>cross out(step 2~20)</a:t>
            </a:r>
            <a:r>
              <a:rPr lang="zh-TW" altLang="en-US" dirty="0" smtClean="0"/>
              <a:t>共有 </a:t>
            </a:r>
            <a:r>
              <a:rPr lang="en-US" altLang="zh-TW" dirty="0" smtClean="0"/>
              <a:t>19 ×100 = 1,900</a:t>
            </a:r>
            <a:r>
              <a:rPr lang="zh-TW" altLang="en-US" dirty="0" smtClean="0"/>
              <a:t>個樣本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總共的樣本數量</a:t>
            </a:r>
            <a:r>
              <a:rPr lang="en-US" altLang="zh-TW" dirty="0"/>
              <a:t>(cross-out 2 ~ cross-out 9): </a:t>
            </a:r>
            <a:r>
              <a:rPr lang="en-US" altLang="zh-TW" dirty="0" smtClean="0"/>
              <a:t> 1,900 </a:t>
            </a:r>
            <a:r>
              <a:rPr lang="en-US" altLang="zh-TW" dirty="0"/>
              <a:t>* 8 = </a:t>
            </a:r>
            <a:r>
              <a:rPr lang="en-US" altLang="zh-TW" dirty="0" smtClean="0"/>
              <a:t>15,200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cross-out 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</a:t>
            </a:r>
            <a:r>
              <a:rPr lang="zh-TW" altLang="en-US" dirty="0" smtClean="0"/>
              <a:t>還有</a:t>
            </a:r>
            <a:r>
              <a:rPr lang="en-US" altLang="zh-TW" dirty="0" smtClean="0"/>
              <a:t>step 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dead ends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0 </a:t>
            </a:r>
            <a:r>
              <a:rPr lang="zh-TW" altLang="en-US" dirty="0" smtClean="0"/>
              <a:t>，因此我們事先將其排除在外。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移除重覆樣本後的數量：</a:t>
            </a:r>
            <a:r>
              <a:rPr lang="en-US" altLang="zh-TW" dirty="0" smtClean="0"/>
              <a:t>15,155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</a:t>
            </a:r>
            <a:r>
              <a:rPr lang="en-US" altLang="zh-TW" dirty="0" smtClean="0"/>
              <a:t>Cross Block</a:t>
            </a:r>
            <a:r>
              <a:rPr lang="zh-TW" altLang="en-US" dirty="0" smtClean="0"/>
              <a:t>複雜度值的分佈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056784" cy="4104456"/>
          </a:xfrm>
          <a:prstGeom prst="rect">
            <a:avLst/>
          </a:prstGeom>
          <a:noFill/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</a:t>
            </a:r>
            <a:r>
              <a:rPr lang="en-US" altLang="zh-TW" dirty="0" smtClean="0"/>
              <a:t>Cross Block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dead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888432" cy="4176464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76386"/>
            <a:ext cx="4104456" cy="415687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Sudoku</a:t>
            </a:r>
            <a:r>
              <a:rPr lang="zh-TW" altLang="en-US" dirty="0" smtClean="0"/>
              <a:t>的</a:t>
            </a:r>
            <a:r>
              <a:rPr lang="en-US" altLang="zh-TW" dirty="0"/>
              <a:t>branch</a:t>
            </a:r>
            <a:r>
              <a:rPr lang="zh-TW" altLang="en-US" dirty="0"/>
              <a:t>跟</a:t>
            </a:r>
            <a:r>
              <a:rPr lang="en-US" altLang="zh-TW" dirty="0"/>
              <a:t>dead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9104"/>
            <a:ext cx="3960440" cy="3600400"/>
          </a:xfrm>
          <a:prstGeom prst="rect">
            <a:avLst/>
          </a:prstGeom>
          <a:noFill/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5634"/>
            <a:ext cx="4176464" cy="3593869"/>
          </a:xfrm>
          <a:prstGeom prst="rect">
            <a:avLst/>
          </a:prstGeom>
          <a:noFill/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6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1"/>
            <a:ext cx="8798249" cy="48160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r>
              <a:rPr lang="en-US" altLang="zh-TW" dirty="0" smtClean="0"/>
              <a:t>:</a:t>
            </a:r>
            <a:r>
              <a:rPr lang="zh-TW" altLang="en-US" dirty="0" smtClean="0"/>
              <a:t>益智遊戲的組成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59260" y="600347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Source: Scott Kim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42"/>
    </mc:Choice>
    <mc:Fallback xmlns="">
      <p:transition spd="slow" advTm="5354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補充：實驗總結及討論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結果雖然仍有</a:t>
            </a:r>
            <a:r>
              <a:rPr lang="en-US" altLang="zh-TW" dirty="0" smtClean="0"/>
              <a:t>14%</a:t>
            </a:r>
            <a:r>
              <a:rPr lang="zh-TW" altLang="en-US" dirty="0" smtClean="0"/>
              <a:t>的誤差，但卻展示了</a:t>
            </a:r>
            <a:r>
              <a:rPr lang="zh-TW" altLang="en-US" dirty="0"/>
              <a:t>以</a:t>
            </a:r>
            <a:r>
              <a:rPr lang="en-US" altLang="zh-TW" dirty="0"/>
              <a:t>branch</a:t>
            </a:r>
            <a:r>
              <a:rPr lang="zh-TW" altLang="en-US" dirty="0"/>
              <a:t>及</a:t>
            </a:r>
            <a:r>
              <a:rPr lang="en-US" altLang="zh-TW" dirty="0"/>
              <a:t>dead ends</a:t>
            </a:r>
            <a:r>
              <a:rPr lang="zh-TW" altLang="en-US" dirty="0"/>
              <a:t>來衡量</a:t>
            </a:r>
            <a:r>
              <a:rPr lang="en-US" altLang="zh-TW" dirty="0"/>
              <a:t>puzzle</a:t>
            </a:r>
            <a:r>
              <a:rPr lang="zh-TW" altLang="en-US" dirty="0"/>
              <a:t>複雜</a:t>
            </a:r>
            <a:r>
              <a:rPr lang="zh-TW" altLang="en-US" dirty="0" smtClean="0"/>
              <a:t>度的有效性。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想降低誤差就必須導入遊戲特徵及知識，然而，這卻會使計算模型無法用在別的</a:t>
            </a:r>
            <a:r>
              <a:rPr lang="en-US" altLang="zh-TW" dirty="0" smtClean="0"/>
              <a:t>puzzle</a:t>
            </a:r>
            <a:r>
              <a:rPr lang="zh-TW" altLang="en-US" dirty="0" smtClean="0"/>
              <a:t>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因此，本研究未來的目標，便是以能維持現在的計算速度及模型的通用性為前提，找出更多跟</a:t>
            </a:r>
            <a:r>
              <a:rPr lang="en-US" altLang="zh-TW" dirty="0" smtClean="0"/>
              <a:t>insight</a:t>
            </a:r>
            <a:r>
              <a:rPr lang="zh-TW" altLang="en-US" dirty="0" smtClean="0"/>
              <a:t>相關的因素，以得到更好的排序正確率。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研究背景：難度與複雜度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46712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任務難度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Task Difficulty)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&amp; 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任務複雜度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(Task Complexity)</a:t>
            </a: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難度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是一種主觀的概念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基於過去經驗的評估值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期待難度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(Expected difficulty) &amp; 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體驗過後的難度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(Experience difficulty) (Kim, 2005)</a:t>
            </a:r>
          </a:p>
          <a:p>
            <a:pPr lvl="1"/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複雜度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是一種客觀的評量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ea typeface="新細明體" pitchFamily="18" charset="-120"/>
              </a:rPr>
              <a:t>從結構性的觀點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pPr lvl="1"/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  <a:p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6"/>
    </mc:Choice>
    <mc:Fallback xmlns="">
      <p:transition spd="slow" advTm="558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研究背景：益智遊戲與難度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過去如何衡量益智遊戲 </a:t>
            </a:r>
            <a:r>
              <a:rPr lang="en-US" altLang="zh-TW" dirty="0" smtClean="0"/>
              <a:t>(Puzzle)</a:t>
            </a:r>
            <a:r>
              <a:rPr lang="zh-TW" altLang="en-US" dirty="0" smtClean="0"/>
              <a:t>的難度？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遊戲技巧評估 ，如：數獨 </a:t>
            </a:r>
            <a:r>
              <a:rPr lang="en-US" altLang="zh-TW" dirty="0" smtClean="0"/>
              <a:t>(Sudoku)</a:t>
            </a:r>
            <a:r>
              <a:rPr lang="zh-TW" altLang="en-US" dirty="0" smtClean="0"/>
              <a:t>中的唯一解、宮摒餘解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缺點：遊戲公司需對遊戲內容進行透徹的分析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大量玩家遊戲歷程資料 ，如：解題時間、解題成功率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缺點：需要大量的時間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靜態</a:t>
            </a:r>
            <a:r>
              <a:rPr lang="zh-TW" altLang="en-US" dirty="0"/>
              <a:t>難度：</a:t>
            </a:r>
            <a:endParaRPr lang="en-US" altLang="zh-TW" dirty="0"/>
          </a:p>
          <a:p>
            <a:pPr lvl="1"/>
            <a:r>
              <a:rPr lang="zh-TW" altLang="en-US" dirty="0"/>
              <a:t>五分法：</a:t>
            </a:r>
            <a:r>
              <a:rPr lang="en-US" altLang="zh-TW" dirty="0"/>
              <a:t>Very Easy</a:t>
            </a:r>
            <a:r>
              <a:rPr lang="zh-TW" altLang="en-US" dirty="0"/>
              <a:t>、</a:t>
            </a:r>
            <a:r>
              <a:rPr lang="en-US" altLang="zh-TW" dirty="0"/>
              <a:t>Easy</a:t>
            </a:r>
            <a:r>
              <a:rPr lang="zh-TW" altLang="en-US" dirty="0"/>
              <a:t>、</a:t>
            </a:r>
            <a:r>
              <a:rPr lang="en-US" altLang="zh-TW" dirty="0"/>
              <a:t>Normal</a:t>
            </a:r>
            <a:r>
              <a:rPr lang="zh-TW" altLang="en-US" dirty="0"/>
              <a:t>、</a:t>
            </a:r>
            <a:r>
              <a:rPr lang="en-US" altLang="zh-TW" dirty="0"/>
              <a:t>Hard</a:t>
            </a:r>
            <a:r>
              <a:rPr lang="zh-TW" altLang="en-US" dirty="0"/>
              <a:t>、</a:t>
            </a:r>
            <a:r>
              <a:rPr lang="en-US" altLang="zh-TW" dirty="0"/>
              <a:t>Very Hard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 t="43929" r="2456" b="37527"/>
          <a:stretch/>
        </p:blipFill>
        <p:spPr bwMode="auto">
          <a:xfrm>
            <a:off x="307219" y="3140968"/>
            <a:ext cx="85689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15"/>
    </mc:Choice>
    <mc:Fallback xmlns="">
      <p:transition spd="slow" advTm="1290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研究背景：益智遊戲、複雜理論與難度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從</a:t>
            </a:r>
            <a:r>
              <a:rPr lang="zh-TW" altLang="en-US" b="1" dirty="0" smtClean="0">
                <a:solidFill>
                  <a:srgbClr val="FF0000"/>
                </a:solidFill>
              </a:rPr>
              <a:t>計算複雜度</a:t>
            </a:r>
            <a:r>
              <a:rPr lang="zh-TW" altLang="en-US" dirty="0" smtClean="0"/>
              <a:t>來看</a:t>
            </a:r>
            <a:r>
              <a:rPr lang="zh-TW" altLang="en-US" b="1" dirty="0" smtClean="0">
                <a:solidFill>
                  <a:srgbClr val="FF0000"/>
                </a:solidFill>
              </a:rPr>
              <a:t>益智遊戲  </a:t>
            </a:r>
            <a:r>
              <a:rPr lang="en-US" altLang="zh-TW" b="1" dirty="0" smtClean="0">
                <a:solidFill>
                  <a:srgbClr val="FF0000"/>
                </a:solidFill>
              </a:rPr>
              <a:t>(Puzzle)</a:t>
            </a:r>
            <a:r>
              <a:rPr lang="zh-TW" altLang="en-US" dirty="0" smtClean="0"/>
              <a:t>的難度：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從狀態空間的多寡來衡量難度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但大部份的益智遊戲是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問題 </a:t>
            </a:r>
            <a:r>
              <a:rPr lang="en-US" altLang="zh-TW" i="1" dirty="0" smtClean="0"/>
              <a:t>(Hearn, 2006) </a:t>
            </a:r>
          </a:p>
          <a:p>
            <a:pPr lvl="1"/>
            <a:r>
              <a:rPr lang="zh-TW" altLang="en-US" dirty="0" smtClean="0"/>
              <a:t>就計算時間上難以實際應用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zh-TW" altLang="en-US" b="1" dirty="0" smtClean="0">
                <a:solidFill>
                  <a:srgbClr val="FF0000"/>
                </a:solidFill>
              </a:rPr>
              <a:t>複雜系統</a:t>
            </a:r>
            <a:r>
              <a:rPr lang="zh-TW" altLang="en-US" dirty="0" smtClean="0"/>
              <a:t>來看</a:t>
            </a:r>
            <a:r>
              <a:rPr lang="zh-TW" altLang="en-US" b="1" dirty="0" smtClean="0">
                <a:solidFill>
                  <a:srgbClr val="FF0000"/>
                </a:solidFill>
              </a:rPr>
              <a:t>益智遊戲</a:t>
            </a:r>
            <a:r>
              <a:rPr lang="zh-TW" altLang="en-US" dirty="0" smtClean="0"/>
              <a:t>的難度：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當超過一定的複雜度後，系統所產生行為模式稱為湧現現象</a:t>
            </a:r>
            <a:r>
              <a:rPr lang="en-US" altLang="zh-TW" dirty="0" smtClean="0"/>
              <a:t>(Campbell, 1982)</a:t>
            </a:r>
          </a:p>
          <a:p>
            <a:pPr lvl="1"/>
            <a:r>
              <a:rPr lang="zh-TW" altLang="en-US" dirty="0" smtClean="0"/>
              <a:t>在益智遊戲中是以</a:t>
            </a:r>
            <a:r>
              <a:rPr lang="en-US" altLang="zh-TW" b="1" dirty="0" smtClean="0">
                <a:solidFill>
                  <a:srgbClr val="FF0000"/>
                </a:solidFill>
              </a:rPr>
              <a:t>Branch (Choice)</a:t>
            </a:r>
            <a:r>
              <a:rPr lang="zh-TW" altLang="en-US" dirty="0" smtClean="0"/>
              <a:t>跟</a:t>
            </a:r>
            <a:r>
              <a:rPr lang="en-US" altLang="zh-TW" b="1" dirty="0" smtClean="0">
                <a:solidFill>
                  <a:srgbClr val="FF0000"/>
                </a:solidFill>
              </a:rPr>
              <a:t>Dead Ends</a:t>
            </a:r>
            <a:r>
              <a:rPr lang="zh-TW" altLang="en-US" dirty="0" smtClean="0"/>
              <a:t>來展現並影響了玩家的</a:t>
            </a:r>
            <a:r>
              <a:rPr lang="en-US" altLang="zh-TW" b="1" dirty="0" smtClean="0">
                <a:solidFill>
                  <a:srgbClr val="FF0000"/>
                </a:solidFill>
              </a:rPr>
              <a:t>Insight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30"/>
    </mc:Choice>
    <mc:Fallback xmlns="">
      <p:transition spd="slow" advTm="96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34038" y="1488335"/>
            <a:ext cx="4155443" cy="5082998"/>
            <a:chOff x="2630470" y="836712"/>
            <a:chExt cx="4320480" cy="508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70" y="836712"/>
              <a:ext cx="4320480" cy="4722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雲朵形 11"/>
            <p:cNvSpPr/>
            <p:nvPr/>
          </p:nvSpPr>
          <p:spPr>
            <a:xfrm>
              <a:off x="3923928" y="5283275"/>
              <a:ext cx="1584176" cy="636435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簡單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研究背景：益智遊戲中的湧現現象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(Cross Block)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572000" y="1503712"/>
            <a:ext cx="4320480" cy="5052433"/>
            <a:chOff x="251520" y="1503712"/>
            <a:chExt cx="4320480" cy="5052433"/>
          </a:xfrm>
        </p:grpSpPr>
        <p:pic>
          <p:nvPicPr>
            <p:cNvPr id="5" name="圖片 4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03712"/>
              <a:ext cx="4320480" cy="4733600"/>
            </a:xfrm>
            <a:prstGeom prst="rect">
              <a:avLst/>
            </a:prstGeom>
          </p:spPr>
        </p:pic>
        <p:sp>
          <p:nvSpPr>
            <p:cNvPr id="8" name="雲朵形 7"/>
            <p:cNvSpPr/>
            <p:nvPr/>
          </p:nvSpPr>
          <p:spPr>
            <a:xfrm>
              <a:off x="1403648" y="5919710"/>
              <a:ext cx="1584176" cy="636435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</a:rPr>
                <a:t>複雜</a:t>
              </a:r>
            </a:p>
          </p:txBody>
        </p:sp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25"/>
    </mc:Choice>
    <mc:Fallback xmlns="">
      <p:transition spd="slow" advTm="334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8" y="1488335"/>
            <a:ext cx="4155443" cy="472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研究背景：益智遊戲中的湧現現象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(Cross Block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3712"/>
            <a:ext cx="4320480" cy="4733600"/>
          </a:xfrm>
          <a:prstGeom prst="rect">
            <a:avLst/>
          </a:prstGeom>
        </p:spPr>
      </p:pic>
      <p:cxnSp>
        <p:nvCxnSpPr>
          <p:cNvPr id="22" name="直線接點 21"/>
          <p:cNvCxnSpPr/>
          <p:nvPr/>
        </p:nvCxnSpPr>
        <p:spPr>
          <a:xfrm>
            <a:off x="2555776" y="4077072"/>
            <a:ext cx="15121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2411759" y="3870512"/>
            <a:ext cx="1656186" cy="4225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2555776" y="2852936"/>
            <a:ext cx="0" cy="28803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411759" y="2708920"/>
            <a:ext cx="360041" cy="30243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7" name="直線接點 1026"/>
          <p:cNvCxnSpPr/>
          <p:nvPr/>
        </p:nvCxnSpPr>
        <p:spPr>
          <a:xfrm>
            <a:off x="6948264" y="2344148"/>
            <a:ext cx="0" cy="1017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矩形 1027"/>
          <p:cNvSpPr/>
          <p:nvPr/>
        </p:nvSpPr>
        <p:spPr>
          <a:xfrm>
            <a:off x="6732240" y="2344148"/>
            <a:ext cx="360040" cy="1089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2" name="直線接點 1031"/>
          <p:cNvCxnSpPr/>
          <p:nvPr/>
        </p:nvCxnSpPr>
        <p:spPr>
          <a:xfrm>
            <a:off x="7956376" y="3573016"/>
            <a:ext cx="0" cy="15121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矩形 1032"/>
          <p:cNvSpPr/>
          <p:nvPr/>
        </p:nvSpPr>
        <p:spPr>
          <a:xfrm>
            <a:off x="7812360" y="3573016"/>
            <a:ext cx="360040" cy="16561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7" name="橢圓 1036"/>
          <p:cNvSpPr/>
          <p:nvPr/>
        </p:nvSpPr>
        <p:spPr>
          <a:xfrm>
            <a:off x="7704348" y="2420888"/>
            <a:ext cx="504056" cy="43204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2" name="直線接點 1041"/>
          <p:cNvCxnSpPr/>
          <p:nvPr/>
        </p:nvCxnSpPr>
        <p:spPr>
          <a:xfrm>
            <a:off x="5076056" y="2636912"/>
            <a:ext cx="33123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線接點 1043"/>
          <p:cNvCxnSpPr/>
          <p:nvPr/>
        </p:nvCxnSpPr>
        <p:spPr>
          <a:xfrm>
            <a:off x="7956376" y="2060848"/>
            <a:ext cx="0" cy="36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雲朵形 52"/>
          <p:cNvSpPr/>
          <p:nvPr/>
        </p:nvSpPr>
        <p:spPr>
          <a:xfrm>
            <a:off x="1619672" y="5914515"/>
            <a:ext cx="1692188" cy="656817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解題成功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4" name="雲朵形 53"/>
          <p:cNvSpPr/>
          <p:nvPr/>
        </p:nvSpPr>
        <p:spPr>
          <a:xfrm>
            <a:off x="5868144" y="5934897"/>
            <a:ext cx="1728192" cy="636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解題失敗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益智遊戲難度與複雜性之衡量</a:t>
            </a:r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16"/>
    </mc:Choice>
    <mc:Fallback xmlns="">
      <p:transition spd="slow" advTm="117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1028" grpId="0" animBg="1"/>
      <p:bldP spid="1033" grpId="0" animBg="1"/>
      <p:bldP spid="1037" grpId="0" animBg="1"/>
      <p:bldP spid="53" grpId="0" animBg="1"/>
      <p:bldP spid="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1.9|1.5|0.6|0.8|4.6|13.2|1.4|1|0.5|1.4|7.2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4.7|19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6286</TotalTime>
  <Words>3312</Words>
  <Application>Microsoft Office PowerPoint</Application>
  <PresentationFormat>如螢幕大小 (4:3)</PresentationFormat>
  <Paragraphs>483</Paragraphs>
  <Slides>40</Slides>
  <Notes>25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市鎮</vt:lpstr>
      <vt:lpstr>益智遊戲難度與 複雜性之衡量 </vt:lpstr>
      <vt:lpstr>漸進式難度與樂趣</vt:lpstr>
      <vt:lpstr>前言:何謂益智遊戲(Puzzle)</vt:lpstr>
      <vt:lpstr>前言:益智遊戲的組成</vt:lpstr>
      <vt:lpstr>研究背景：難度與複雜度</vt:lpstr>
      <vt:lpstr>研究背景：益智遊戲與難度</vt:lpstr>
      <vt:lpstr>研究背景：益智遊戲、複雜理論與難度</vt:lpstr>
      <vt:lpstr>研究背景：益智遊戲中的湧現現象 (Cross Block)</vt:lpstr>
      <vt:lpstr>研究背景：益智遊戲中的湧現現象 (Cross Block)</vt:lpstr>
      <vt:lpstr>研究背景：益智遊戲中的湧現現象 (Cross Block)</vt:lpstr>
      <vt:lpstr>研究動機與目標： 益智遊戲漸進難度排序</vt:lpstr>
      <vt:lpstr>研究方法：複雜度計算模型 (1)</vt:lpstr>
      <vt:lpstr>研究方法：複雜度計算模型 (2)</vt:lpstr>
      <vt:lpstr>研究方法：實驗設計</vt:lpstr>
      <vt:lpstr>實驗一：Cross Block複雜度性質假設 (1)</vt:lpstr>
      <vt:lpstr>實驗一：Cross Block複雜度性質假設 (2)</vt:lpstr>
      <vt:lpstr>實驗一：小結</vt:lpstr>
      <vt:lpstr>實驗二：數獨 (Sudoku)樣本來源</vt:lpstr>
      <vt:lpstr>實驗二：數獨 (Sudoku)樣本平均複雜度</vt:lpstr>
      <vt:lpstr>實驗二：數獨 (Sudoku)樣本複雜度</vt:lpstr>
      <vt:lpstr>實驗二：數獨 (Sudoku)排序相似度(1)</vt:lpstr>
      <vt:lpstr>實驗二：數獨 (Sudoku)排序相似度(2)</vt:lpstr>
      <vt:lpstr>實驗三：最佳化數獨 (Sudoku)訓練樣本</vt:lpstr>
      <vt:lpstr>實驗三：最佳化數獨 (Sudoku)複雜度參數調整 (1)</vt:lpstr>
      <vt:lpstr>實驗三：最佳化數獨 (Sudoku)複雜度參數調整(2)</vt:lpstr>
      <vt:lpstr>實驗三： 最佳化數獨 (Sudoku)樣本平均複雜度</vt:lpstr>
      <vt:lpstr>實驗三：最佳化數獨 (Sudoku)樣本複雜度</vt:lpstr>
      <vt:lpstr>實驗三：最佳化數獨 (Sudoku)排序相似度</vt:lpstr>
      <vt:lpstr>實驗總結及討論</vt:lpstr>
      <vt:lpstr>PowerPoint 簡報</vt:lpstr>
      <vt:lpstr>補充：Cross Block複雜度性質驗證 (1)</vt:lpstr>
      <vt:lpstr>補充：Cross Block複雜度性質驗證 (2)</vt:lpstr>
      <vt:lpstr>補充：Cross Block複雜度性質驗證 (3)</vt:lpstr>
      <vt:lpstr>補充：Cross Block複雜度性質驗證 (4)</vt:lpstr>
      <vt:lpstr>補充:Similarity Code</vt:lpstr>
      <vt:lpstr>補充：Cross Block樣本產生方式</vt:lpstr>
      <vt:lpstr>補充：Cross Block複雜度值的分佈</vt:lpstr>
      <vt:lpstr>補充：Cross Block的branch跟dead ends</vt:lpstr>
      <vt:lpstr>補充：Sudoku的branch跟dead ends</vt:lpstr>
      <vt:lpstr>補充：實驗總結及討論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益智遊戲難度與 複雜性衡量之研究</dc:title>
  <dc:creator>dorgonman</dc:creator>
  <cp:lastModifiedBy>dorgonman</cp:lastModifiedBy>
  <cp:revision>510</cp:revision>
  <cp:lastPrinted>2011-06-07T10:12:53Z</cp:lastPrinted>
  <dcterms:created xsi:type="dcterms:W3CDTF">2011-04-18T07:04:06Z</dcterms:created>
  <dcterms:modified xsi:type="dcterms:W3CDTF">2011-06-21T06:18:54Z</dcterms:modified>
</cp:coreProperties>
</file>