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8" autoAdjust="0"/>
    <p:restoredTop sz="94660"/>
  </p:normalViewPr>
  <p:slideViewPr>
    <p:cSldViewPr snapToGrid="0">
      <p:cViewPr>
        <p:scale>
          <a:sx n="150" d="100"/>
          <a:sy n="150" d="100"/>
        </p:scale>
        <p:origin x="86" y="-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97B752-041C-BF9B-492E-C13E5738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CA5E403-35E2-84C3-AFD4-25BA3B942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C61C7F-9F43-A351-5384-A27DC219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B9BBF1-05D8-27EE-34CD-3322F91F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95A211C-19AF-9383-A266-4028FB31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742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7255C2-1161-0CED-9186-11161087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59A56D-C0A2-E615-F933-0C2AABFFF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20CF57-FC9B-C689-8499-389B2AF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E4AE50-48B1-7B02-7973-8679BCB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08F732-C6DF-28FD-6578-7393D69E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2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6705C2F-91CC-43E1-6894-2F94F8F66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D9CBBE-4F3D-CA9D-C7EB-781D0F305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F67FEAD-E13C-A8E6-1C21-43F353BF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2E5B68-7D3B-833B-B1B5-2348F63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16EC34-F64C-7AFB-25F4-D4B04132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60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0B394C-5AC4-60DB-BF0C-F38FCF95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96464B-D80D-6A4E-13D4-F963B750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158B4A-FEDE-E6E4-01DD-DC022F79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78340F-F8F4-3C8F-FDF5-5C86BFAB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884488-72C1-04AF-75FD-94920EFF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71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C0D7FE-7120-A665-E039-8699CD49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F34CEC8-E980-B24C-5EF6-7455DBBE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88D7D4-680A-6E1E-7FBA-2AF92D6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B22F12-A268-482C-05C9-81DFC2BA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AB85F6-0E10-7AB6-3C56-739F7FA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8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41633-DCE1-C8F4-B45E-E7C94B45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E94ADD-2130-1BB9-14C5-D561A70AC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1CA3A9-B641-FC5D-0F4C-4372903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F72302-7A96-246B-97A9-CA74463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960076-DA5F-7B75-3E67-FB1DFA8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F85322-AD40-6E95-DE65-C9810D58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9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EDB2B-75A7-717E-3992-AD4A8DD4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2D88782-7CE7-0513-180D-5DF7884A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411211-57A5-63F8-898C-E231A7476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629B49B-E806-A879-2EA0-130D52A8D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7C3B61A-82D9-5114-2127-80B1AD3B0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BDBA706-0546-59F2-2039-E0FD0641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26B42CE-B3B9-CBCB-A1E3-B071A277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169F768-B7BC-2530-783B-73370D19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46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6D4AB1-2805-4A7C-4B60-00E7E50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C91FA08-0A6E-2068-840E-DC282DE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DF583EF-4B8A-E2C3-DC8C-614EBF3A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52F4B7A-2413-5F0E-D4A4-42E73BD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024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6B5945-128F-D338-E9E3-3FE50545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FAF96B9-8222-1804-7AF7-FE481ED0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46C9AFF-7B3B-9EC7-8FD5-2F9622C6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15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68D735-228A-EDB0-895C-57C3FB6B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3EB098-6367-9288-7539-ACD99A2C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0DB7F3-E6E0-7DFE-E04A-D38D8B4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AE7D28C-32E6-FEC4-64E9-266D36A7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118182-93A8-CCDC-EF64-82F0BE5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91F74E-E9E9-7AA7-6AC3-04351D98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0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7127C-129F-E91B-2626-86BA5B1B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523A0EE-96E5-31D2-0E72-98DEB4186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845ED4-5D7B-51DE-B29C-AEC50B3C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9F3B81E-0F93-D2E9-2557-C079DCB8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77A759-509A-ADDA-95AC-512BB007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7102AA-1FB6-9984-D5E7-7DBE9E7C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88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169B62C-E10F-AB2F-953D-54DA23FE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604CF1-F575-7830-4AE8-89AA1265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70CD81-ABEE-8722-A4E5-1CB642B2C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AA8A-A8E1-4BAF-A80C-0BD96CA6BE0C}" type="datetimeFigureOut">
              <a:rPr lang="he-IL" smtClean="0"/>
              <a:t>ה'/סיון/תשפ"ב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DA2617-D08A-E5F0-3E23-FA315521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AB674B-DE84-8C7D-507D-D3289578E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C7C3-DA69-48CA-B745-8CA43EABF0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6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A30B8E1-AE1D-3DDB-8EBD-A090435176C1}"/>
              </a:ext>
            </a:extLst>
          </p:cNvPr>
          <p:cNvSpPr/>
          <p:nvPr/>
        </p:nvSpPr>
        <p:spPr>
          <a:xfrm>
            <a:off x="377952" y="512064"/>
            <a:ext cx="11582400" cy="44505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DDB245-D06B-F325-6FAA-1F5B51317230}"/>
              </a:ext>
            </a:extLst>
          </p:cNvPr>
          <p:cNvCxnSpPr>
            <a:cxnSpLocks/>
          </p:cNvCxnSpPr>
          <p:nvPr/>
        </p:nvCxnSpPr>
        <p:spPr>
          <a:xfrm>
            <a:off x="9326880" y="996696"/>
            <a:ext cx="9567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6AA628E-725D-90ED-0DE6-D6F711F0EC8A}"/>
              </a:ext>
            </a:extLst>
          </p:cNvPr>
          <p:cNvCxnSpPr>
            <a:cxnSpLocks/>
          </p:cNvCxnSpPr>
          <p:nvPr/>
        </p:nvCxnSpPr>
        <p:spPr>
          <a:xfrm>
            <a:off x="6339477" y="996696"/>
            <a:ext cx="0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C19B7577-EA40-41C8-AE02-024C6D93CA6D}"/>
              </a:ext>
            </a:extLst>
          </p:cNvPr>
          <p:cNvCxnSpPr>
            <a:cxnSpLocks/>
          </p:cNvCxnSpPr>
          <p:nvPr/>
        </p:nvCxnSpPr>
        <p:spPr>
          <a:xfrm flipH="1">
            <a:off x="3435210" y="996696"/>
            <a:ext cx="9567" cy="369601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2C30205-FCF5-6A65-2CBD-94A555B8B313}"/>
              </a:ext>
            </a:extLst>
          </p:cNvPr>
          <p:cNvSpPr txBox="1"/>
          <p:nvPr/>
        </p:nvSpPr>
        <p:spPr>
          <a:xfrm>
            <a:off x="852028" y="1379961"/>
            <a:ext cx="18056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Apple</a:t>
            </a:r>
            <a:endParaRPr lang="he-IL" b="1" dirty="0">
              <a:latin typeface="+mj-lt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2F8B7A9-6EDC-A5E4-8C5F-9337195207F0}"/>
              </a:ext>
            </a:extLst>
          </p:cNvPr>
          <p:cNvSpPr txBox="1"/>
          <p:nvPr/>
        </p:nvSpPr>
        <p:spPr>
          <a:xfrm>
            <a:off x="3849893" y="1379961"/>
            <a:ext cx="18056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Banana</a:t>
            </a:r>
            <a:endParaRPr lang="he-IL" b="1" dirty="0">
              <a:latin typeface="+mj-lt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C9D0666-A496-E955-C2AD-D819DF274061}"/>
              </a:ext>
            </a:extLst>
          </p:cNvPr>
          <p:cNvSpPr txBox="1"/>
          <p:nvPr/>
        </p:nvSpPr>
        <p:spPr>
          <a:xfrm>
            <a:off x="6724501" y="1379961"/>
            <a:ext cx="18056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Tomato</a:t>
            </a:r>
            <a:endParaRPr lang="he-IL" b="1" dirty="0">
              <a:latin typeface="+mj-lt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F6646DC-1BC3-58CD-6B9A-F1EDFC3CAC85}"/>
              </a:ext>
            </a:extLst>
          </p:cNvPr>
          <p:cNvSpPr txBox="1"/>
          <p:nvPr/>
        </p:nvSpPr>
        <p:spPr>
          <a:xfrm>
            <a:off x="9669988" y="1379961"/>
            <a:ext cx="18056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Orange</a:t>
            </a:r>
            <a:endParaRPr lang="he-IL" b="1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4D55DD36-5121-2209-3547-8736F77CA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950" b="62900" l="77750" r="93200">
                        <a14:foregroundMark x1="85450" y1="45950" x2="84850" y2="45950"/>
                        <a14:foregroundMark x1="79150" y1="52700" x2="78450" y2="59900"/>
                        <a14:foregroundMark x1="78450" y1="59900" x2="85650" y2="62900"/>
                        <a14:foregroundMark x1="85650" y1="62900" x2="86900" y2="62750"/>
                        <a14:foregroundMark x1="78800" y1="53500" x2="78250" y2="59100"/>
                        <a14:foregroundMark x1="77800" y1="58400" x2="77750" y2="53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44" t="44261" r="4934" b="35385"/>
          <a:stretch/>
        </p:blipFill>
        <p:spPr>
          <a:xfrm>
            <a:off x="10239834" y="567165"/>
            <a:ext cx="721391" cy="80583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0AF134DE-D8E8-6DA4-816A-B229F2E7D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1481980" y="688206"/>
            <a:ext cx="753900" cy="771662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4AAE145A-35FE-53D9-EE55-7F27E57A85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4076380" y="666777"/>
            <a:ext cx="1202761" cy="78847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A86B093-F4D6-19C1-0D53-95D1A245EF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800" b="63600" l="20350" r="36750">
                        <a14:foregroundMark x1="20200" y1="56500" x2="25000" y2="63600"/>
                        <a14:foregroundMark x1="25000" y1="63600" x2="29300" y2="62900"/>
                        <a14:foregroundMark x1="28950" y1="49700" x2="28950" y2="49700"/>
                        <a14:foregroundMark x1="29250" y1="49550" x2="30100" y2="49650"/>
                        <a14:foregroundMark x1="21650" y1="52500" x2="21600" y2="53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45879" r="61152" b="34630"/>
          <a:stretch/>
        </p:blipFill>
        <p:spPr>
          <a:xfrm>
            <a:off x="7268004" y="655944"/>
            <a:ext cx="812626" cy="771663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8F59883-6DAB-4FB4-2698-A5826B7B9066}"/>
              </a:ext>
            </a:extLst>
          </p:cNvPr>
          <p:cNvSpPr txBox="1"/>
          <p:nvPr/>
        </p:nvSpPr>
        <p:spPr>
          <a:xfrm>
            <a:off x="6408517" y="1736502"/>
            <a:ext cx="248716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KNOWLEDGE IS KNOWING that a tomato is a fruit. Wisdom is knowing not to put it in a fruit salad.”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+mj-lt"/>
              </a:rPr>
              <a:t>Brian O’Driscoll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5A85375A-DD36-512F-1D3D-E10C9A34A8D6}"/>
              </a:ext>
            </a:extLst>
          </p:cNvPr>
          <p:cNvSpPr txBox="1"/>
          <p:nvPr/>
        </p:nvSpPr>
        <p:spPr>
          <a:xfrm>
            <a:off x="420568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"This is no ordinary apple, it's a magic wishing apple." </a:t>
            </a: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-Queen 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E3D111B3-E321-13ED-046D-1588DC16388B}"/>
              </a:ext>
            </a:extLst>
          </p:cNvPr>
          <p:cNvGrpSpPr/>
          <p:nvPr/>
        </p:nvGrpSpPr>
        <p:grpSpPr>
          <a:xfrm>
            <a:off x="420568" y="2569051"/>
            <a:ext cx="2895655" cy="1754326"/>
            <a:chOff x="420568" y="2335927"/>
            <a:chExt cx="2895655" cy="1754326"/>
          </a:xfrm>
        </p:grpSpPr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8A1A543A-875F-B5A6-A743-B99817B01DE1}"/>
                </a:ext>
              </a:extLst>
            </p:cNvPr>
            <p:cNvSpPr txBox="1"/>
            <p:nvPr/>
          </p:nvSpPr>
          <p:spPr>
            <a:xfrm>
              <a:off x="420568" y="2335927"/>
              <a:ext cx="2895655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Apples have 3 possible colors:              red, green, and yellow.  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At first sight, Apples look quite innocent, but after digging deeper we can understand that it has different texture and smoothness during every stage in their shelf life. </a:t>
              </a:r>
            </a:p>
            <a:p>
              <a:pPr algn="l" rtl="0" fontAlgn="base"/>
              <a:r>
                <a:rPr lang="en-US" sz="1200" b="0" i="0" dirty="0">
                  <a:solidFill>
                    <a:srgbClr val="000000"/>
                  </a:solidFill>
                  <a:effectLst/>
                  <a:latin typeface="+mj-lt"/>
                </a:rPr>
                <a:t>     There are many types of different apples and thus a variety of combinations to research. </a:t>
              </a:r>
            </a:p>
          </p:txBody>
        </p:sp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8E3E2813-EB67-C810-3DCC-5E364FDE7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2396331"/>
              <a:ext cx="148303" cy="151797"/>
            </a:xfrm>
            <a:prstGeom prst="rect">
              <a:avLst/>
            </a:prstGeom>
          </p:spPr>
        </p:pic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BF2AB3F1-D452-6C43-5ACE-1DA479955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2774907"/>
              <a:ext cx="148303" cy="151797"/>
            </a:xfrm>
            <a:prstGeom prst="rect">
              <a:avLst/>
            </a:prstGeom>
          </p:spPr>
        </p:pic>
        <p:pic>
          <p:nvPicPr>
            <p:cNvPr id="23" name="תמונה 22">
              <a:extLst>
                <a:ext uri="{FF2B5EF4-FFF2-40B4-BE49-F238E27FC236}">
                  <a16:creationId xmlns:a16="http://schemas.microsoft.com/office/drawing/2014/main" id="{92201BF3-9FB0-C4A9-4E22-6DF8C2318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650" b="83900" l="66350" r="86500">
                          <a14:foregroundMark x1="66350" y1="74300" x2="66350" y2="74300"/>
                          <a14:foregroundMark x1="79000" y1="74600" x2="77450" y2="79750"/>
                          <a14:foregroundMark x1="77450" y1="70150" x2="77450" y2="70150"/>
                          <a14:foregroundMark x1="74200" y1="71050" x2="74450" y2="70600"/>
                          <a14:foregroundMark x1="75450" y1="67650" x2="76750" y2="72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07" t="66388" r="16551" b="14121"/>
            <a:stretch/>
          </p:blipFill>
          <p:spPr>
            <a:xfrm>
              <a:off x="492887" y="3510237"/>
              <a:ext cx="148303" cy="151797"/>
            </a:xfrm>
            <a:prstGeom prst="rect">
              <a:avLst/>
            </a:prstGeom>
          </p:spPr>
        </p:pic>
      </p:grp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E16E1B71-0AA4-8996-A4E3-4D110F8C4996}"/>
              </a:ext>
            </a:extLst>
          </p:cNvPr>
          <p:cNvSpPr txBox="1"/>
          <p:nvPr/>
        </p:nvSpPr>
        <p:spPr>
          <a:xfrm>
            <a:off x="3517930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“Intellectual property has the shelf life of a banana”</a:t>
            </a:r>
          </a:p>
          <a:p>
            <a:pPr algn="l" rtl="0" fontAlgn="base"/>
            <a:r>
              <a:rPr lang="en-US" sz="1200" i="1" dirty="0">
                <a:solidFill>
                  <a:srgbClr val="333333"/>
                </a:solidFill>
                <a:latin typeface="+mj-lt"/>
              </a:rPr>
              <a:t>-Bill Gates</a:t>
            </a:r>
          </a:p>
        </p:txBody>
      </p:sp>
      <p:grpSp>
        <p:nvGrpSpPr>
          <p:cNvPr id="49" name="קבוצה 48">
            <a:extLst>
              <a:ext uri="{FF2B5EF4-FFF2-40B4-BE49-F238E27FC236}">
                <a16:creationId xmlns:a16="http://schemas.microsoft.com/office/drawing/2014/main" id="{610F2358-3EED-6609-F3F7-B341F961C500}"/>
              </a:ext>
            </a:extLst>
          </p:cNvPr>
          <p:cNvGrpSpPr/>
          <p:nvPr/>
        </p:nvGrpSpPr>
        <p:grpSpPr>
          <a:xfrm>
            <a:off x="3435210" y="2569051"/>
            <a:ext cx="2906252" cy="2123658"/>
            <a:chOff x="3435210" y="2442607"/>
            <a:chExt cx="2906252" cy="2123658"/>
          </a:xfrm>
        </p:grpSpPr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11863F43-B3D5-6C7F-0DAF-7A04FBE2392C}"/>
                </a:ext>
              </a:extLst>
            </p:cNvPr>
            <p:cNvSpPr txBox="1"/>
            <p:nvPr/>
          </p:nvSpPr>
          <p:spPr>
            <a:xfrm>
              <a:off x="3445807" y="2442607"/>
              <a:ext cx="2895655" cy="2123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The Banana is straight forward, mainly it has one common color – yellow, although there are also red bananas as we will show later. 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The color of a banana changes on every stage of its shelf life – while green in the beginning and yellow when it is ripe, when it is overtripped it has a dark brown color. </a:t>
              </a: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When it ages, bananas have stains that make their texture change, and for us an interesting feature to observe. </a:t>
              </a:r>
            </a:p>
          </p:txBody>
        </p:sp>
        <p:pic>
          <p:nvPicPr>
            <p:cNvPr id="31" name="תמונה 30">
              <a:extLst>
                <a:ext uri="{FF2B5EF4-FFF2-40B4-BE49-F238E27FC236}">
                  <a16:creationId xmlns:a16="http://schemas.microsoft.com/office/drawing/2014/main" id="{3B09F0C8-D518-9351-012C-2468E1FC4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44777" y="2497669"/>
              <a:ext cx="282479" cy="185181"/>
            </a:xfrm>
            <a:prstGeom prst="rect">
              <a:avLst/>
            </a:prstGeom>
          </p:spPr>
        </p:pic>
        <p:pic>
          <p:nvPicPr>
            <p:cNvPr id="32" name="תמונה 31">
              <a:extLst>
                <a:ext uri="{FF2B5EF4-FFF2-40B4-BE49-F238E27FC236}">
                  <a16:creationId xmlns:a16="http://schemas.microsoft.com/office/drawing/2014/main" id="{2984C863-DCB1-C203-A66B-A49C385E5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35210" y="3234183"/>
              <a:ext cx="282479" cy="185181"/>
            </a:xfrm>
            <a:prstGeom prst="rect">
              <a:avLst/>
            </a:prstGeom>
          </p:spPr>
        </p:pic>
        <p:pic>
          <p:nvPicPr>
            <p:cNvPr id="33" name="תמונה 32">
              <a:extLst>
                <a:ext uri="{FF2B5EF4-FFF2-40B4-BE49-F238E27FC236}">
                  <a16:creationId xmlns:a16="http://schemas.microsoft.com/office/drawing/2014/main" id="{AF09AB24-40F2-1451-8E93-D6A1ACF96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400" b="80000" l="11950" r="36250">
                          <a14:foregroundMark x1="15950" y1="62400" x2="15950" y2="62400"/>
                          <a14:foregroundMark x1="16050" y1="62500" x2="16850" y2="63100"/>
                          <a14:foregroundMark x1="22700" y1="78600" x2="30200" y2="80000"/>
                          <a14:foregroundMark x1="30200" y1="80000" x2="31050" y2="799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5" t="61575" r="60705" b="18509"/>
            <a:stretch/>
          </p:blipFill>
          <p:spPr>
            <a:xfrm>
              <a:off x="3435210" y="3966245"/>
              <a:ext cx="282479" cy="185181"/>
            </a:xfrm>
            <a:prstGeom prst="rect">
              <a:avLst/>
            </a:prstGeom>
          </p:spPr>
        </p:pic>
      </p:grpSp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5BE3D350-7EB9-60CF-2125-55B0C20CEE22}"/>
              </a:ext>
            </a:extLst>
          </p:cNvPr>
          <p:cNvGrpSpPr/>
          <p:nvPr/>
        </p:nvGrpSpPr>
        <p:grpSpPr>
          <a:xfrm>
            <a:off x="6409546" y="2569051"/>
            <a:ext cx="2895655" cy="1754326"/>
            <a:chOff x="6403107" y="3004458"/>
            <a:chExt cx="2895655" cy="1754326"/>
          </a:xfrm>
        </p:grpSpPr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05A934D5-4262-F111-3B5C-8959977FD44E}"/>
                </a:ext>
              </a:extLst>
            </p:cNvPr>
            <p:cNvSpPr txBox="1"/>
            <p:nvPr/>
          </p:nvSpPr>
          <p:spPr>
            <a:xfrm>
              <a:off x="6403107" y="3004458"/>
              <a:ext cx="2895655" cy="17543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Tomato is a special fruit that may resemble to an Apple when it is ripe </a:t>
              </a: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+mj-lt"/>
              </a:endParaRP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We used this fruit in order to see if the color can affect the model in order to see if it knows how to differentiate it from other fruit. </a:t>
              </a: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+mj-lt"/>
              </a:endParaRP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50" name="תמונה 49">
              <a:extLst>
                <a:ext uri="{FF2B5EF4-FFF2-40B4-BE49-F238E27FC236}">
                  <a16:creationId xmlns:a16="http://schemas.microsoft.com/office/drawing/2014/main" id="{C51FA733-5E31-610B-0B7A-382312D1B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800" b="63600" l="20350" r="36750">
                          <a14:foregroundMark x1="20200" y1="56500" x2="25000" y2="63600"/>
                          <a14:foregroundMark x1="25000" y1="63600" x2="29300" y2="62900"/>
                          <a14:foregroundMark x1="28950" y1="49700" x2="28950" y2="49700"/>
                          <a14:foregroundMark x1="29250" y1="49550" x2="30100" y2="49650"/>
                          <a14:foregroundMark x1="21650" y1="52500" x2="21600" y2="53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 t="45879" r="61152" b="34630"/>
            <a:stretch/>
          </p:blipFill>
          <p:spPr>
            <a:xfrm>
              <a:off x="6419195" y="3033384"/>
              <a:ext cx="215878" cy="204996"/>
            </a:xfrm>
            <a:prstGeom prst="rect">
              <a:avLst/>
            </a:prstGeom>
          </p:spPr>
        </p:pic>
        <p:pic>
          <p:nvPicPr>
            <p:cNvPr id="51" name="תמונה 50">
              <a:extLst>
                <a:ext uri="{FF2B5EF4-FFF2-40B4-BE49-F238E27FC236}">
                  <a16:creationId xmlns:a16="http://schemas.microsoft.com/office/drawing/2014/main" id="{870E5D3C-9F5F-4828-89A2-B8CDBD722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7800" b="63600" l="20350" r="36750">
                          <a14:foregroundMark x1="20200" y1="56500" x2="25000" y2="63600"/>
                          <a14:foregroundMark x1="25000" y1="63600" x2="29300" y2="62900"/>
                          <a14:foregroundMark x1="28950" y1="49700" x2="28950" y2="49700"/>
                          <a14:foregroundMark x1="29250" y1="49550" x2="30100" y2="49650"/>
                          <a14:foregroundMark x1="21650" y1="52500" x2="21600" y2="537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22" t="45879" r="61152" b="34630"/>
            <a:stretch/>
          </p:blipFill>
          <p:spPr>
            <a:xfrm>
              <a:off x="6419195" y="3583371"/>
              <a:ext cx="215878" cy="204996"/>
            </a:xfrm>
            <a:prstGeom prst="rect">
              <a:avLst/>
            </a:prstGeom>
          </p:spPr>
        </p:pic>
      </p:grp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B097DB05-86AE-67E4-299E-BBA1A2515771}"/>
              </a:ext>
            </a:extLst>
          </p:cNvPr>
          <p:cNvSpPr txBox="1"/>
          <p:nvPr/>
        </p:nvSpPr>
        <p:spPr>
          <a:xfrm>
            <a:off x="9348560" y="1736502"/>
            <a:ext cx="24871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"In Hebrew an orange is a golden apple" </a:t>
            </a:r>
          </a:p>
          <a:p>
            <a:pPr algn="l" rtl="0" fontAlgn="base"/>
            <a:r>
              <a:rPr lang="en-US" sz="1200" b="0" i="1" dirty="0">
                <a:solidFill>
                  <a:srgbClr val="333333"/>
                </a:solidFill>
                <a:effectLst/>
                <a:latin typeface="+mj-lt"/>
              </a:rPr>
              <a:t>-Us </a:t>
            </a: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3F8BDDEB-8B60-F81A-FFD6-22284503CF64}"/>
              </a:ext>
            </a:extLst>
          </p:cNvPr>
          <p:cNvGrpSpPr/>
          <p:nvPr/>
        </p:nvGrpSpPr>
        <p:grpSpPr>
          <a:xfrm>
            <a:off x="9361437" y="2569051"/>
            <a:ext cx="2598916" cy="1410192"/>
            <a:chOff x="9361437" y="2792571"/>
            <a:chExt cx="2598916" cy="1410192"/>
          </a:xfrm>
        </p:grpSpPr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FA7ECD0E-4FA0-34A6-B43B-BE8E98EA5C43}"/>
                </a:ext>
              </a:extLst>
            </p:cNvPr>
            <p:cNvSpPr txBox="1"/>
            <p:nvPr/>
          </p:nvSpPr>
          <p:spPr>
            <a:xfrm>
              <a:off x="9361437" y="2817768"/>
              <a:ext cx="2598916" cy="138499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Orange has nearly the same shape as an apple or a tomato. </a:t>
              </a: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+mj-lt"/>
              </a:endParaRPr>
            </a:p>
            <a:p>
              <a:pPr algn="l" rtl="0" fontAlgn="base"/>
              <a:r>
                <a:rPr lang="en-US" sz="1200" dirty="0">
                  <a:solidFill>
                    <a:srgbClr val="000000"/>
                  </a:solidFill>
                  <a:latin typeface="+mj-lt"/>
                </a:rPr>
                <a:t>     We chose this fruit in order to check if the shape and the size of the orange may affect the performance of the predictions. </a:t>
              </a:r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55" name="תמונה 54">
              <a:extLst>
                <a:ext uri="{FF2B5EF4-FFF2-40B4-BE49-F238E27FC236}">
                  <a16:creationId xmlns:a16="http://schemas.microsoft.com/office/drawing/2014/main" id="{863209AB-0613-D956-0C52-2992D4EE49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950" b="62900" l="77750" r="93200">
                          <a14:foregroundMark x1="85450" y1="45950" x2="84850" y2="45950"/>
                          <a14:foregroundMark x1="79150" y1="52700" x2="78450" y2="59900"/>
                          <a14:foregroundMark x1="78450" y1="59900" x2="85650" y2="62900"/>
                          <a14:foregroundMark x1="85650" y1="62900" x2="86900" y2="62750"/>
                          <a14:foregroundMark x1="78800" y1="53500" x2="78250" y2="59100"/>
                          <a14:foregroundMark x1="77800" y1="58400" x2="77750" y2="53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4" t="44261" r="4934" b="35385"/>
            <a:stretch/>
          </p:blipFill>
          <p:spPr>
            <a:xfrm>
              <a:off x="9373285" y="2792571"/>
              <a:ext cx="231964" cy="259119"/>
            </a:xfrm>
            <a:prstGeom prst="rect">
              <a:avLst/>
            </a:prstGeom>
          </p:spPr>
        </p:pic>
        <p:pic>
          <p:nvPicPr>
            <p:cNvPr id="56" name="תמונה 55">
              <a:extLst>
                <a:ext uri="{FF2B5EF4-FFF2-40B4-BE49-F238E27FC236}">
                  <a16:creationId xmlns:a16="http://schemas.microsoft.com/office/drawing/2014/main" id="{EE13FFFA-1023-6246-9ED7-2FB29FF37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5950" b="62900" l="77750" r="93200">
                          <a14:foregroundMark x1="85450" y1="45950" x2="84850" y2="45950"/>
                          <a14:foregroundMark x1="79150" y1="52700" x2="78450" y2="59900"/>
                          <a14:foregroundMark x1="78450" y1="59900" x2="85650" y2="62900"/>
                          <a14:foregroundMark x1="85650" y1="62900" x2="86900" y2="62750"/>
                          <a14:foregroundMark x1="78800" y1="53500" x2="78250" y2="59100"/>
                          <a14:foregroundMark x1="77800" y1="58400" x2="77750" y2="53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44" t="44261" r="4934" b="35385"/>
            <a:stretch/>
          </p:blipFill>
          <p:spPr>
            <a:xfrm>
              <a:off x="9373389" y="3326773"/>
              <a:ext cx="231964" cy="259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71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F7895DB-B21C-CEF2-26ED-4E81255DBCBC}"/>
              </a:ext>
            </a:extLst>
          </p:cNvPr>
          <p:cNvSpPr txBox="1"/>
          <p:nvPr/>
        </p:nvSpPr>
        <p:spPr>
          <a:xfrm>
            <a:off x="5041158" y="1061317"/>
            <a:ext cx="233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11827"/>
                </a:solidFill>
                <a:effectLst/>
                <a:latin typeface="Studio-Feixen-Sans"/>
              </a:rPr>
              <a:t>Confusion Matrix</a:t>
            </a:r>
          </a:p>
        </p:txBody>
      </p:sp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3DC742B-51EC-84EB-B9EF-7CEF2659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6904"/>
              </p:ext>
            </p:extLst>
          </p:nvPr>
        </p:nvGraphicFramePr>
        <p:xfrm>
          <a:off x="4394447" y="2219991"/>
          <a:ext cx="3626032" cy="1304444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13016">
                  <a:extLst>
                    <a:ext uri="{9D8B030D-6E8A-4147-A177-3AD203B41FA5}">
                      <a16:colId xmlns:a16="http://schemas.microsoft.com/office/drawing/2014/main" val="2650767264"/>
                    </a:ext>
                  </a:extLst>
                </a:gridCol>
                <a:gridCol w="1813016">
                  <a:extLst>
                    <a:ext uri="{9D8B030D-6E8A-4147-A177-3AD203B41FA5}">
                      <a16:colId xmlns:a16="http://schemas.microsoft.com/office/drawing/2014/main" val="4206579653"/>
                    </a:ext>
                  </a:extLst>
                </a:gridCol>
              </a:tblGrid>
              <a:tr h="652222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9715"/>
                  </a:ext>
                </a:extLst>
              </a:tr>
              <a:tr h="652222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04454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D15FA95-ACF7-076F-2F21-6A356361A9F2}"/>
              </a:ext>
            </a:extLst>
          </p:cNvPr>
          <p:cNvSpPr txBox="1"/>
          <p:nvPr/>
        </p:nvSpPr>
        <p:spPr>
          <a:xfrm rot="16200000">
            <a:off x="3371663" y="2822490"/>
            <a:ext cx="591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Studio-Feixen-Sans"/>
              </a:rPr>
              <a:t>Real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A4FDB94-FA85-536D-C3E2-E54C43EDD981}"/>
              </a:ext>
            </a:extLst>
          </p:cNvPr>
          <p:cNvSpPr txBox="1"/>
          <p:nvPr/>
        </p:nvSpPr>
        <p:spPr>
          <a:xfrm>
            <a:off x="5911849" y="1620902"/>
            <a:ext cx="5912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effectLst/>
                <a:latin typeface="Studio-Feixen-Sans"/>
              </a:rPr>
              <a:t>Pred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B3E6610F-2B27-3D53-65F9-A6C4B7C92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5139034" y="1924628"/>
            <a:ext cx="238319" cy="24393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24673FB-7330-C8B6-2423-AEF98C7F4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6933807" y="1917213"/>
            <a:ext cx="380210" cy="24924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82EA563-2775-5ADD-DDB6-E267FBAD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650" b="83900" l="66350" r="86500">
                        <a14:foregroundMark x1="66350" y1="74300" x2="66350" y2="74300"/>
                        <a14:foregroundMark x1="79000" y1="74600" x2="77450" y2="79750"/>
                        <a14:foregroundMark x1="77450" y1="70150" x2="77450" y2="70150"/>
                        <a14:foregroundMark x1="74200" y1="71050" x2="74450" y2="70600"/>
                        <a14:foregroundMark x1="75450" y1="67650" x2="76750" y2="72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7" t="66388" r="16551" b="14121"/>
          <a:stretch/>
        </p:blipFill>
        <p:spPr>
          <a:xfrm>
            <a:off x="4112874" y="2421441"/>
            <a:ext cx="238319" cy="24393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F7719B0-FD98-9D49-9D91-0D7DFE039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400" b="80000" l="11950" r="36250">
                        <a14:foregroundMark x1="15950" y1="62400" x2="15950" y2="62400"/>
                        <a14:foregroundMark x1="16050" y1="62500" x2="16850" y2="63100"/>
                        <a14:foregroundMark x1="22700" y1="78600" x2="30200" y2="80000"/>
                        <a14:foregroundMark x1="30200" y1="80000" x2="31050" y2="79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15" t="61575" r="60705" b="18509"/>
          <a:stretch/>
        </p:blipFill>
        <p:spPr>
          <a:xfrm>
            <a:off x="3992610" y="3131978"/>
            <a:ext cx="380210" cy="249249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6EBAC53-5D12-C741-5A16-1816CEF61100}"/>
              </a:ext>
            </a:extLst>
          </p:cNvPr>
          <p:cNvSpPr txBox="1"/>
          <p:nvPr/>
        </p:nvSpPr>
        <p:spPr>
          <a:xfrm>
            <a:off x="4526673" y="2337418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Apple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Apple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66A22BB1-027A-83A9-0CE6-37452191F7C8}"/>
              </a:ext>
            </a:extLst>
          </p:cNvPr>
          <p:cNvSpPr txBox="1"/>
          <p:nvPr/>
        </p:nvSpPr>
        <p:spPr>
          <a:xfrm>
            <a:off x="6392392" y="2337418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Apple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Banana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DFE894EB-4FEC-C7C6-EBD2-DB33A4B37ED9}"/>
              </a:ext>
            </a:extLst>
          </p:cNvPr>
          <p:cNvSpPr txBox="1"/>
          <p:nvPr/>
        </p:nvSpPr>
        <p:spPr>
          <a:xfrm>
            <a:off x="4526673" y="2988571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Banana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Apple</a:t>
            </a:r>
            <a:endParaRPr lang="en-US" sz="1100" i="0" dirty="0">
              <a:effectLst/>
              <a:latin typeface="Studio-Feixen-Sans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EA298C3C-ABC7-02E8-C595-3E212CEEA984}"/>
              </a:ext>
            </a:extLst>
          </p:cNvPr>
          <p:cNvSpPr/>
          <p:nvPr/>
        </p:nvSpPr>
        <p:spPr>
          <a:xfrm>
            <a:off x="3334512" y="957072"/>
            <a:ext cx="5462016" cy="2944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4F75F046-26DA-26AC-FE06-DC1506D6F83A}"/>
              </a:ext>
            </a:extLst>
          </p:cNvPr>
          <p:cNvSpPr txBox="1"/>
          <p:nvPr/>
        </p:nvSpPr>
        <p:spPr>
          <a:xfrm>
            <a:off x="6392392" y="2988571"/>
            <a:ext cx="14630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Studio-Feixen-Sans"/>
              </a:rPr>
              <a:t>Real label: Banana</a:t>
            </a:r>
          </a:p>
          <a:p>
            <a:pPr algn="ctr"/>
            <a:r>
              <a:rPr lang="en-US" sz="1100" i="0" dirty="0">
                <a:effectLst/>
                <a:latin typeface="Studio-Feixen-Sans"/>
              </a:rPr>
              <a:t>Pred label</a:t>
            </a:r>
            <a:r>
              <a:rPr lang="en-US" sz="1100" dirty="0">
                <a:latin typeface="Studio-Feixen-Sans"/>
              </a:rPr>
              <a:t>: Banana</a:t>
            </a:r>
            <a:endParaRPr lang="en-US" sz="1100" i="0" dirty="0">
              <a:effectLst/>
              <a:latin typeface="Studio-Feixen-Sans"/>
            </a:endParaRPr>
          </a:p>
        </p:txBody>
      </p:sp>
    </p:spTree>
    <p:extLst>
      <p:ext uri="{BB962C8B-B14F-4D97-AF65-F5344CB8AC3E}">
        <p14:creationId xmlns:p14="http://schemas.microsoft.com/office/powerpoint/2010/main" val="36023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16150D11-1689-4ACB-F3F4-0C92E66173E8}"/>
              </a:ext>
            </a:extLst>
          </p:cNvPr>
          <p:cNvSpPr/>
          <p:nvPr/>
        </p:nvSpPr>
        <p:spPr>
          <a:xfrm>
            <a:off x="949911" y="932155"/>
            <a:ext cx="5779363" cy="33024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3" name="תמונה 2" descr="תמונה שמכילה אוסף תמונות&#10;&#10;התיאור נוצר באופן אוטומטי">
            <a:extLst>
              <a:ext uri="{FF2B5EF4-FFF2-40B4-BE49-F238E27FC236}">
                <a16:creationId xmlns:a16="http://schemas.microsoft.com/office/drawing/2014/main" id="{6DD25E6E-5376-42B7-C971-58E14EBF9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00" r="73530" b="7395"/>
          <a:stretch/>
        </p:blipFill>
        <p:spPr>
          <a:xfrm>
            <a:off x="3485647" y="1371600"/>
            <a:ext cx="3085955" cy="257896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3DC6722-C093-7113-106C-D8DBBDC89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5" r="79507" b="49675"/>
          <a:stretch/>
        </p:blipFill>
        <p:spPr>
          <a:xfrm>
            <a:off x="1182724" y="1047748"/>
            <a:ext cx="2389151" cy="308610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47EC48D-F437-A548-5E37-5D3FD3F4D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2" t="11708"/>
          <a:stretch/>
        </p:blipFill>
        <p:spPr>
          <a:xfrm>
            <a:off x="8140823" y="532659"/>
            <a:ext cx="2006320" cy="183360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CBF07FA-4A94-2621-9C00-17164E200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143" y="632477"/>
            <a:ext cx="1724266" cy="1733792"/>
          </a:xfrm>
          <a:prstGeom prst="rect">
            <a:avLst/>
          </a:prstGeom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65B4573D-1ADC-18BE-C1DB-DE730FDC92FD}"/>
              </a:ext>
            </a:extLst>
          </p:cNvPr>
          <p:cNvSpPr/>
          <p:nvPr/>
        </p:nvSpPr>
        <p:spPr>
          <a:xfrm>
            <a:off x="8032298" y="390617"/>
            <a:ext cx="3889580" cy="21572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54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F9FA8901-7036-D30E-EA1B-2A15B1A0A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33" y="75090"/>
            <a:ext cx="4286250" cy="2819400"/>
          </a:xfrm>
          <a:prstGeom prst="rect">
            <a:avLst/>
          </a:prstGeom>
        </p:spPr>
      </p:pic>
      <p:pic>
        <p:nvPicPr>
          <p:cNvPr id="1026" name="Picture 2" descr="Apple Ripeness Estimation Using Artificial Neural Network | Semantic Scholar">
            <a:extLst>
              <a:ext uri="{FF2B5EF4-FFF2-40B4-BE49-F238E27FC236}">
                <a16:creationId xmlns:a16="http://schemas.microsoft.com/office/drawing/2014/main" id="{55EE9C07-992E-DF5B-DCC8-A769CE95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311"/>
            <a:ext cx="59436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ing a cv. WA 38 starch scale for the Washington State apple industry  | WSU Tree Fruit | Washington State University">
            <a:extLst>
              <a:ext uri="{FF2B5EF4-FFF2-40B4-BE49-F238E27FC236}">
                <a16:creationId xmlns:a16="http://schemas.microsoft.com/office/drawing/2014/main" id="{02E008CE-5B7D-006A-A767-1872E2541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983" y="3150048"/>
            <a:ext cx="57531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aluation of the ripening stages of apple (Golden Delicious) by means of  computer vision system - ScienceDirect">
            <a:extLst>
              <a:ext uri="{FF2B5EF4-FFF2-40B4-BE49-F238E27FC236}">
                <a16:creationId xmlns:a16="http://schemas.microsoft.com/office/drawing/2014/main" id="{9C871BEA-19E5-DDF3-D432-330FBD82E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2405063"/>
            <a:ext cx="63531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6F503E78-A2C4-0669-9491-FDE2209F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4" b="15127"/>
          <a:stretch/>
        </p:blipFill>
        <p:spPr>
          <a:xfrm>
            <a:off x="6873628" y="1056443"/>
            <a:ext cx="4286250" cy="1961965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50EF14D5-58E5-20C0-3CDC-C5EAC090A389}"/>
              </a:ext>
            </a:extLst>
          </p:cNvPr>
          <p:cNvGrpSpPr/>
          <p:nvPr/>
        </p:nvGrpSpPr>
        <p:grpSpPr>
          <a:xfrm>
            <a:off x="708873" y="1504765"/>
            <a:ext cx="5848765" cy="1045814"/>
            <a:chOff x="540198" y="1003175"/>
            <a:chExt cx="6106819" cy="1091956"/>
          </a:xfrm>
        </p:grpSpPr>
        <p:pic>
          <p:nvPicPr>
            <p:cNvPr id="3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BA151BDA-3DAF-5E94-726F-8C42BF072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8" r="67721" b="40571"/>
            <a:stretch/>
          </p:blipFill>
          <p:spPr bwMode="auto">
            <a:xfrm>
              <a:off x="540198" y="1003175"/>
              <a:ext cx="2050742" cy="1065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F0AD3BD7-9407-E115-D9EC-5D61D49708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30" t="10469" b="40571"/>
            <a:stretch/>
          </p:blipFill>
          <p:spPr bwMode="auto">
            <a:xfrm>
              <a:off x="5676900" y="1092508"/>
              <a:ext cx="970117" cy="100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Evaluation of the ripening stages of apple (Golden Delicious) by means of  computer vision system - ScienceDirect">
              <a:extLst>
                <a:ext uri="{FF2B5EF4-FFF2-40B4-BE49-F238E27FC236}">
                  <a16:creationId xmlns:a16="http://schemas.microsoft.com/office/drawing/2014/main" id="{728BFF48-9210-39BA-C817-87657D207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5" t="9575" r="17255" b="40571"/>
            <a:stretch/>
          </p:blipFill>
          <p:spPr bwMode="auto">
            <a:xfrm>
              <a:off x="2667370" y="1074198"/>
              <a:ext cx="3009530" cy="102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9E8C600-B2BF-2522-3485-8CB9E69D47B8}"/>
              </a:ext>
            </a:extLst>
          </p:cNvPr>
          <p:cNvSpPr txBox="1"/>
          <p:nvPr/>
        </p:nvSpPr>
        <p:spPr>
          <a:xfrm>
            <a:off x="7831584" y="781235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BANANA RIPENESS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09B3BDE-7409-4B2F-DCCA-56F09332E700}"/>
              </a:ext>
            </a:extLst>
          </p:cNvPr>
          <p:cNvSpPr txBox="1"/>
          <p:nvPr/>
        </p:nvSpPr>
        <p:spPr>
          <a:xfrm>
            <a:off x="2114364" y="781235"/>
            <a:ext cx="2370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/>
              <a:t>APPLE RIPENESS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6F51230-17CB-10BF-9501-BB45C2955F05}"/>
              </a:ext>
            </a:extLst>
          </p:cNvPr>
          <p:cNvSpPr/>
          <p:nvPr/>
        </p:nvSpPr>
        <p:spPr>
          <a:xfrm>
            <a:off x="612559" y="612559"/>
            <a:ext cx="10635449" cy="253013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5122" name="Picture 2" descr="How to Choose The Right Banana for Any Recipe - Magazine - FineCooking">
            <a:extLst>
              <a:ext uri="{FF2B5EF4-FFF2-40B4-BE49-F238E27FC236}">
                <a16:creationId xmlns:a16="http://schemas.microsoft.com/office/drawing/2014/main" id="{C6C320D9-F479-D691-3A8A-45BE88FF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47" y="3417903"/>
            <a:ext cx="4660244" cy="261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14701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350</Words>
  <Application>Microsoft Office PowerPoint</Application>
  <PresentationFormat>מסך רחב</PresentationFormat>
  <Paragraphs>39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Studio-Feixen-Sans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Dor Halawi</dc:creator>
  <cp:lastModifiedBy>Dor Halawi</cp:lastModifiedBy>
  <cp:revision>5</cp:revision>
  <dcterms:created xsi:type="dcterms:W3CDTF">2022-06-04T11:19:35Z</dcterms:created>
  <dcterms:modified xsi:type="dcterms:W3CDTF">2022-06-05T15:31:31Z</dcterms:modified>
</cp:coreProperties>
</file>