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64" r:id="rId8"/>
    <p:sldId id="265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27096" y="6364909"/>
            <a:ext cx="2229677" cy="49309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Yakhini 2016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16" y="5637856"/>
            <a:ext cx="1456226" cy="145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5334-5D76-4574-B7C9-35732B8E75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E6E-CB7D-49CA-8755-F9AC1922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038" y="243353"/>
            <a:ext cx="11814129" cy="279079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1500"/>
              <a:t>HW Assignment </a:t>
            </a:r>
            <a:r>
              <a:rPr lang="en-US" sz="11500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038" y="3276646"/>
            <a:ext cx="5204059" cy="165576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/>
              <a:t>Statistics and data analysis</a:t>
            </a:r>
            <a:endParaRPr lang="en-US" sz="2800" dirty="0"/>
          </a:p>
          <a:p>
            <a:pPr algn="l"/>
            <a:r>
              <a:rPr lang="en-US" dirty="0"/>
              <a:t>Zohar Yakhini</a:t>
            </a:r>
          </a:p>
          <a:p>
            <a:pPr algn="l"/>
            <a:r>
              <a:rPr lang="en-US" dirty="0"/>
              <a:t>IDC, Herzeliya</a:t>
            </a:r>
          </a:p>
        </p:txBody>
      </p:sp>
      <p:pic>
        <p:nvPicPr>
          <p:cNvPr id="5" name="Picture 2" descr="https://beckmw.files.wordpress.com/2013/04/pop_box.jpg?w=5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793" y="3967875"/>
            <a:ext cx="1770207" cy="289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s.sas.com/content/graphicallyspeaking/files/2013/11/OverlayHistogram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90" y="3853864"/>
            <a:ext cx="4097922" cy="245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11661" y="3176337"/>
            <a:ext cx="4280339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0010011101010100101010100100100010</a:t>
            </a:r>
          </a:p>
          <a:p>
            <a:r>
              <a:rPr lang="en-US" dirty="0"/>
              <a:t>1010100010101111101011010011001001</a:t>
            </a:r>
          </a:p>
          <a:p>
            <a:r>
              <a:rPr lang="en-US" dirty="0"/>
              <a:t>1110101010011010010110010110110010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76" y="3853864"/>
            <a:ext cx="1876651" cy="257653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474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53" y="98357"/>
            <a:ext cx="6662416" cy="59323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Qn1: Data </a:t>
            </a:r>
            <a:r>
              <a:rPr lang="en-US" dirty="0" err="1"/>
              <a:t>viz</a:t>
            </a:r>
            <a:r>
              <a:rPr lang="en-US" dirty="0"/>
              <a:t> - practical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253" y="1266834"/>
            <a:ext cx="1150143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</a:t>
            </a:r>
            <a:r>
              <a:rPr lang="en-US" sz="2800" dirty="0" err="1"/>
              <a:t>Univ</a:t>
            </a:r>
            <a:r>
              <a:rPr lang="en-US" sz="2800" dirty="0"/>
              <a:t> of Lyon </a:t>
            </a:r>
            <a:r>
              <a:rPr lang="en-US" sz="2800" dirty="0" err="1"/>
              <a:t>xls</a:t>
            </a:r>
            <a:r>
              <a:rPr lang="en-US" sz="2800" dirty="0"/>
              <a:t> provided on the course website.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Produce histograms that compare the distribution of max heart rate using all non numerical columns to partition the set of samples. </a:t>
            </a:r>
            <a:br>
              <a:rPr lang="en-US" sz="2400" dirty="0"/>
            </a:br>
            <a:r>
              <a:rPr lang="en-US" sz="2400" dirty="0"/>
              <a:t>State 2 conclusions you can try to draw from this analysis.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Produce a histogram that does the same for people over 50 vs people under 50.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Produce a boxplot representation of max heart rate binned according to age decades.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Produce graphical representations of the relationship between age, max heart rate and </a:t>
            </a:r>
            <a:r>
              <a:rPr lang="en-US" sz="2400" dirty="0" err="1"/>
              <a:t>bpress</a:t>
            </a:r>
            <a:endParaRPr lang="en-US" sz="24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Produce a graphical representation of the best normal fit to the </a:t>
            </a:r>
            <a:r>
              <a:rPr lang="en-US" sz="2400" dirty="0" err="1"/>
              <a:t>bpress</a:t>
            </a:r>
            <a:r>
              <a:rPr lang="en-US" sz="2400" dirty="0"/>
              <a:t> distribution.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Produce a graphical representation of max heart rate showing F vs T blood sugar.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Identify and report 3 “interesting” trends in the data. No need to provide statistical confidence at this point. (You can use your answers to all of the above for this)</a:t>
            </a:r>
          </a:p>
        </p:txBody>
      </p:sp>
    </p:spTree>
    <p:extLst>
      <p:ext uri="{BB962C8B-B14F-4D97-AF65-F5344CB8AC3E}">
        <p14:creationId xmlns:p14="http://schemas.microsoft.com/office/powerpoint/2010/main" val="19661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83" y="131860"/>
            <a:ext cx="6728927" cy="698564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2: Gaussian mixtures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982" y="948690"/>
            <a:ext cx="111516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question N(</a:t>
            </a:r>
            <a:r>
              <a:rPr lang="en-US" sz="2400" dirty="0" err="1"/>
              <a:t>μ</a:t>
            </a:r>
            <a:r>
              <a:rPr lang="en-US" sz="2400" dirty="0"/>
              <a:t>, σ</a:t>
            </a:r>
            <a:r>
              <a:rPr lang="en-US" sz="2400" baseline="30000" dirty="0"/>
              <a:t>2</a:t>
            </a:r>
            <a:r>
              <a:rPr lang="en-US" sz="2400" dirty="0"/>
              <a:t>) stands for a normal distribution with mean μ and variance σ</a:t>
            </a:r>
            <a:r>
              <a:rPr lang="en-US" sz="2400" baseline="30000" dirty="0"/>
              <a:t>2</a:t>
            </a:r>
            <a:r>
              <a:rPr lang="en-US" sz="2400" dirty="0"/>
              <a:t>. </a:t>
            </a:r>
            <a:endParaRPr lang="en-US" sz="2000" dirty="0"/>
          </a:p>
          <a:p>
            <a:r>
              <a:rPr lang="en-US" sz="2400" dirty="0"/>
              <a:t>Fred, Mel and Sid are repair technicians who work for Randobezeq – a phone company. </a:t>
            </a:r>
            <a:endParaRPr lang="en-US" sz="2000" dirty="0"/>
          </a:p>
          <a:p>
            <a:r>
              <a:rPr lang="en-US" sz="2400" dirty="0"/>
              <a:t>Fast Fred takes time which is distributed as N(30, 25) to repair a telephone line failure at a customer’s home.</a:t>
            </a:r>
          </a:p>
          <a:p>
            <a:r>
              <a:rPr lang="en-US" sz="2400" dirty="0"/>
              <a:t>Medium Mel takes time which is N(35, 49) for the same task.</a:t>
            </a:r>
          </a:p>
          <a:p>
            <a:r>
              <a:rPr lang="en-US" sz="2400" dirty="0"/>
              <a:t>Slow Sid takes time which is N(40, 100) for the same task.</a:t>
            </a:r>
            <a:endParaRPr lang="en-US" sz="2000" dirty="0"/>
          </a:p>
          <a:p>
            <a:pPr marL="457200" lvl="0" indent="-457200">
              <a:buFont typeface="+mj-lt"/>
              <a:buAutoNum type="alphaLcPeriod"/>
            </a:pPr>
            <a:r>
              <a:rPr lang="en-US" sz="2400" dirty="0"/>
              <a:t>Fred is due to arrive to repair your phone at 11AM tomorrow. How confident can you be that you will be done </a:t>
            </a:r>
            <a:r>
              <a:rPr lang="en-US" sz="2400"/>
              <a:t>by 11:45</a:t>
            </a:r>
            <a:r>
              <a:rPr lang="en-US" sz="2400" dirty="0"/>
              <a:t>? </a:t>
            </a:r>
            <a:endParaRPr lang="en-US" sz="2000" dirty="0"/>
          </a:p>
          <a:p>
            <a:pPr lvl="0"/>
            <a:r>
              <a:rPr lang="en-US" sz="2400" dirty="0"/>
              <a:t>When a customer in North Randomistan orders a repair, there is a 50% chance Fred will do the work and 25% each that Mel or Sid will do the work. </a:t>
            </a:r>
            <a:endParaRPr lang="en-US" sz="2000" dirty="0"/>
          </a:p>
          <a:p>
            <a:pPr marL="457200" lvl="0" indent="-457200">
              <a:buFont typeface="+mj-lt"/>
              <a:buAutoNum type="alphaLcPeriod" startAt="2"/>
            </a:pPr>
            <a:r>
              <a:rPr lang="en-US" sz="2400" dirty="0"/>
              <a:t>What is the distribution of the duration of repair in North Randomistan? </a:t>
            </a:r>
          </a:p>
          <a:p>
            <a:pPr marL="457200" lvl="0" indent="-457200">
              <a:buFont typeface="+mj-lt"/>
              <a:buAutoNum type="alphaLcPeriod" startAt="2"/>
            </a:pPr>
            <a:r>
              <a:rPr lang="en-US" sz="2400" dirty="0"/>
              <a:t>Let Φ denote the CDF of a standard normal random variable. Use Φ to express the CDF of the duration of a repair in North </a:t>
            </a:r>
            <a:r>
              <a:rPr lang="en-US" sz="2400" dirty="0" err="1"/>
              <a:t>Randomistan</a:t>
            </a:r>
            <a:r>
              <a:rPr lang="en-US" sz="2400" dirty="0"/>
              <a:t>.</a:t>
            </a:r>
            <a:endParaRPr lang="en-US" sz="2000" dirty="0"/>
          </a:p>
          <a:p>
            <a:pPr marL="457200" indent="-457200">
              <a:buFont typeface="+mj-lt"/>
              <a:buAutoNum type="alphaLcPeriod" startAt="2"/>
            </a:pPr>
            <a:r>
              <a:rPr lang="en-US" sz="2400" dirty="0"/>
              <a:t>If the repair starts at 11AM, what is the earliest time for which the customer can assume, at a 95% certainty, that the repair will be already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92" y="141191"/>
            <a:ext cx="8921620" cy="132556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Qn3: Gaussian mixtures – parameter estimation and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992" y="1651518"/>
            <a:ext cx="103025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 the data provided in GMD.xlsx</a:t>
            </a:r>
          </a:p>
          <a:p>
            <a:r>
              <a:rPr lang="en-US" sz="2000" dirty="0"/>
              <a:t>Assume that the data comes from a Gaussian mixture distribution (GMD). Furthermore, assume that </a:t>
            </a:r>
            <a:r>
              <a:rPr lang="el-GR" sz="2000" dirty="0"/>
              <a:t>μ</a:t>
            </a:r>
            <a:r>
              <a:rPr lang="en-US" sz="2000" dirty="0"/>
              <a:t>1=0 and that </a:t>
            </a:r>
            <a:r>
              <a:rPr lang="el-GR" sz="2000" dirty="0"/>
              <a:t>σ</a:t>
            </a:r>
            <a:r>
              <a:rPr lang="en-US" sz="2000" dirty="0"/>
              <a:t>1=</a:t>
            </a:r>
            <a:r>
              <a:rPr lang="el-GR" sz="2000" dirty="0"/>
              <a:t>σ</a:t>
            </a:r>
            <a:r>
              <a:rPr lang="en-US" sz="2000" dirty="0"/>
              <a:t>2=1.</a:t>
            </a:r>
          </a:p>
          <a:p>
            <a:r>
              <a:rPr lang="en-US" sz="2000" dirty="0"/>
              <a:t>The figure in the next slide depicts a histogram of the data.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Provide an estimate for the other parameters of the distribution.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Plot a graph of the pdf of the distribution you inferred. Select adequate limits for the axes for this plot and explain your decision.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Describe two ways for generating data for a GMD random variable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centers at  </a:t>
            </a:r>
            <a:r>
              <a:rPr lang="el-GR" sz="2000" dirty="0"/>
              <a:t>μ</a:t>
            </a:r>
            <a:r>
              <a:rPr lang="en-US" sz="2000" dirty="0"/>
              <a:t>1+3 and </a:t>
            </a:r>
            <a:r>
              <a:rPr lang="el-GR" sz="2000" dirty="0"/>
              <a:t>μ</a:t>
            </a:r>
            <a:r>
              <a:rPr lang="en-US" sz="2000" dirty="0"/>
              <a:t>2+5</a:t>
            </a:r>
            <a:r>
              <a:rPr lang="he-IL" sz="2000" dirty="0"/>
              <a:t> 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/>
              <a:t>σ</a:t>
            </a:r>
            <a:r>
              <a:rPr lang="en-US" sz="2000" dirty="0"/>
              <a:t>1=</a:t>
            </a:r>
            <a:r>
              <a:rPr lang="el-GR" sz="2000" dirty="0"/>
              <a:t>σ</a:t>
            </a:r>
            <a:r>
              <a:rPr lang="en-US" sz="2000" dirty="0"/>
              <a:t>2=1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w1=w2=0.5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Use one of the above approaches to generate 1000 points and plot a histogram of the result (decide on bins, axes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Bonus: use the other one to generate 1000 more points and draw two comparative histograms.</a:t>
            </a:r>
          </a:p>
        </p:txBody>
      </p:sp>
    </p:spTree>
    <p:extLst>
      <p:ext uri="{BB962C8B-B14F-4D97-AF65-F5344CB8AC3E}">
        <p14:creationId xmlns:p14="http://schemas.microsoft.com/office/powerpoint/2010/main" val="12848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4" y="248393"/>
            <a:ext cx="3957536" cy="1325563"/>
          </a:xfrm>
        </p:spPr>
        <p:txBody>
          <a:bodyPr/>
          <a:lstStyle/>
          <a:p>
            <a:r>
              <a:rPr lang="en-US" dirty="0"/>
              <a:t>GMD histogram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60" y="1154483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52453" cy="132556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Qn4: Normally distributed salaries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79904"/>
            <a:ext cx="103784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annual salaries of employees in a large </a:t>
            </a:r>
            <a:r>
              <a:rPr lang="en-US" sz="2000" dirty="0" err="1"/>
              <a:t>Randomistan</a:t>
            </a:r>
            <a:r>
              <a:rPr lang="en-US" sz="2000" dirty="0"/>
              <a:t> company are </a:t>
            </a:r>
            <a:r>
              <a:rPr lang="en-US" sz="2000" dirty="0" err="1"/>
              <a:t>approximateley</a:t>
            </a:r>
            <a:r>
              <a:rPr lang="en-US" sz="2000" dirty="0"/>
              <a:t> normally distributed with a mean of 50,000 RCU and a standard deviation of 20,000 RCU. 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What percent of people earn less than 40,000 RCU? 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What percent of people earn between 45,000 RCU and 65,000 RCU?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What percent of people earn more than 70,000 RCU?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The company has 1000 employees. Do you expect that there are any employees that earn more than 120,000 RCU?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5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03372" cy="850489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Qn5: Coupon collector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7CFD6-8BA9-4F41-BA6D-70453252E128}"/>
              </a:ext>
            </a:extLst>
          </p:cNvPr>
          <p:cNvSpPr txBox="1"/>
          <p:nvPr/>
        </p:nvSpPr>
        <p:spPr>
          <a:xfrm>
            <a:off x="408992" y="1651518"/>
            <a:ext cx="10302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T</a:t>
            </a:r>
            <a:r>
              <a:rPr lang="en-US" sz="2000" baseline="-25000" dirty="0"/>
              <a:t>N</a:t>
            </a:r>
            <a:r>
              <a:rPr lang="en-US" sz="2000" dirty="0"/>
              <a:t> denote the waiting time for full single coupon collection with N different equiprobable coupon types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Write code to compute the exact value of E(T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Write code to compute the exact value of V(T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Write code to exactly compute P(T</a:t>
            </a:r>
            <a:r>
              <a:rPr lang="en-US" sz="2000" baseline="-25000" dirty="0"/>
              <a:t>20</a:t>
            </a:r>
            <a:r>
              <a:rPr lang="en-US" sz="2000" dirty="0"/>
              <a:t>&gt;60)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/>
              <a:t>Use Chebicheff to provide a bound for the probability from C and compare the results</a:t>
            </a:r>
          </a:p>
        </p:txBody>
      </p:sp>
    </p:spTree>
    <p:extLst>
      <p:ext uri="{BB962C8B-B14F-4D97-AF65-F5344CB8AC3E}">
        <p14:creationId xmlns:p14="http://schemas.microsoft.com/office/powerpoint/2010/main" val="159335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12698" cy="1325563"/>
          </a:xfr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Qn6: More on convolutions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199" y="2149312"/>
            <a:ext cx="104688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 </a:t>
            </a:r>
            <a:r>
              <a:rPr lang="en-US" sz="3200" i="1" dirty="0"/>
              <a:t>n </a:t>
            </a:r>
            <a:r>
              <a:rPr lang="en-US" sz="3200" dirty="0"/>
              <a:t>be an integer, not prime. </a:t>
            </a:r>
          </a:p>
          <a:p>
            <a:r>
              <a:rPr lang="en-US" sz="3200" dirty="0"/>
              <a:t>Find two distributions </a:t>
            </a:r>
            <a:r>
              <a:rPr lang="en-US" sz="3200" i="1" dirty="0"/>
              <a:t>a </a:t>
            </a:r>
            <a:r>
              <a:rPr lang="en-US" sz="3200" dirty="0"/>
              <a:t>and </a:t>
            </a:r>
            <a:r>
              <a:rPr lang="en-US" sz="3200" i="1" dirty="0"/>
              <a:t>b </a:t>
            </a:r>
            <a:r>
              <a:rPr lang="en-US" sz="3200" dirty="0"/>
              <a:t>on the nonnegative integers, both </a:t>
            </a:r>
            <a:r>
              <a:rPr lang="en-US" sz="3200" u="sng" dirty="0"/>
              <a:t>not concentrated at 0</a:t>
            </a:r>
            <a:r>
              <a:rPr lang="en-US" sz="3200" dirty="0"/>
              <a:t> (this is the trivial answer …), such that the convolution of </a:t>
            </a:r>
            <a:r>
              <a:rPr lang="en-US" sz="3200" i="1" dirty="0"/>
              <a:t>a </a:t>
            </a:r>
            <a:r>
              <a:rPr lang="en-US" sz="3200" dirty="0"/>
              <a:t>and </a:t>
            </a:r>
            <a:r>
              <a:rPr lang="en-US" sz="3200" i="1" dirty="0"/>
              <a:t>b </a:t>
            </a:r>
            <a:r>
              <a:rPr lang="en-US" sz="3200" dirty="0"/>
              <a:t>is the equiprobable (uniform) distribution on the set of numbers 0, 1, 2, . . . , </a:t>
            </a:r>
            <a:r>
              <a:rPr lang="en-US" sz="3200" i="1" dirty="0"/>
              <a:t>n-</a:t>
            </a:r>
            <a:r>
              <a:rPr lang="en-US" sz="3200" dirty="0"/>
              <a:t>1. </a:t>
            </a:r>
          </a:p>
          <a:p>
            <a:br>
              <a:rPr lang="en-US" sz="3200" dirty="0"/>
            </a:br>
            <a:r>
              <a:rPr lang="en-US" sz="2400" dirty="0"/>
              <a:t>Note: If </a:t>
            </a:r>
            <a:r>
              <a:rPr lang="en-US" sz="2400" i="1" dirty="0"/>
              <a:t>n </a:t>
            </a:r>
            <a:r>
              <a:rPr lang="en-US" sz="2400" dirty="0"/>
              <a:t>is prime this is not possible, but the proof is not so easy.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45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24518</TotalTime>
  <Words>628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HW Assignment 2</vt:lpstr>
      <vt:lpstr>Qn1: Data viz - practical</vt:lpstr>
      <vt:lpstr>Qn 2: Gaussian mixtures</vt:lpstr>
      <vt:lpstr>Qn3: Gaussian mixtures – parameter estimation and generation</vt:lpstr>
      <vt:lpstr>GMD histogram</vt:lpstr>
      <vt:lpstr>Qn4: Normally distributed salaries</vt:lpstr>
      <vt:lpstr>Qn5: Coupon collector</vt:lpstr>
      <vt:lpstr>Qn6: More on convolutions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Class</dc:title>
  <dc:creator>Zohar Yakhini (Matchpoint IT Ltd)</dc:creator>
  <cp:lastModifiedBy>בן גלילי</cp:lastModifiedBy>
  <cp:revision>103</cp:revision>
  <cp:lastPrinted>2016-12-06T17:33:54Z</cp:lastPrinted>
  <dcterms:created xsi:type="dcterms:W3CDTF">2016-08-09T11:57:17Z</dcterms:created>
  <dcterms:modified xsi:type="dcterms:W3CDTF">2018-11-19T07:49:54Z</dcterms:modified>
</cp:coreProperties>
</file>