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3" r:id="rId4"/>
    <p:sldId id="276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76" autoAdjust="0"/>
  </p:normalViewPr>
  <p:slideViewPr>
    <p:cSldViewPr snapToGrid="0">
      <p:cViewPr varScale="1">
        <p:scale>
          <a:sx n="96" d="100"/>
          <a:sy n="96" d="100"/>
        </p:scale>
        <p:origin x="10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373FF-3937-4BFF-8380-F970A1E5D58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C746C-74D3-4370-991F-5A16776D4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44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4DF27-BC13-4207-9296-9DD458FBF34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E7AB5-8AE8-4589-9464-2B19E371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5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Hello,</a:t>
            </a:r>
            <a:r>
              <a:rPr lang="en-US" altLang="ko-KR" baseline="0" dirty="0" smtClean="0"/>
              <a:t> My name is </a:t>
            </a:r>
            <a:r>
              <a:rPr lang="en-US" altLang="ko-KR" baseline="0" dirty="0" err="1" smtClean="0"/>
              <a:t>Hosu</a:t>
            </a:r>
            <a:r>
              <a:rPr lang="en-US" altLang="ko-KR" baseline="0" dirty="0" smtClean="0"/>
              <a:t> Lee who is in school of integrated technology at gist. we will present about chapter 2 that tile is ‘</a:t>
            </a:r>
            <a:r>
              <a:rPr lang="en-US" altLang="ko-KR" sz="1200" i="1" dirty="0" smtClean="0"/>
              <a:t>Before we begin: the mathematical building blocks of neural networks’ .</a:t>
            </a:r>
            <a:r>
              <a:rPr lang="en-US" altLang="ko-KR" sz="1200" i="1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63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Axes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dimension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7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Axes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dimension , </a:t>
            </a:r>
            <a:r>
              <a:rPr lang="en-US" altLang="ko-KR" dirty="0" smtClean="0"/>
              <a:t>square brackets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37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0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1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16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Vector data</a:t>
            </a:r>
            <a:r>
              <a:rPr lang="en-US" altLang="ko-KR" baseline="0" dirty="0" smtClean="0"/>
              <a:t> is the most popular.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Timeseries</a:t>
            </a:r>
            <a:r>
              <a:rPr lang="en-US" altLang="ko-KR" dirty="0" smtClean="0"/>
              <a:t> data or sequence data</a:t>
            </a:r>
          </a:p>
          <a:p>
            <a:pPr>
              <a:buFontTx/>
              <a:buChar char="-"/>
            </a:pPr>
            <a:r>
              <a:rPr lang="en-US" altLang="ko-KR" dirty="0" smtClean="0"/>
              <a:t>Images: channels.</a:t>
            </a:r>
            <a:r>
              <a:rPr lang="en-US" altLang="ko-KR" baseline="0" dirty="0" smtClean="0"/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grayscale images is 1. Color image is 3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Video: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74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Vector data</a:t>
            </a:r>
            <a:r>
              <a:rPr lang="en-US" altLang="ko-KR" baseline="0" dirty="0" smtClean="0"/>
              <a:t> is the most popular.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Timeseries</a:t>
            </a:r>
            <a:r>
              <a:rPr lang="en-US" altLang="ko-KR" dirty="0" smtClean="0"/>
              <a:t> data or sequence data</a:t>
            </a:r>
          </a:p>
          <a:p>
            <a:pPr>
              <a:buFontTx/>
              <a:buChar char="-"/>
            </a:pPr>
            <a:r>
              <a:rPr lang="en-US" altLang="ko-KR" dirty="0" smtClean="0"/>
              <a:t>Images: channels.</a:t>
            </a:r>
            <a:r>
              <a:rPr lang="en-US" altLang="ko-KR" baseline="0" dirty="0" smtClean="0"/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grayscale images is 1. Color image is 3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Video: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4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5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8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think of “solving” MNIST as the “Hello World” of deep learning—it’s what you do to verify that your algorithms are working as expected.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see the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mnist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many paper.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an array of 10 probability scores (summing to 1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You don’t need to understand. It will be explained next chapter more detail.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4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1" i="0" dirty="0" smtClean="0"/>
              <a:t>- A loss function—How the network will be able to measure its performance on the training data, and thus how it will be able to steer itself in the right direction.</a:t>
            </a:r>
          </a:p>
          <a:p>
            <a:endParaRPr lang="en-US" altLang="ko-KR" sz="1800" b="1" i="0" dirty="0" smtClean="0"/>
          </a:p>
          <a:p>
            <a:r>
              <a:rPr lang="en-US" altLang="ko-KR" sz="1800" b="1" i="0" dirty="0" smtClean="0"/>
              <a:t>- An optimizer—The mechanism through which the network will update itself based on the data it sees and its loss function.</a:t>
            </a:r>
          </a:p>
          <a:p>
            <a:endParaRPr lang="en-US" altLang="ko-KR" sz="1800" b="1" i="0" dirty="0" smtClean="0"/>
          </a:p>
          <a:p>
            <a:r>
              <a:rPr lang="en-US" altLang="ko-KR" sz="1800" b="1" i="0" dirty="0" smtClean="0"/>
              <a:t>- Metrics to monitor during training and testing — Here, we’ll only care about accuracy (the fraction of the images that were correctly classified).</a:t>
            </a:r>
            <a:endParaRPr lang="ko-KR" altLang="en-US" sz="1800" b="1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8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network demands reshaping and scaling it so that all values are in the [0, 1]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4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5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test-set accuracy turns out to be 97.8%—that’s quite a bit lower than the training set accuracy. This gap between training accuracy and test accuracy is an example of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overfitting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5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139" b="-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6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08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8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7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0"/>
              <a:ext cx="91440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583"/>
            <a:stretch/>
          </p:blipFill>
          <p:spPr>
            <a:xfrm>
              <a:off x="0" y="0"/>
              <a:ext cx="2324100" cy="6858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0" r="74584"/>
            <a:stretch/>
          </p:blipFill>
          <p:spPr>
            <a:xfrm>
              <a:off x="2066926" y="0"/>
              <a:ext cx="1681162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09304"/>
            <a:ext cx="11833435" cy="718018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283" y="949450"/>
            <a:ext cx="11833435" cy="5406899"/>
          </a:xfrm>
        </p:spPr>
        <p:txBody>
          <a:bodyPr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60000" indent="-18000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40000" indent="-180000">
              <a:buFont typeface="Times New Roman" panose="02020603050405020304" pitchFamily="18" charset="0"/>
              <a:buChar char="−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500" y="7502978"/>
            <a:ext cx="2743200" cy="365125"/>
          </a:xfrm>
        </p:spPr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52900" y="7502978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556375"/>
            <a:ext cx="2743200" cy="3016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3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2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7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1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C4A3-6916-4AD4-9E37-344513D48F38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0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0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0" y="1041083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4400" i="1" dirty="0"/>
              <a:t>Before we begin: the</a:t>
            </a:r>
            <a:br>
              <a:rPr lang="en-US" altLang="ko-KR" sz="4400" i="1" dirty="0"/>
            </a:br>
            <a:r>
              <a:rPr lang="en-US" altLang="ko-KR" sz="4400" i="1" dirty="0"/>
              <a:t>mathematical building</a:t>
            </a:r>
            <a:br>
              <a:rPr lang="en-US" altLang="ko-KR" sz="4400" i="1" dirty="0"/>
            </a:br>
            <a:r>
              <a:rPr lang="en-US" altLang="ko-KR" sz="4400" i="1" dirty="0"/>
              <a:t>blocks of neural networks</a:t>
            </a:r>
            <a:endParaRPr lang="ko-KR" altLang="en-US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524000" y="3535680"/>
            <a:ext cx="9144000" cy="2174240"/>
          </a:xfrm>
        </p:spPr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2019. 09. 24</a:t>
            </a:r>
          </a:p>
          <a:p>
            <a:r>
              <a:rPr lang="en-US" altLang="ko-KR" b="1" dirty="0" smtClean="0"/>
              <a:t>20182073 </a:t>
            </a:r>
            <a:r>
              <a:rPr lang="en-US" altLang="ko-KR" b="1" dirty="0" err="1" smtClean="0"/>
              <a:t>Hosu</a:t>
            </a:r>
            <a:r>
              <a:rPr lang="en-US" altLang="ko-KR" b="1" dirty="0" smtClean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3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Scalars (0D tensors)</a:t>
            </a:r>
          </a:p>
          <a:p>
            <a:pPr>
              <a:buFontTx/>
              <a:buChar char="-"/>
            </a:pPr>
            <a:r>
              <a:rPr lang="en-US" altLang="ko-KR" dirty="0" smtClean="0"/>
              <a:t>A </a:t>
            </a:r>
            <a:r>
              <a:rPr lang="en-US" altLang="ko-KR" dirty="0"/>
              <a:t>scalar (or scalar tensor, or </a:t>
            </a:r>
            <a:r>
              <a:rPr lang="en-US" altLang="ko-KR" dirty="0" smtClean="0"/>
              <a:t>0-dimensional tensor)</a:t>
            </a:r>
          </a:p>
          <a:p>
            <a:pPr>
              <a:buFontTx/>
              <a:buChar char="-"/>
            </a:pPr>
            <a:r>
              <a:rPr lang="en-US" altLang="ko-KR" dirty="0" smtClean="0"/>
              <a:t>In </a:t>
            </a:r>
            <a:r>
              <a:rPr lang="en-US" altLang="ko-KR" dirty="0" err="1"/>
              <a:t>Numpy</a:t>
            </a:r>
            <a:r>
              <a:rPr lang="en-US" altLang="ko-KR" dirty="0"/>
              <a:t>, a </a:t>
            </a:r>
            <a:r>
              <a:rPr lang="en-US" altLang="ko-KR" dirty="0" smtClean="0"/>
              <a:t>float32, </a:t>
            </a:r>
            <a:r>
              <a:rPr lang="en-US" altLang="ko-KR" dirty="0"/>
              <a:t>float64 number is a scalar </a:t>
            </a:r>
            <a:r>
              <a:rPr lang="en-US" altLang="ko-KR" dirty="0" smtClean="0"/>
              <a:t>tensor</a:t>
            </a:r>
          </a:p>
          <a:p>
            <a:pPr>
              <a:buFontTx/>
              <a:buChar char="-"/>
            </a:pPr>
            <a:r>
              <a:rPr lang="en-US" altLang="ko-KR" b="1" i="1" dirty="0" err="1" smtClean="0"/>
              <a:t>ndim</a:t>
            </a:r>
            <a:r>
              <a:rPr lang="en-US" altLang="ko-KR" dirty="0" smtClean="0"/>
              <a:t>, tensor </a:t>
            </a:r>
            <a:r>
              <a:rPr lang="en-US" altLang="ko-KR" dirty="0"/>
              <a:t>has 0 axes (</a:t>
            </a:r>
            <a:r>
              <a:rPr lang="en-US" altLang="ko-KR" dirty="0" err="1"/>
              <a:t>ndim</a:t>
            </a:r>
            <a:r>
              <a:rPr lang="en-US" altLang="ko-KR" dirty="0"/>
              <a:t> == 0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2</a:t>
            </a:r>
            <a:r>
              <a:rPr lang="en-US" altLang="ko-KR" sz="2400" dirty="0"/>
              <a:t>. Vectors (1D tensors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- An array of numbers is called a vector, or 1D </a:t>
            </a:r>
            <a:r>
              <a:rPr lang="en-US" altLang="ko-KR" dirty="0" smtClean="0"/>
              <a:t>tensor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20" y="699849"/>
            <a:ext cx="6106080" cy="21550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15680"/>
          <a:stretch/>
        </p:blipFill>
        <p:spPr>
          <a:xfrm>
            <a:off x="3441956" y="2594701"/>
            <a:ext cx="2654043" cy="1169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619" y="4103144"/>
            <a:ext cx="5376615" cy="22638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015563" y="3355188"/>
            <a:ext cx="471377" cy="4087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60289" y="5729793"/>
            <a:ext cx="471377" cy="4087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88" y="861010"/>
            <a:ext cx="4894189" cy="185494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3</a:t>
            </a:r>
            <a:r>
              <a:rPr lang="en-US" altLang="ko-KR" sz="2400" dirty="0"/>
              <a:t>. Matrices (2D tensors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An </a:t>
            </a:r>
            <a:r>
              <a:rPr lang="en-US" altLang="ko-KR" dirty="0"/>
              <a:t>array of vectors is a </a:t>
            </a:r>
            <a:r>
              <a:rPr lang="en-US" altLang="ko-KR" i="1" dirty="0"/>
              <a:t>matrix</a:t>
            </a:r>
            <a:r>
              <a:rPr lang="en-US" altLang="ko-KR" dirty="0"/>
              <a:t>, or 2D </a:t>
            </a:r>
            <a:r>
              <a:rPr lang="en-US" altLang="ko-KR" dirty="0" smtClean="0"/>
              <a:t>tensor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4</a:t>
            </a:r>
            <a:r>
              <a:rPr lang="en-US" altLang="ko-KR" sz="2400" dirty="0"/>
              <a:t>. 3D </a:t>
            </a:r>
            <a:r>
              <a:rPr lang="en-US" altLang="ko-KR" sz="2400" dirty="0" smtClean="0"/>
              <a:t>tensors </a:t>
            </a:r>
            <a:r>
              <a:rPr lang="en-US" altLang="ko-KR" sz="2400" dirty="0"/>
              <a:t>and higher-dimensional </a:t>
            </a:r>
            <a:r>
              <a:rPr lang="en-US" altLang="ko-KR" sz="2400" dirty="0" smtClean="0"/>
              <a:t>tensors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5. </a:t>
            </a:r>
            <a:r>
              <a:rPr lang="en-US" altLang="ko-KR" sz="2400" dirty="0"/>
              <a:t>Key </a:t>
            </a:r>
            <a:r>
              <a:rPr lang="en-US" altLang="ko-KR" sz="2400" dirty="0" smtClean="0"/>
              <a:t>attributes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Number of axes (rank)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Shape (3, 3, 5)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Data type: ‘</a:t>
            </a:r>
            <a:r>
              <a:rPr lang="en-US" altLang="ko-KR" sz="2400" dirty="0" err="1" smtClean="0"/>
              <a:t>dtype</a:t>
            </a:r>
            <a:r>
              <a:rPr lang="en-US" altLang="ko-KR" sz="2400" dirty="0" smtClean="0"/>
              <a:t>’ , float, uint8, float64, char…</a:t>
            </a:r>
            <a:endParaRPr lang="en-US" altLang="ko-KR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6896985" y="2150279"/>
            <a:ext cx="471377" cy="4087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34" y="2749626"/>
            <a:ext cx="4344176" cy="271358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03311" y="4969564"/>
            <a:ext cx="365051" cy="3987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718697" y="702522"/>
            <a:ext cx="158334" cy="2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860464" y="684796"/>
            <a:ext cx="158334" cy="2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493522" y="2651864"/>
            <a:ext cx="158334" cy="2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592757" y="2634138"/>
            <a:ext cx="158334" cy="2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702625" y="2637678"/>
            <a:ext cx="158334" cy="2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307265" y="3891516"/>
            <a:ext cx="6265424" cy="12386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253563" y="2467640"/>
            <a:ext cx="3551274" cy="209062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338623" y="4657336"/>
            <a:ext cx="3553544" cy="6055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153" y="699220"/>
            <a:ext cx="6689221" cy="325806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5. Key attributes</a:t>
            </a:r>
          </a:p>
          <a:p>
            <a:pPr marL="0" indent="0">
              <a:buNone/>
            </a:pPr>
            <a:r>
              <a:rPr lang="en-US" altLang="ko-KR" dirty="0" smtClean="0"/>
              <a:t>- Review our data set</a:t>
            </a:r>
            <a:endParaRPr lang="en-US" altLang="ko-KR" sz="2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5358810" y="3788027"/>
            <a:ext cx="946297" cy="5426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3861" y="2829434"/>
            <a:ext cx="1229832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481083" y="1929210"/>
            <a:ext cx="462517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6" y="4314586"/>
            <a:ext cx="5833125" cy="20523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833" y="4090049"/>
            <a:ext cx="2651217" cy="2539315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6804837" y="5220586"/>
            <a:ext cx="1297172" cy="467833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4386" y="3581939"/>
            <a:ext cx="258923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Fifth sample in 3D </a:t>
            </a:r>
            <a:r>
              <a:rPr lang="en-US" altLang="ko-KR" dirty="0" smtClean="0"/>
              <a:t>tensor</a:t>
            </a:r>
            <a:endParaRPr lang="ko-KR" altLang="ko-KR" dirty="0"/>
          </a:p>
        </p:txBody>
      </p:sp>
      <p:cxnSp>
        <p:nvCxnSpPr>
          <p:cNvPr id="28" name="직선 화살표 연결선 27"/>
          <p:cNvCxnSpPr>
            <a:stCxn id="18" idx="2"/>
          </p:cNvCxnSpPr>
          <p:nvPr/>
        </p:nvCxnSpPr>
        <p:spPr>
          <a:xfrm>
            <a:off x="3289004" y="3951271"/>
            <a:ext cx="732860" cy="6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390441" y="5103012"/>
            <a:ext cx="4090642" cy="3514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6. </a:t>
            </a:r>
            <a:r>
              <a:rPr lang="en-US" altLang="ko-KR" sz="2400" dirty="0"/>
              <a:t>Manipulating tensors in </a:t>
            </a:r>
            <a:r>
              <a:rPr lang="en-US" altLang="ko-KR" sz="2400" dirty="0" err="1" smtClean="0"/>
              <a:t>Numpy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en-US" altLang="ko-KR" i="1" dirty="0"/>
              <a:t>tensor slicing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21" y="827322"/>
            <a:ext cx="7647980" cy="25963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99191" y="2158409"/>
            <a:ext cx="1637414" cy="18819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90308" y="2977116"/>
            <a:ext cx="233916" cy="255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07266" y="3109877"/>
            <a:ext cx="808075" cy="90657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V="1">
            <a:off x="2307266" y="2636874"/>
            <a:ext cx="2589029" cy="340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099394" y="2320555"/>
            <a:ext cx="1796901" cy="931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99517" y="172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9656" y="29147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27" idx="3"/>
            <a:endCxn id="7" idx="1"/>
          </p:cNvCxnSpPr>
          <p:nvPr/>
        </p:nvCxnSpPr>
        <p:spPr>
          <a:xfrm>
            <a:off x="1095154" y="3099390"/>
            <a:ext cx="1095154" cy="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7" idx="0"/>
          </p:cNvCxnSpPr>
          <p:nvPr/>
        </p:nvCxnSpPr>
        <p:spPr>
          <a:xfrm>
            <a:off x="2307266" y="2090555"/>
            <a:ext cx="0" cy="886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886354" y="3572192"/>
            <a:ext cx="3629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62626"/>
                </a:solidFill>
                <a:latin typeface="NewBaskerville-Roman"/>
              </a:rPr>
              <a:t>is equivalent to selecting the</a:t>
            </a:r>
          </a:p>
          <a:p>
            <a:r>
              <a:rPr lang="en-US" altLang="ko-KR" b="1" dirty="0">
                <a:solidFill>
                  <a:srgbClr val="262626"/>
                </a:solidFill>
                <a:latin typeface="NewBaskerville-Roman"/>
              </a:rPr>
              <a:t>entire </a:t>
            </a:r>
            <a:r>
              <a:rPr lang="en-US" altLang="ko-KR" b="1" dirty="0" smtClean="0">
                <a:solidFill>
                  <a:srgbClr val="262626"/>
                </a:solidFill>
                <a:latin typeface="NewBaskerville-Roman"/>
              </a:rPr>
              <a:t>axis</a:t>
            </a:r>
            <a:endParaRPr lang="ko-KR" altLang="en-US" b="1" dirty="0"/>
          </a:p>
        </p:txBody>
      </p:sp>
      <p:cxnSp>
        <p:nvCxnSpPr>
          <p:cNvPr id="39" name="직선 화살표 연결선 38"/>
          <p:cNvCxnSpPr>
            <a:stCxn id="37" idx="0"/>
          </p:cNvCxnSpPr>
          <p:nvPr/>
        </p:nvCxnSpPr>
        <p:spPr>
          <a:xfrm flipH="1" flipV="1">
            <a:off x="7814930" y="2636874"/>
            <a:ext cx="886047" cy="93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695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7. </a:t>
            </a:r>
            <a:r>
              <a:rPr lang="en-US" altLang="ko-KR" sz="2800" dirty="0"/>
              <a:t>The notion of data batches</a:t>
            </a:r>
          </a:p>
          <a:p>
            <a:pPr marL="0" indent="0">
              <a:buNone/>
            </a:pPr>
            <a:r>
              <a:rPr lang="en-US" altLang="ko-KR" sz="2400" dirty="0" smtClean="0"/>
              <a:t>- Deep-learning </a:t>
            </a:r>
            <a:r>
              <a:rPr lang="en-US" altLang="ko-KR" sz="2400" dirty="0"/>
              <a:t>models don’t process an entire dataset at once; 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They </a:t>
            </a:r>
            <a:r>
              <a:rPr lang="en-US" altLang="ko-KR" sz="2400" dirty="0"/>
              <a:t>break the data into small batches.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- When </a:t>
            </a:r>
            <a:r>
              <a:rPr lang="en-US" altLang="ko-KR" sz="2400" dirty="0"/>
              <a:t>considering such a batch tensor, the first axis (axis 0) is called the batch axis </a:t>
            </a:r>
            <a:r>
              <a:rPr lang="en-US" altLang="ko-KR" sz="2400" dirty="0" smtClean="0"/>
              <a:t>or batch </a:t>
            </a:r>
            <a:r>
              <a:rPr lang="en-US" altLang="ko-KR" sz="2400" dirty="0"/>
              <a:t>dimension. 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r="10826" b="16199"/>
          <a:stretch/>
        </p:blipFill>
        <p:spPr>
          <a:xfrm>
            <a:off x="4790291" y="3271291"/>
            <a:ext cx="7401709" cy="11122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282" y="2807378"/>
            <a:ext cx="443172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b="1" dirty="0"/>
              <a:t>Here’s one batch of our MNIST digits,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with </a:t>
            </a:r>
            <a:r>
              <a:rPr lang="en-US" altLang="ko-KR" sz="2000" b="1" dirty="0"/>
              <a:t>batch size of 128: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282" y="3627379"/>
            <a:ext cx="3075201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b="1" dirty="0"/>
              <a:t>And here’s the next batch: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9282" y="4227932"/>
            <a:ext cx="225734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b="1" dirty="0"/>
              <a:t>And the nth batch: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611008" y="3161321"/>
            <a:ext cx="1396387" cy="3539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3"/>
          </p:cNvCxnSpPr>
          <p:nvPr/>
        </p:nvCxnSpPr>
        <p:spPr>
          <a:xfrm>
            <a:off x="3254483" y="3827434"/>
            <a:ext cx="2752912" cy="417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</p:cNvCxnSpPr>
          <p:nvPr/>
        </p:nvCxnSpPr>
        <p:spPr>
          <a:xfrm flipV="1">
            <a:off x="2436631" y="4139604"/>
            <a:ext cx="3570764" cy="2883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2133220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8. Real-world examples of data tensors</a:t>
            </a:r>
          </a:p>
          <a:p>
            <a:pPr marL="0" indent="0">
              <a:buNone/>
            </a:pPr>
            <a:r>
              <a:rPr lang="en-US" altLang="ko-KR" dirty="0" smtClean="0"/>
              <a:t>The data you’ll manipulate will almost always fall into one of the following</a:t>
            </a:r>
          </a:p>
          <a:p>
            <a:pPr marL="0" indent="0">
              <a:buNone/>
            </a:pPr>
            <a:r>
              <a:rPr lang="en-US" altLang="ko-KR" dirty="0" smtClean="0"/>
              <a:t>categories:</a:t>
            </a:r>
          </a:p>
          <a:p>
            <a:pPr>
              <a:buFontTx/>
              <a:buChar char="-"/>
            </a:pPr>
            <a:r>
              <a:rPr lang="en-US" altLang="ko-KR" dirty="0" smtClean="0"/>
              <a:t>Vector data: 2D tensors of shape (samples, features)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Timeseries</a:t>
            </a:r>
            <a:r>
              <a:rPr lang="en-US" altLang="ko-KR" dirty="0" smtClean="0"/>
              <a:t> data or sequence data—3D tensors of shape </a:t>
            </a:r>
          </a:p>
          <a:p>
            <a:pPr marL="0" indent="0">
              <a:buNone/>
            </a:pPr>
            <a:r>
              <a:rPr lang="en-US" altLang="ko-KR" dirty="0" smtClean="0"/>
              <a:t>   (samples, </a:t>
            </a:r>
            <a:r>
              <a:rPr lang="en-US" altLang="ko-KR" dirty="0" err="1" smtClean="0"/>
              <a:t>timesteps</a:t>
            </a:r>
            <a:r>
              <a:rPr lang="en-US" altLang="ko-KR" dirty="0" smtClean="0"/>
              <a:t>, features)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Images: 4D tensors of shape (samples, height, width, channels) or   (samples, channels, height, width)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Video: 5D tensors of shape (samples, frames, height, width, channels) or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(samples, frames, channels, height, width)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04" y="1762986"/>
            <a:ext cx="4106996" cy="17776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92971" y="3371364"/>
            <a:ext cx="3519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Figure 2.3 A 3D </a:t>
            </a:r>
            <a:r>
              <a:rPr lang="en-US" altLang="ko-KR" sz="1600" b="1" dirty="0" err="1"/>
              <a:t>timeseries</a:t>
            </a:r>
            <a:r>
              <a:rPr lang="en-US" altLang="ko-KR" sz="1600" b="1" dirty="0"/>
              <a:t> data tensor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152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altLang="ko-KR" sz="2800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2133220" cy="54068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6000" dirty="0" smtClean="0"/>
              <a:t>Thank you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33147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 Contents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1" dirty="0"/>
              <a:t>This chapter covers</a:t>
            </a:r>
          </a:p>
          <a:p>
            <a:r>
              <a:rPr lang="en-US" altLang="ko-KR" dirty="0" smtClean="0"/>
              <a:t> </a:t>
            </a:r>
            <a:r>
              <a:rPr lang="en-US" altLang="ko-K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first example of a neural network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Tensors and tensor operations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How neural networks learn via </a:t>
            </a:r>
            <a:r>
              <a:rPr lang="en-US" altLang="ko-KR" dirty="0" smtClean="0"/>
              <a:t>backpropagation and </a:t>
            </a:r>
            <a:r>
              <a:rPr lang="en-US" altLang="ko-KR" dirty="0"/>
              <a:t>gradient </a:t>
            </a:r>
            <a:r>
              <a:rPr lang="en-US" altLang="ko-KR" dirty="0" smtClean="0"/>
              <a:t>descent</a:t>
            </a:r>
          </a:p>
          <a:p>
            <a:endParaRPr lang="en-US" altLang="ko-KR" dirty="0"/>
          </a:p>
          <a:p>
            <a:pPr marL="0" lvl="0" indent="0"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/>
                <a:cs typeface="+mn-cs"/>
              </a:rPr>
              <a:t>2.1 </a:t>
            </a:r>
            <a:r>
              <a:rPr lang="en-US" altLang="ko-KR" sz="2400" b="1" i="1" dirty="0">
                <a:solidFill>
                  <a:prstClr val="black"/>
                </a:solidFill>
                <a:latin typeface="Times New Roman"/>
                <a:cs typeface="+mn-cs"/>
              </a:rPr>
              <a:t>A first look at a neural network</a:t>
            </a:r>
            <a:endParaRPr lang="en-US" altLang="ko-KR" sz="2400" dirty="0">
              <a:solidFill>
                <a:prstClr val="black"/>
              </a:solidFill>
              <a:latin typeface="Times New Roman"/>
              <a:cs typeface="+mn-cs"/>
            </a:endParaRPr>
          </a:p>
          <a:p>
            <a:pPr marL="0" lvl="0" indent="0"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/>
              <a:cs typeface="+mn-cs"/>
            </a:endParaRPr>
          </a:p>
          <a:p>
            <a:pPr marL="0" lvl="0" indent="0"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/>
                <a:cs typeface="+mn-cs"/>
              </a:rPr>
              <a:t>2.2 </a:t>
            </a:r>
            <a:r>
              <a:rPr lang="en-US" altLang="ko-KR" sz="2400" b="1" i="1" dirty="0">
                <a:solidFill>
                  <a:prstClr val="black"/>
                </a:solidFill>
                <a:latin typeface="Times New Roman"/>
                <a:cs typeface="+mn-cs"/>
              </a:rPr>
              <a:t>Data representations for neural networks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r="7989" b="43823"/>
          <a:stretch/>
        </p:blipFill>
        <p:spPr>
          <a:xfrm>
            <a:off x="5817004" y="827323"/>
            <a:ext cx="6374996" cy="350900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Prepare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- Let’s go to the </a:t>
            </a:r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Download the file (</a:t>
            </a:r>
            <a:r>
              <a:rPr lang="en-US" altLang="ko-KR" dirty="0" err="1" smtClean="0"/>
              <a:t>First_Hosu_Lee.ipynb</a:t>
            </a:r>
            <a:r>
              <a:rPr lang="en-US" altLang="ko-KR" dirty="0" smtClean="0"/>
              <a:t>) from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Upload it at the </a:t>
            </a:r>
            <a:r>
              <a:rPr lang="en-US" altLang="ko-KR" dirty="0" err="1" smtClean="0"/>
              <a:t>colab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68" y="3458793"/>
            <a:ext cx="6513749" cy="30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The </a:t>
            </a:r>
            <a:r>
              <a:rPr lang="en-US" altLang="ko-KR" dirty="0"/>
              <a:t>problem </a:t>
            </a:r>
            <a:r>
              <a:rPr lang="en-US" altLang="ko-KR" dirty="0" smtClean="0"/>
              <a:t>is </a:t>
            </a:r>
            <a:r>
              <a:rPr lang="en-US" altLang="ko-KR" dirty="0"/>
              <a:t>to classify grayscale images of </a:t>
            </a:r>
            <a:r>
              <a:rPr lang="en-US" altLang="ko-KR" dirty="0" smtClean="0"/>
              <a:t>handwritten digits </a:t>
            </a:r>
            <a:r>
              <a:rPr lang="en-US" altLang="ko-KR" dirty="0"/>
              <a:t>(28 × 28 pixels) into their 10 categories (0 through 9</a:t>
            </a:r>
            <a:r>
              <a:rPr lang="en-US" altLang="ko-KR" dirty="0" smtClean="0"/>
              <a:t>).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MNIST: The most popular dataset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Training images (60,000), Test images (10,000)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23" y="2138377"/>
            <a:ext cx="3535694" cy="1145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9620" y="3189535"/>
            <a:ext cx="2990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600" b="1" dirty="0"/>
              <a:t>Figure 2.1 MNIST sample digits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3" y="4461835"/>
            <a:ext cx="11115986" cy="1031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133" y="3995345"/>
            <a:ext cx="512808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→ Let’s load the MNIST dataset in </a:t>
            </a:r>
            <a:r>
              <a:rPr lang="en-US" altLang="ko-KR" sz="2000" i="1" dirty="0" err="1" smtClean="0"/>
              <a:t>Keras</a:t>
            </a:r>
            <a:endParaRPr lang="ko-KR" alt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90679" y="5626536"/>
            <a:ext cx="147756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Training set</a:t>
            </a:r>
            <a:endParaRPr lang="ko-KR" altLang="en-US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60982" y="5743532"/>
            <a:ext cx="147756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smtClean="0"/>
              <a:t>Test set</a:t>
            </a:r>
            <a:endParaRPr lang="ko-KR" altLang="en-US" sz="2000" i="1" dirty="0"/>
          </a:p>
        </p:txBody>
      </p:sp>
      <p:cxnSp>
        <p:nvCxnSpPr>
          <p:cNvPr id="12" name="직선 화살표 연결선 11"/>
          <p:cNvCxnSpPr>
            <a:stCxn id="9" idx="0"/>
          </p:cNvCxnSpPr>
          <p:nvPr/>
        </p:nvCxnSpPr>
        <p:spPr>
          <a:xfrm flipV="1">
            <a:off x="2029464" y="5326912"/>
            <a:ext cx="479820" cy="2996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456262" y="5326912"/>
            <a:ext cx="33116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074876" y="5326912"/>
            <a:ext cx="33116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0"/>
          </p:cNvCxnSpPr>
          <p:nvPr/>
        </p:nvCxnSpPr>
        <p:spPr>
          <a:xfrm flipH="1" flipV="1">
            <a:off x="6807347" y="5326912"/>
            <a:ext cx="192420" cy="4166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5" y="1429857"/>
            <a:ext cx="2498156" cy="2929492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13" idx="1"/>
          </p:cNvCxnSpPr>
          <p:nvPr/>
        </p:nvCxnSpPr>
        <p:spPr>
          <a:xfrm flipV="1">
            <a:off x="2464904" y="1097041"/>
            <a:ext cx="1699381" cy="91275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4285" y="896986"/>
            <a:ext cx="5400626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smtClean="0"/>
              <a:t>(# of samples, </a:t>
            </a:r>
            <a:r>
              <a:rPr lang="en-US" altLang="ko-KR" sz="2000" i="1" dirty="0" smtClean="0"/>
              <a:t>height, width)</a:t>
            </a:r>
            <a:endParaRPr lang="ko-KR" altLang="en-US" sz="2000" i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802" y="4973963"/>
            <a:ext cx="8194915" cy="15257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7802" y="4520690"/>
            <a:ext cx="65702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→ Let’s make the structure or network (layers, </a:t>
            </a:r>
            <a:r>
              <a:rPr lang="en-US" altLang="ko-KR" sz="2000" i="1" dirty="0" err="1" smtClean="0"/>
              <a:t>relu</a:t>
            </a:r>
            <a:r>
              <a:rPr lang="en-US" altLang="ko-KR" sz="2000" i="1" dirty="0" smtClean="0"/>
              <a:t>, </a:t>
            </a:r>
            <a:r>
              <a:rPr lang="en-US" altLang="ko-KR" sz="2000" i="1" dirty="0" err="1" smtClean="0"/>
              <a:t>softmax</a:t>
            </a:r>
            <a:r>
              <a:rPr lang="en-US" altLang="ko-KR" sz="2000" i="1" dirty="0" smtClean="0"/>
              <a:t>)</a:t>
            </a:r>
            <a:endParaRPr lang="ko-KR" altLang="en-US" sz="2000" i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501" y="1604275"/>
            <a:ext cx="3170029" cy="286325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740" y="2892287"/>
            <a:ext cx="5104187" cy="15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t="72608"/>
          <a:stretch/>
        </p:blipFill>
        <p:spPr>
          <a:xfrm>
            <a:off x="8273571" y="3699845"/>
            <a:ext cx="3832530" cy="94821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 marL="0" indent="0">
              <a:buNone/>
            </a:pPr>
            <a:r>
              <a:rPr lang="en-US" altLang="ko-KR" i="1" dirty="0" smtClean="0"/>
              <a:t>To </a:t>
            </a:r>
            <a:r>
              <a:rPr lang="en-US" altLang="ko-KR" i="1" dirty="0"/>
              <a:t>make the network ready for training, we need to pick three more things, </a:t>
            </a:r>
          </a:p>
          <a:p>
            <a:pPr marL="0" indent="0">
              <a:buNone/>
            </a:pPr>
            <a:r>
              <a:rPr lang="en-US" altLang="ko-KR" i="1" dirty="0"/>
              <a:t>as part of the compilation step:</a:t>
            </a:r>
          </a:p>
          <a:p>
            <a:r>
              <a:rPr lang="en-US" altLang="ko-KR" i="1" dirty="0" smtClean="0"/>
              <a:t> </a:t>
            </a:r>
            <a:r>
              <a:rPr lang="en-US" altLang="ko-KR" b="1" i="1" dirty="0"/>
              <a:t>A loss function</a:t>
            </a:r>
          </a:p>
          <a:p>
            <a:r>
              <a:rPr lang="en-US" altLang="ko-KR" i="1" dirty="0" smtClean="0"/>
              <a:t> </a:t>
            </a:r>
            <a:r>
              <a:rPr lang="en-US" altLang="ko-KR" b="1" i="1" dirty="0"/>
              <a:t>An optimizer</a:t>
            </a:r>
          </a:p>
          <a:p>
            <a:r>
              <a:rPr lang="en-US" altLang="ko-KR" i="1" dirty="0" smtClean="0"/>
              <a:t> </a:t>
            </a:r>
            <a:r>
              <a:rPr lang="en-US" altLang="ko-KR" i="1" dirty="0"/>
              <a:t>Metrics to monitor during training and </a:t>
            </a:r>
            <a:r>
              <a:rPr lang="en-US" altLang="ko-KR" i="1" dirty="0" smtClean="0"/>
              <a:t>testing – </a:t>
            </a:r>
            <a:r>
              <a:rPr lang="en-US" altLang="ko-KR" b="1" i="1" u="sng" dirty="0" smtClean="0"/>
              <a:t>Accuracy</a:t>
            </a:r>
            <a:endParaRPr lang="ko-KR" altLang="en-US" b="1" i="1" u="sng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11999" r="3402" b="14698"/>
          <a:stretch/>
        </p:blipFill>
        <p:spPr>
          <a:xfrm>
            <a:off x="272666" y="3427421"/>
            <a:ext cx="6207647" cy="8845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833" y="1894757"/>
            <a:ext cx="3431485" cy="1815932"/>
          </a:xfrm>
          <a:prstGeom prst="rect">
            <a:avLst/>
          </a:prstGeom>
        </p:spPr>
      </p:pic>
      <p:pic>
        <p:nvPicPr>
          <p:cNvPr id="10" name="bandicam 2019-09-24 10-03-46-39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t="4630" b="4147"/>
          <a:stretch/>
        </p:blipFill>
        <p:spPr>
          <a:xfrm>
            <a:off x="272666" y="4313585"/>
            <a:ext cx="3056956" cy="21861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3107" b="13506"/>
          <a:stretch/>
        </p:blipFill>
        <p:spPr>
          <a:xfrm>
            <a:off x="8707744" y="842742"/>
            <a:ext cx="1737833" cy="870511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9576660" y="1749288"/>
            <a:ext cx="322714" cy="24485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9616416" y="3783816"/>
            <a:ext cx="322714" cy="24485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73697" y="3752932"/>
            <a:ext cx="25110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Logistic classification</a:t>
            </a:r>
            <a:endParaRPr lang="ko-KR" altLang="en-US" sz="2000" i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rcRect l="52283" r="12616"/>
          <a:stretch/>
        </p:blipFill>
        <p:spPr>
          <a:xfrm rot="5400000">
            <a:off x="8911712" y="4830792"/>
            <a:ext cx="1814747" cy="15955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6344" y="4811722"/>
            <a:ext cx="3282408" cy="1672601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17" idx="3"/>
          </p:cNvCxnSpPr>
          <p:nvPr/>
        </p:nvCxnSpPr>
        <p:spPr>
          <a:xfrm flipV="1">
            <a:off x="7828752" y="4999383"/>
            <a:ext cx="1494152" cy="6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3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46665" y="1435920"/>
            <a:ext cx="10796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→ Let’s change the data by reshaping. </a:t>
            </a:r>
            <a:r>
              <a:rPr lang="en-US" altLang="ko-KR" sz="2000" b="1" i="1" dirty="0" smtClean="0"/>
              <a:t>Uint8(0~255), (60000, 28, 28) → Float32(0~1), (60000, 28*28)</a:t>
            </a:r>
            <a:endParaRPr lang="ko-KR" altLang="en-US" sz="2000" b="1" i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65" y="1902410"/>
            <a:ext cx="6934163" cy="1666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665" y="3853300"/>
            <a:ext cx="609389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→ We also need to categorically encode the labels, </a:t>
            </a:r>
            <a:endParaRPr lang="en-US" altLang="ko-KR" sz="2000" i="1" dirty="0" smtClean="0"/>
          </a:p>
          <a:p>
            <a:r>
              <a:rPr lang="en-US" altLang="ko-KR" sz="2000" i="1" dirty="0" smtClean="0"/>
              <a:t>a </a:t>
            </a:r>
            <a:r>
              <a:rPr lang="en-US" altLang="ko-KR" sz="2000" i="1" dirty="0"/>
              <a:t>step that’s explained in chapter 3</a:t>
            </a:r>
            <a:r>
              <a:rPr lang="en-US" altLang="ko-KR" sz="2000" i="1" dirty="0" smtClean="0"/>
              <a:t>. </a:t>
            </a:r>
            <a:r>
              <a:rPr lang="en-US" altLang="ko-KR" sz="2000" b="1" i="1" dirty="0" smtClean="0"/>
              <a:t>‘one-hot encoding’</a:t>
            </a:r>
            <a:endParaRPr lang="ko-KR" altLang="en-US" sz="2000" b="1" i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5" y="4790850"/>
            <a:ext cx="6747817" cy="13464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669" y="3568990"/>
            <a:ext cx="5126431" cy="29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2" y="2367170"/>
            <a:ext cx="9267825" cy="3638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95999" y="5497033"/>
            <a:ext cx="953387" cy="3083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40595" y="5491571"/>
            <a:ext cx="1066800" cy="3083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9282" y="1696734"/>
            <a:ext cx="10796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→ </a:t>
            </a:r>
            <a:r>
              <a:rPr lang="en-US" altLang="ko-KR" sz="2000" i="1" dirty="0" smtClean="0"/>
              <a:t>Now, let’s train the data!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262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2" y="2117983"/>
            <a:ext cx="8786708" cy="19011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282" y="1585112"/>
            <a:ext cx="36909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→ </a:t>
            </a:r>
            <a:r>
              <a:rPr lang="en-US" altLang="ko-KR" sz="2000" i="1" dirty="0" smtClean="0"/>
              <a:t>Now, let’s test the data!</a:t>
            </a:r>
            <a:endParaRPr lang="ko-KR" altLang="en-US" sz="2000" b="1" i="1" dirty="0"/>
          </a:p>
        </p:txBody>
      </p:sp>
      <p:sp>
        <p:nvSpPr>
          <p:cNvPr id="10" name="직사각형 9"/>
          <p:cNvSpPr/>
          <p:nvPr/>
        </p:nvSpPr>
        <p:spPr>
          <a:xfrm>
            <a:off x="2122967" y="3466214"/>
            <a:ext cx="875414" cy="3514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문체부 돋음체"/>
        <a:cs typeface=""/>
      </a:majorFont>
      <a:minorFont>
        <a:latin typeface="Times New Roman"/>
        <a:ea typeface="문체부 돋음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CAD3A72F-CFC1-44F6-B823-CDDC1F109DDA}" vid="{95830B89-E94B-44DA-A5B0-D4AC1F39B6A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10665</TotalTime>
  <Words>1042</Words>
  <Application>Microsoft Office PowerPoint</Application>
  <PresentationFormat>와이드스크린</PresentationFormat>
  <Paragraphs>169</Paragraphs>
  <Slides>16</Slides>
  <Notes>16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NewBaskerville-Roman</vt:lpstr>
      <vt:lpstr>맑은 고딕</vt:lpstr>
      <vt:lpstr>문체부 돋음체</vt:lpstr>
      <vt:lpstr>Arial</vt:lpstr>
      <vt:lpstr>Times New Roman</vt:lpstr>
      <vt:lpstr>Wingdings</vt:lpstr>
      <vt:lpstr>테마1</vt:lpstr>
      <vt:lpstr>Before we begin: the mathematical building blocks of neural networks</vt:lpstr>
      <vt:lpstr> Contents</vt:lpstr>
      <vt:lpstr> Prepare</vt:lpstr>
      <vt:lpstr>2.1 A first look at a neural network</vt:lpstr>
      <vt:lpstr>2.1 A first look at a neural network</vt:lpstr>
      <vt:lpstr>2.1 A first look at a neural network</vt:lpstr>
      <vt:lpstr>2.1 A first look at a neural network</vt:lpstr>
      <vt:lpstr>2.1 A first look at a neural network</vt:lpstr>
      <vt:lpstr>2.1 A first look at a neural network</vt:lpstr>
      <vt:lpstr>2.2 Data representations for neural networks</vt:lpstr>
      <vt:lpstr>2.2 Data representations for neural networks</vt:lpstr>
      <vt:lpstr>2.2 Data representations for neural networks</vt:lpstr>
      <vt:lpstr>2.2 Data representations for neural networks</vt:lpstr>
      <vt:lpstr>2.2 Data representations for neural networks</vt:lpstr>
      <vt:lpstr>2.2 Data representations for neural networks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method for optimal path synthesis of mechanisms based on tracking control of shadow robot</dc:title>
  <dc:creator>LEE Hosu</dc:creator>
  <cp:lastModifiedBy>Windows 사용자</cp:lastModifiedBy>
  <cp:revision>77</cp:revision>
  <cp:lastPrinted>2019-07-17T13:18:27Z</cp:lastPrinted>
  <dcterms:created xsi:type="dcterms:W3CDTF">2019-07-16T01:01:42Z</dcterms:created>
  <dcterms:modified xsi:type="dcterms:W3CDTF">2019-09-24T02:57:01Z</dcterms:modified>
</cp:coreProperties>
</file>