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98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7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4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7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4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8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9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3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5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63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64D7-C98A-4980-BA65-135698B788CE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0A109-D90D-4F37-A08B-438CCDA52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3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2133459"/>
            <a:ext cx="8352928" cy="1394617"/>
          </a:xfrm>
        </p:spPr>
        <p:txBody>
          <a:bodyPr>
            <a:noAutofit/>
          </a:bodyPr>
          <a:lstStyle/>
          <a:p>
            <a:r>
              <a:rPr lang="en-US" altLang="ko-KR" sz="40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Tensor Operations</a:t>
            </a:r>
            <a:endParaRPr lang="ko-KR" altLang="en-US" sz="4000" b="1" spc="-150" dirty="0">
              <a:solidFill>
                <a:schemeClr val="bg2">
                  <a:lumMod val="10000"/>
                </a:schemeClr>
              </a:solidFill>
              <a:ea typeface="휴먼고딕" panose="02010504000101010101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51584" y="3986764"/>
            <a:ext cx="7772400" cy="1199704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</a:rPr>
              <a:t>Lee Geon </a:t>
            </a:r>
            <a:r>
              <a:rPr lang="en-US" altLang="ko-KR" sz="2800" b="1" dirty="0" err="1">
                <a:solidFill>
                  <a:schemeClr val="bg1">
                    <a:lumMod val="50000"/>
                  </a:schemeClr>
                </a:solidFill>
              </a:rPr>
              <a:t>Hyup</a:t>
            </a:r>
            <a:endParaRPr lang="ko-KR" alt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5142" y="40466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15142" y="652534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930" y="6095431"/>
            <a:ext cx="1260765" cy="32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386" y="2451275"/>
            <a:ext cx="5208156" cy="10821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4487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Tensor dot (Tensor product)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706" y="1693578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3. Relationshop between a </a:t>
            </a:r>
            <a:r>
              <a:rPr lang="en-US" altLang="ko-KR" sz="2000" b="1" u="sng" smtClean="0">
                <a:solidFill>
                  <a:schemeClr val="accent2"/>
                </a:solidFill>
              </a:rPr>
              <a:t>matrix-vector product </a:t>
            </a:r>
            <a:r>
              <a:rPr lang="en-US" altLang="ko-KR" sz="2000" b="1" smtClean="0">
                <a:solidFill>
                  <a:schemeClr val="accent2"/>
                </a:solidFill>
              </a:rPr>
              <a:t>and a </a:t>
            </a:r>
            <a:r>
              <a:rPr lang="en-US" altLang="ko-KR" sz="2000" b="1" u="sng" smtClean="0">
                <a:solidFill>
                  <a:schemeClr val="accent2"/>
                </a:solidFill>
              </a:rPr>
              <a:t>vector product.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74149" y="1878080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5772572" y="2838674"/>
            <a:ext cx="434215" cy="3073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98826" y="2530661"/>
                <a:ext cx="40195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one of the two tensors(x,y) has an ‘ndim’ greater than 1</a:t>
                </a:r>
              </a:p>
              <a:p>
                <a:r>
                  <a:rPr lang="en-US" altLang="ko-KR" b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</a:t>
                </a:r>
                <a:r>
                  <a:rPr lang="en-US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 dot(x,y)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b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dot(y,x)</a:t>
                </a:r>
                <a:endPara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826" y="2530661"/>
                <a:ext cx="4019512" cy="923330"/>
              </a:xfrm>
              <a:prstGeom prst="rect">
                <a:avLst/>
              </a:prstGeom>
              <a:blipFill>
                <a:blip r:embed="rId4"/>
                <a:stretch>
                  <a:fillRect l="-1212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424706" y="3923661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4. </a:t>
            </a:r>
            <a:r>
              <a:rPr lang="en-US" altLang="ko-KR" sz="2000" b="1" u="sng" smtClean="0">
                <a:solidFill>
                  <a:schemeClr val="accent2"/>
                </a:solidFill>
              </a:rPr>
              <a:t>Two matrices</a:t>
            </a:r>
            <a:r>
              <a:rPr lang="en-US" altLang="ko-KR" sz="2000" b="1" smtClean="0">
                <a:solidFill>
                  <a:schemeClr val="accent2"/>
                </a:solidFill>
              </a:rPr>
              <a:t> (Most common applications)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274149" y="4108163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598826" y="4960798"/>
            <a:ext cx="401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Only if x.shape[1] == y.shape[0]</a:t>
            </a:r>
          </a:p>
          <a:p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dot(x,y)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70610" y="3283528"/>
            <a:ext cx="25769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770610" y="5428022"/>
            <a:ext cx="25769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122" y="4423606"/>
            <a:ext cx="6260956" cy="1921207"/>
          </a:xfrm>
          <a:prstGeom prst="rect">
            <a:avLst/>
          </a:prstGeom>
        </p:spPr>
      </p:pic>
      <p:sp>
        <p:nvSpPr>
          <p:cNvPr id="29" name="오른쪽 화살표 28"/>
          <p:cNvSpPr/>
          <p:nvPr/>
        </p:nvSpPr>
        <p:spPr>
          <a:xfrm>
            <a:off x="5506118" y="5396288"/>
            <a:ext cx="434215" cy="3073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4487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Tensor dot (Tensor product)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706" y="1693578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Visualize the input and output </a:t>
            </a:r>
            <a:r>
              <a:rPr lang="en-US" altLang="ko-KR" sz="2000" b="1" smtClean="0">
                <a:solidFill>
                  <a:schemeClr val="accent2"/>
                </a:solidFill>
              </a:rPr>
              <a:t>2D tensors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74149" y="1878080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574" y="2333300"/>
            <a:ext cx="6848475" cy="37719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643447" y="5320145"/>
            <a:ext cx="228605" cy="2244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10882" y="2426569"/>
            <a:ext cx="228605" cy="2244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10882" y="5004262"/>
            <a:ext cx="697596" cy="42810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89768" y="3067396"/>
            <a:ext cx="3432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x.shape(a,b) . y.shape(b,c)</a:t>
            </a:r>
            <a:endParaRPr lang="ko-KR" altLang="en-US" sz="2000" b="1"/>
          </a:p>
        </p:txBody>
      </p:sp>
      <p:sp>
        <p:nvSpPr>
          <p:cNvPr id="24" name="TextBox 23"/>
          <p:cNvSpPr txBox="1"/>
          <p:nvPr/>
        </p:nvSpPr>
        <p:spPr>
          <a:xfrm>
            <a:off x="8324323" y="3934495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z.shape(a,c)</a:t>
            </a:r>
            <a:endParaRPr lang="ko-KR" altLang="en-US" sz="2000" b="1"/>
          </a:p>
        </p:txBody>
      </p:sp>
      <p:sp>
        <p:nvSpPr>
          <p:cNvPr id="28" name="직사각형 27"/>
          <p:cNvSpPr/>
          <p:nvPr/>
        </p:nvSpPr>
        <p:spPr>
          <a:xfrm>
            <a:off x="8532163" y="3168004"/>
            <a:ext cx="228605" cy="224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0463485" y="3170773"/>
            <a:ext cx="228605" cy="224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8646465" y="3409074"/>
            <a:ext cx="738605" cy="6309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9707212" y="3409074"/>
            <a:ext cx="804074" cy="6309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182196" y="2651013"/>
            <a:ext cx="3923608" cy="208724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30806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2.3.4 Tensor reshaping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706" y="1693578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Preprocess the digits data before feeding it into the network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74149" y="1878080"/>
            <a:ext cx="77697" cy="7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92" y="2201311"/>
            <a:ext cx="5993169" cy="35128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511097" y="2377441"/>
            <a:ext cx="25769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921135" y="2485505"/>
            <a:ext cx="789709" cy="831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24706" y="2797206"/>
            <a:ext cx="10115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Reshaping a tensor means rearranging its rows and columns to match a target shape.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274149" y="2981708"/>
            <a:ext cx="77697" cy="7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584" y="4361889"/>
            <a:ext cx="2800350" cy="11715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424706" y="3828828"/>
            <a:ext cx="1210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</a:rPr>
              <a:t>Example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74149" y="4013330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391" y="4312011"/>
            <a:ext cx="2781300" cy="18002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468" y="4370201"/>
            <a:ext cx="2676525" cy="942975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>
            <a:off x="1324952" y="5439294"/>
            <a:ext cx="55372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4349171" y="4585854"/>
            <a:ext cx="20099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862385" y="4594167"/>
            <a:ext cx="200992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6682" y="4839200"/>
            <a:ext cx="2857500" cy="895350"/>
          </a:xfrm>
          <a:prstGeom prst="rect">
            <a:avLst/>
          </a:prstGeom>
        </p:spPr>
      </p:pic>
      <p:cxnSp>
        <p:nvCxnSpPr>
          <p:cNvPr id="40" name="직선 연결선 39"/>
          <p:cNvCxnSpPr/>
          <p:nvPr/>
        </p:nvCxnSpPr>
        <p:spPr>
          <a:xfrm>
            <a:off x="9021993" y="4370201"/>
            <a:ext cx="0" cy="213905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601625" y="4342969"/>
            <a:ext cx="214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Transposition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67994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2.3.5 Geometric interpretation of tensor operations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706" y="1612234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tensor operations have a geometric interpretation</a:t>
            </a:r>
            <a:endParaRPr lang="ko-KR" altLang="en-US" sz="2000" b="1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74149" y="1796736"/>
            <a:ext cx="77697" cy="77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424706" y="2009603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Example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4149" y="2194105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26" y="2504499"/>
            <a:ext cx="1257300" cy="238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16" y="2885502"/>
            <a:ext cx="3999202" cy="1865517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030779" y="2421962"/>
            <a:ext cx="4405746" cy="241218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5906692" y="3664608"/>
            <a:ext cx="434215" cy="3073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6392" y="3310948"/>
            <a:ext cx="1035140" cy="2453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073" y="2885502"/>
            <a:ext cx="3912344" cy="1666369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6680025" y="2421961"/>
            <a:ext cx="4159771" cy="241218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392383" y="4942439"/>
            <a:ext cx="10115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Example of the rotation of a 2D vector by using dot product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41826" y="5126941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7"/>
          <a:srcRect t="68137"/>
          <a:stretch/>
        </p:blipFill>
        <p:spPr>
          <a:xfrm>
            <a:off x="6206787" y="5817473"/>
            <a:ext cx="3169443" cy="52734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418" y="5450841"/>
            <a:ext cx="3619500" cy="1276350"/>
          </a:xfrm>
          <a:prstGeom prst="rect">
            <a:avLst/>
          </a:prstGeom>
        </p:spPr>
      </p:pic>
      <p:sp>
        <p:nvSpPr>
          <p:cNvPr id="34" name="오른쪽 화살표 33"/>
          <p:cNvSpPr/>
          <p:nvPr/>
        </p:nvSpPr>
        <p:spPr>
          <a:xfrm>
            <a:off x="5472097" y="5935364"/>
            <a:ext cx="434215" cy="3073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4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65527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2.3.6 A geometric interpretation of deep learning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065" y="2745284"/>
            <a:ext cx="8405174" cy="187867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910084" y="4361358"/>
            <a:ext cx="368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Complex, highly folded data</a:t>
            </a:r>
            <a:endParaRPr lang="ko-KR" altLang="en-US" sz="2000" b="1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95416" y="3070084"/>
            <a:ext cx="2404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rgbClr val="C00000"/>
                </a:solidFill>
              </a:rPr>
              <a:t>Deep Learning</a:t>
            </a:r>
            <a:endParaRPr lang="ko-KR" altLang="en-US" sz="2000" b="1" u="sng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5177" y="4361358"/>
            <a:ext cx="368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neat representations</a:t>
            </a:r>
            <a:endParaRPr lang="ko-KR" altLang="en-US" sz="2000" b="1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84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504" y="2471522"/>
            <a:ext cx="5027000" cy="685500"/>
          </a:xfrm>
          <a:prstGeom prst="rect">
            <a:avLst/>
          </a:prstGeom>
          <a:ln w="28575">
            <a:solidFill>
              <a:schemeClr val="bg2">
                <a:lumMod val="25000"/>
              </a:schemeClr>
            </a:solidFill>
          </a:ln>
        </p:spPr>
      </p:pic>
      <p:cxnSp>
        <p:nvCxnSpPr>
          <p:cNvPr id="15" name="직선 화살표 연결선 14"/>
          <p:cNvCxnSpPr>
            <a:endCxn id="18" idx="2"/>
          </p:cNvCxnSpPr>
          <p:nvPr/>
        </p:nvCxnSpPr>
        <p:spPr>
          <a:xfrm flipV="1">
            <a:off x="6100103" y="1986558"/>
            <a:ext cx="78039" cy="67129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44507" y="1617226"/>
            <a:ext cx="126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2D tensor</a:t>
            </a:r>
            <a:endParaRPr lang="ko-KR" altLang="en-US" b="1"/>
          </a:p>
        </p:txBody>
      </p:sp>
      <p:sp>
        <p:nvSpPr>
          <p:cNvPr id="26" name="TextBox 25"/>
          <p:cNvSpPr txBox="1"/>
          <p:nvPr/>
        </p:nvSpPr>
        <p:spPr>
          <a:xfrm>
            <a:off x="4220708" y="4606947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(1)</a:t>
            </a:r>
            <a:endParaRPr lang="ko-KR" altLang="en-US" b="1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15" y="4555705"/>
            <a:ext cx="2011481" cy="40911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515" y="5047131"/>
            <a:ext cx="2616536" cy="4895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516" y="5642633"/>
            <a:ext cx="3500624" cy="41332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300926" y="4044426"/>
            <a:ext cx="2586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3 tensor operations</a:t>
            </a:r>
            <a:endParaRPr lang="ko-KR" altLang="en-US" sz="2000" b="1"/>
          </a:p>
        </p:txBody>
      </p:sp>
      <p:sp>
        <p:nvSpPr>
          <p:cNvPr id="36" name="TextBox 35"/>
          <p:cNvSpPr txBox="1"/>
          <p:nvPr/>
        </p:nvSpPr>
        <p:spPr>
          <a:xfrm>
            <a:off x="4215868" y="513869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(2)</a:t>
            </a:r>
            <a:endParaRPr lang="ko-KR" altLang="en-US" b="1"/>
          </a:p>
        </p:txBody>
      </p:sp>
      <p:sp>
        <p:nvSpPr>
          <p:cNvPr id="37" name="TextBox 36"/>
          <p:cNvSpPr txBox="1"/>
          <p:nvPr/>
        </p:nvSpPr>
        <p:spPr>
          <a:xfrm>
            <a:off x="4215868" y="5670433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(3)</a:t>
            </a:r>
            <a:endParaRPr lang="ko-KR" altLang="en-US" b="1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690002" y="4606947"/>
            <a:ext cx="555329" cy="33422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774872" y="5155316"/>
            <a:ext cx="289350" cy="30614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700296" y="5683016"/>
            <a:ext cx="699326" cy="3567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30051" y="1617226"/>
            <a:ext cx="8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/>
              <a:t>Vector</a:t>
            </a:r>
            <a:endParaRPr lang="ko-KR" altLang="en-US" b="1"/>
          </a:p>
        </p:txBody>
      </p:sp>
      <p:cxnSp>
        <p:nvCxnSpPr>
          <p:cNvPr id="52" name="직선 화살표 연결선 51"/>
          <p:cNvCxnSpPr>
            <a:endCxn id="51" idx="2"/>
          </p:cNvCxnSpPr>
          <p:nvPr/>
        </p:nvCxnSpPr>
        <p:spPr>
          <a:xfrm flipH="1" flipV="1">
            <a:off x="7772095" y="1986558"/>
            <a:ext cx="158333" cy="70424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0587" y="110640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Example)</a:t>
            </a:r>
            <a:endParaRPr lang="ko-KR" altLang="en-US" sz="2000" b="1"/>
          </a:p>
        </p:txBody>
      </p:sp>
      <p:sp>
        <p:nvSpPr>
          <p:cNvPr id="73" name="TextBox 72"/>
          <p:cNvSpPr txBox="1"/>
          <p:nvPr/>
        </p:nvSpPr>
        <p:spPr>
          <a:xfrm>
            <a:off x="6869779" y="1601456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+</a:t>
            </a:r>
            <a:endParaRPr lang="ko-KR" altLang="en-US" sz="2000" b="1"/>
          </a:p>
        </p:txBody>
      </p:sp>
      <p:sp>
        <p:nvSpPr>
          <p:cNvPr id="77" name="아래쪽 화살표 76"/>
          <p:cNvSpPr/>
          <p:nvPr/>
        </p:nvSpPr>
        <p:spPr>
          <a:xfrm>
            <a:off x="5735259" y="3424101"/>
            <a:ext cx="274843" cy="4322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202824" y="4219876"/>
            <a:ext cx="77697" cy="776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3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40362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/>
              <a:t>2.3.1 Element-wise operations</a:t>
            </a:r>
            <a:endParaRPr lang="ko-KR" altLang="en-US" sz="21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669" y="4728422"/>
            <a:ext cx="5781071" cy="1616391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178859" y="2849844"/>
            <a:ext cx="3676598" cy="1604740"/>
            <a:chOff x="1099476" y="2502119"/>
            <a:chExt cx="3676598" cy="1604740"/>
          </a:xfrm>
        </p:grpSpPr>
        <p:grpSp>
          <p:nvGrpSpPr>
            <p:cNvPr id="6" name="그룹 5"/>
            <p:cNvGrpSpPr/>
            <p:nvPr/>
          </p:nvGrpSpPr>
          <p:grpSpPr>
            <a:xfrm>
              <a:off x="1099476" y="2502119"/>
              <a:ext cx="3676598" cy="1604740"/>
              <a:chOff x="1277787" y="1679171"/>
              <a:chExt cx="3676598" cy="160474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506818" y="1842285"/>
                <a:ext cx="3216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smtClean="0"/>
                  <a:t>From the previous example</a:t>
                </a:r>
                <a:endParaRPr lang="ko-KR" altLang="en-US" b="1"/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277787" y="1679171"/>
                <a:ext cx="3676598" cy="160474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055" y="3105823"/>
              <a:ext cx="3193295" cy="860294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5178829" y="1737360"/>
            <a:ext cx="0" cy="460745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817" y="2387520"/>
            <a:ext cx="5242130" cy="18099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503108" y="1724548"/>
            <a:ext cx="580242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b="1" smtClean="0">
                <a:solidFill>
                  <a:schemeClr val="accent2"/>
                </a:solidFill>
              </a:rPr>
              <a:t>Naïve python implementation – Using ‘for’ loop</a:t>
            </a:r>
            <a:endParaRPr lang="ko-KR" altLang="en-US" sz="1900" b="1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76138" y="2173110"/>
            <a:ext cx="13949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smtClean="0">
                <a:solidFill>
                  <a:schemeClr val="bg2">
                    <a:lumMod val="50000"/>
                  </a:schemeClr>
                </a:solidFill>
              </a:rPr>
              <a:t>&lt;Addition&gt;</a:t>
            </a:r>
            <a:endParaRPr lang="ko-KR" altLang="en-US" sz="17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76138" y="4487836"/>
            <a:ext cx="9481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smtClean="0">
                <a:solidFill>
                  <a:schemeClr val="bg2">
                    <a:lumMod val="50000"/>
                  </a:schemeClr>
                </a:solidFill>
              </a:rPr>
              <a:t>&lt;Relu&gt;</a:t>
            </a:r>
            <a:endParaRPr lang="ko-KR" altLang="en-US" sz="1700" b="1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3859781" y="3012958"/>
            <a:ext cx="1751310" cy="60481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624733" y="4106487"/>
            <a:ext cx="1102084" cy="3480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5389068" y="1892314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4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40362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/>
              <a:t>2.3.1 Element-wise operations</a:t>
            </a:r>
            <a:endParaRPr lang="ko-KR" altLang="en-US" sz="2100" b="1"/>
          </a:p>
        </p:txBody>
      </p:sp>
      <p:grpSp>
        <p:nvGrpSpPr>
          <p:cNvPr id="9" name="그룹 8"/>
          <p:cNvGrpSpPr/>
          <p:nvPr/>
        </p:nvGrpSpPr>
        <p:grpSpPr>
          <a:xfrm>
            <a:off x="1178859" y="2849844"/>
            <a:ext cx="3676598" cy="1604740"/>
            <a:chOff x="1099476" y="2502119"/>
            <a:chExt cx="3676598" cy="1604740"/>
          </a:xfrm>
        </p:grpSpPr>
        <p:grpSp>
          <p:nvGrpSpPr>
            <p:cNvPr id="6" name="그룹 5"/>
            <p:cNvGrpSpPr/>
            <p:nvPr/>
          </p:nvGrpSpPr>
          <p:grpSpPr>
            <a:xfrm>
              <a:off x="1099476" y="2502119"/>
              <a:ext cx="3676598" cy="1604740"/>
              <a:chOff x="1277787" y="1679171"/>
              <a:chExt cx="3676598" cy="160474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506818" y="1842285"/>
                <a:ext cx="3216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smtClean="0"/>
                  <a:t>From the previous example</a:t>
                </a:r>
                <a:endParaRPr lang="ko-KR" altLang="en-US" b="1"/>
              </a:p>
            </p:txBody>
          </p:sp>
          <p:sp>
            <p:nvSpPr>
              <p:cNvPr id="3" name="모서리가 둥근 직사각형 2"/>
              <p:cNvSpPr/>
              <p:nvPr/>
            </p:nvSpPr>
            <p:spPr>
              <a:xfrm>
                <a:off x="1277787" y="1679171"/>
                <a:ext cx="3676598" cy="1604740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2055" y="3105823"/>
              <a:ext cx="3193295" cy="860294"/>
            </a:xfrm>
            <a:prstGeom prst="rect">
              <a:avLst/>
            </a:prstGeom>
          </p:spPr>
        </p:pic>
      </p:grpSp>
      <p:cxnSp>
        <p:nvCxnSpPr>
          <p:cNvPr id="11" name="직선 연결선 10"/>
          <p:cNvCxnSpPr/>
          <p:nvPr/>
        </p:nvCxnSpPr>
        <p:spPr>
          <a:xfrm>
            <a:off x="5178829" y="1737360"/>
            <a:ext cx="0" cy="460745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3108" y="1724548"/>
            <a:ext cx="293541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00" b="1" smtClean="0">
                <a:solidFill>
                  <a:schemeClr val="accent2"/>
                </a:solidFill>
              </a:rPr>
              <a:t>Using Numpy functions</a:t>
            </a:r>
            <a:endParaRPr lang="ko-KR" altLang="en-US" sz="1900" b="1">
              <a:solidFill>
                <a:schemeClr val="accent2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807" y="3104840"/>
            <a:ext cx="5561257" cy="1130817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3998235" y="3620701"/>
            <a:ext cx="2183572" cy="344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624733" y="3992610"/>
            <a:ext cx="1582054" cy="1313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57856" y="4611587"/>
            <a:ext cx="256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u="sng" smtClean="0">
                <a:solidFill>
                  <a:schemeClr val="accent2"/>
                </a:solidFill>
              </a:rPr>
              <a:t>Easily implemented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389068" y="1892314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740787" y="5387628"/>
            <a:ext cx="4823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Multiplication, subtraction, and so on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7916" y="5548835"/>
            <a:ext cx="77697" cy="776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59" y="3416213"/>
            <a:ext cx="4201053" cy="13851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25526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/>
              <a:t>2.3.2 Broadcasting</a:t>
            </a:r>
            <a:endParaRPr lang="ko-KR" altLang="en-US" sz="2100" b="1"/>
          </a:p>
        </p:txBody>
      </p:sp>
      <p:cxnSp>
        <p:nvCxnSpPr>
          <p:cNvPr id="11" name="직선 연결선 10"/>
          <p:cNvCxnSpPr/>
          <p:nvPr/>
        </p:nvCxnSpPr>
        <p:spPr>
          <a:xfrm>
            <a:off x="5178829" y="1737360"/>
            <a:ext cx="0" cy="4607453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12708" y="3031261"/>
            <a:ext cx="62719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b="1" smtClean="0">
                <a:solidFill>
                  <a:srgbClr val="C00000"/>
                </a:solidFill>
              </a:rPr>
              <a:t>But, </a:t>
            </a:r>
            <a:r>
              <a:rPr lang="en-US" altLang="ko-KR" sz="1900" b="1" smtClean="0">
                <a:solidFill>
                  <a:schemeClr val="accent2"/>
                </a:solidFill>
              </a:rPr>
              <a:t>what happens with addition when </a:t>
            </a:r>
            <a:r>
              <a:rPr lang="en-US" altLang="ko-KR" sz="1900" b="1" u="sng" smtClean="0">
                <a:solidFill>
                  <a:schemeClr val="accent2"/>
                </a:solidFill>
              </a:rPr>
              <a:t>the shapes of the two tensors being added differ?</a:t>
            </a:r>
            <a:endParaRPr lang="ko-KR" altLang="en-US" sz="1900" b="1" u="sng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4779" y="4068631"/>
            <a:ext cx="2218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bg2">
                    <a:lumMod val="25000"/>
                  </a:schemeClr>
                </a:solidFill>
              </a:rPr>
              <a:t>Smaller tensor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06989" y="4077700"/>
            <a:ext cx="2106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bg2">
                    <a:lumMod val="25000"/>
                  </a:schemeClr>
                </a:solidFill>
              </a:rPr>
              <a:t>Larger tensor</a:t>
            </a:r>
            <a:endParaRPr lang="ko-KR" altLang="en-US" sz="20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7939891" y="4268686"/>
            <a:ext cx="1467098" cy="84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939891" y="4293144"/>
            <a:ext cx="175071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900" b="1" smtClean="0">
                <a:solidFill>
                  <a:srgbClr val="C00000"/>
                </a:solidFill>
              </a:rPr>
              <a:t>‘Broadcast’</a:t>
            </a:r>
            <a:endParaRPr lang="ko-KR" altLang="en-US" sz="1900" b="1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829640" y="4238323"/>
            <a:ext cx="77697" cy="776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389068" y="3197416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52756" y="2723242"/>
            <a:ext cx="4447309" cy="2237546"/>
            <a:chOff x="1277787" y="1679171"/>
            <a:chExt cx="3676598" cy="1604740"/>
          </a:xfrm>
        </p:grpSpPr>
        <p:sp>
          <p:nvSpPr>
            <p:cNvPr id="25" name="TextBox 24"/>
            <p:cNvSpPr txBox="1"/>
            <p:nvPr/>
          </p:nvSpPr>
          <p:spPr>
            <a:xfrm>
              <a:off x="1506818" y="1842285"/>
              <a:ext cx="3216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From the previous example</a:t>
              </a:r>
              <a:endParaRPr lang="ko-KR" altLang="en-US" b="1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1277787" y="1679171"/>
              <a:ext cx="3676598" cy="1604740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539498" y="3416212"/>
            <a:ext cx="2269293" cy="51497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25526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/>
              <a:t>2.3.2 Broadcasting</a:t>
            </a:r>
            <a:endParaRPr lang="ko-KR" altLang="en-US" sz="2100" b="1"/>
          </a:p>
        </p:txBody>
      </p:sp>
      <p:sp>
        <p:nvSpPr>
          <p:cNvPr id="29" name="TextBox 28"/>
          <p:cNvSpPr txBox="1"/>
          <p:nvPr/>
        </p:nvSpPr>
        <p:spPr>
          <a:xfrm>
            <a:off x="1086323" y="2262562"/>
            <a:ext cx="10302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Axes(called broadcast axes) are added to the smaller tensor to match the ndim of the larger tensor</a:t>
            </a:r>
          </a:p>
          <a:p>
            <a:pPr marL="457200" indent="-457200">
              <a:buAutoNum type="arabicPeriod"/>
            </a:pP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The smaller tensor is repeated alongside these new axes to match the full shape of the larger tensor. </a:t>
            </a:r>
            <a:endParaRPr lang="ko-KR" altLang="en-US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83765" y="1842636"/>
            <a:ext cx="398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Two steps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33207" y="2027138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83765" y="3768678"/>
            <a:ext cx="398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Example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3207" y="3953180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351007" y="4493439"/>
            <a:ext cx="391325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Y : shape(</a:t>
            </a:r>
            <a:r>
              <a:rPr lang="en-US" altLang="ko-KR" b="1" smtClean="0">
                <a:solidFill>
                  <a:schemeClr val="accent2"/>
                </a:solidFill>
              </a:rPr>
              <a:t>32</a:t>
            </a:r>
            <a:r>
              <a:rPr lang="en-US" altLang="ko-KR" b="1" smtClean="0">
                <a:solidFill>
                  <a:schemeClr val="bg2">
                    <a:lumMod val="25000"/>
                  </a:schemeClr>
                </a:solidFill>
              </a:rPr>
              <a:t>,10)</a:t>
            </a:r>
          </a:p>
          <a:p>
            <a:r>
              <a:rPr lang="en-US" altLang="ko-KR" sz="1700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700" b="1" smtClean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n-US" altLang="ko-KR" sz="1700" b="1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700" b="1" smtClean="0">
                <a:solidFill>
                  <a:schemeClr val="bg2">
                    <a:lumMod val="50000"/>
                  </a:schemeClr>
                </a:solidFill>
              </a:rPr>
              <a:t>Y[ i, : ] == y for i in range (0,32) 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1487980" y="4372493"/>
            <a:ext cx="2103120" cy="872837"/>
            <a:chOff x="1828800" y="4405745"/>
            <a:chExt cx="2103120" cy="872837"/>
          </a:xfrm>
        </p:grpSpPr>
        <p:sp>
          <p:nvSpPr>
            <p:cNvPr id="9" name="TextBox 8"/>
            <p:cNvSpPr txBox="1"/>
            <p:nvPr/>
          </p:nvSpPr>
          <p:spPr>
            <a:xfrm>
              <a:off x="1903614" y="4507827"/>
              <a:ext cx="1962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chemeClr val="bg2">
                      <a:lumMod val="25000"/>
                    </a:schemeClr>
                  </a:solidFill>
                </a:rPr>
                <a:t>X : shape(32,10)</a:t>
              </a:r>
            </a:p>
            <a:p>
              <a:r>
                <a:rPr lang="en-US" altLang="ko-KR" b="1" smtClean="0">
                  <a:solidFill>
                    <a:schemeClr val="bg2">
                      <a:lumMod val="25000"/>
                    </a:schemeClr>
                  </a:solidFill>
                </a:rPr>
                <a:t>Y : shape(10,)</a:t>
              </a:r>
              <a:endParaRPr lang="ko-KR" altLang="en-US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28800" y="4405745"/>
              <a:ext cx="2103120" cy="87283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397292" y="4372492"/>
            <a:ext cx="2103120" cy="872837"/>
            <a:chOff x="4945932" y="4405744"/>
            <a:chExt cx="2103120" cy="872837"/>
          </a:xfrm>
        </p:grpSpPr>
        <p:sp>
          <p:nvSpPr>
            <p:cNvPr id="28" name="TextBox 27"/>
            <p:cNvSpPr txBox="1"/>
            <p:nvPr/>
          </p:nvSpPr>
          <p:spPr>
            <a:xfrm>
              <a:off x="5088429" y="4646326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>
                  <a:solidFill>
                    <a:schemeClr val="bg2">
                      <a:lumMod val="25000"/>
                    </a:schemeClr>
                  </a:solidFill>
                </a:rPr>
                <a:t>Y : shape(</a:t>
              </a:r>
              <a:r>
                <a:rPr lang="en-US" altLang="ko-KR" b="1" smtClean="0">
                  <a:solidFill>
                    <a:schemeClr val="accent2"/>
                  </a:solidFill>
                </a:rPr>
                <a:t>1</a:t>
              </a:r>
              <a:r>
                <a:rPr lang="en-US" altLang="ko-KR" b="1" smtClean="0">
                  <a:solidFill>
                    <a:schemeClr val="bg2">
                      <a:lumMod val="25000"/>
                    </a:schemeClr>
                  </a:solidFill>
                </a:rPr>
                <a:t>,10)</a:t>
              </a:r>
              <a:endParaRPr lang="ko-KR" altLang="en-US" b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4945932" y="4405744"/>
              <a:ext cx="2103120" cy="872837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모서리가 둥근 직사각형 34"/>
          <p:cNvSpPr/>
          <p:nvPr/>
        </p:nvSpPr>
        <p:spPr>
          <a:xfrm>
            <a:off x="7332631" y="4372492"/>
            <a:ext cx="3870106" cy="87283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22355" y="5774814"/>
            <a:ext cx="31264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smtClean="0">
                <a:solidFill>
                  <a:schemeClr val="bg2">
                    <a:lumMod val="50000"/>
                  </a:schemeClr>
                </a:solidFill>
              </a:rPr>
              <a:t>Add an empty first axis to y</a:t>
            </a:r>
            <a:endParaRPr lang="ko-KR" altLang="en-US" sz="17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54994" y="5774813"/>
            <a:ext cx="457253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00" b="1" smtClean="0">
                <a:solidFill>
                  <a:schemeClr val="bg2">
                    <a:lumMod val="50000"/>
                  </a:schemeClr>
                </a:solidFill>
              </a:rPr>
              <a:t>Repeat y 32 times alongside this new axis</a:t>
            </a:r>
            <a:endParaRPr lang="ko-KR" altLang="en-US" sz="17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위로 구부러진 화살표 36"/>
          <p:cNvSpPr/>
          <p:nvPr/>
        </p:nvSpPr>
        <p:spPr>
          <a:xfrm>
            <a:off x="3319454" y="5315139"/>
            <a:ext cx="1372640" cy="346808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위로 구부러진 화살표 41"/>
          <p:cNvSpPr/>
          <p:nvPr/>
        </p:nvSpPr>
        <p:spPr>
          <a:xfrm>
            <a:off x="6273243" y="5307057"/>
            <a:ext cx="1372640" cy="346808"/>
          </a:xfrm>
          <a:prstGeom prst="curved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5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bg2">
                    <a:lumMod val="10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25526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/>
              <a:t>2.3.2 Broadcasting</a:t>
            </a:r>
            <a:endParaRPr lang="ko-KR" altLang="en-US" sz="2100" b="1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806" y="2256504"/>
            <a:ext cx="6342783" cy="204064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83270" y="1702537"/>
            <a:ext cx="3983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Naïve python implementation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32712" y="1887039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383270" y="4451006"/>
            <a:ext cx="892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Using Numpy functions – Element-wise maximum operation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32712" y="4635508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190" y="4943605"/>
            <a:ext cx="3073968" cy="1401208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1753985" y="6234547"/>
            <a:ext cx="1122218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4487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Tensor dot (Tensor product)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83269" y="3548312"/>
            <a:ext cx="9988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Combine entries in the input tensors.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232712" y="3732814"/>
            <a:ext cx="77697" cy="776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413649" y="5226639"/>
            <a:ext cx="3191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Using Numpy function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63091" y="5411141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399769" y="4138582"/>
            <a:ext cx="9323648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lement-wise operation : </a:t>
            </a:r>
            <a:r>
              <a:rPr lang="en-US" altLang="ko-KR" sz="2000" b="1" smtClean="0">
                <a:solidFill>
                  <a:schemeClr val="accent2"/>
                </a:solidFill>
              </a:rPr>
              <a:t>‘ * ’ 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 Numpy, Keras, Theano, and Tensorflow)</a:t>
            </a:r>
          </a:p>
          <a:p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Tensor dot : </a:t>
            </a:r>
            <a:r>
              <a:rPr lang="en-US" altLang="ko-KR" sz="2000" b="1" smtClean="0">
                <a:solidFill>
                  <a:schemeClr val="accent2"/>
                </a:solidFill>
              </a:rPr>
              <a:t>‘ .dot ‘ 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 Numpy, Keras)</a:t>
            </a:r>
          </a:p>
          <a:p>
            <a:r>
              <a:rPr lang="en-US" altLang="ko-KR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: </a:t>
            </a:r>
            <a:r>
              <a:rPr lang="en-US" altLang="ko-KR" sz="2000" b="1" smtClean="0">
                <a:solidFill>
                  <a:schemeClr val="accent2"/>
                </a:solidFill>
              </a:rPr>
              <a:t>‘ tf.matmul(x,y) ‘ </a:t>
            </a:r>
            <a:r>
              <a:rPr lang="en-US" altLang="ko-KR" sz="20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(In Tensorflow)</a:t>
            </a:r>
            <a:endParaRPr lang="ko-KR" altLang="en-US" sz="20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35483" y="4282235"/>
            <a:ext cx="77697" cy="776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98" y="5626749"/>
            <a:ext cx="2238375" cy="7334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265" y="6360174"/>
            <a:ext cx="1247775" cy="390525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1676795" y="1729110"/>
            <a:ext cx="3369030" cy="1580491"/>
            <a:chOff x="1277787" y="1679171"/>
            <a:chExt cx="3676598" cy="1604740"/>
          </a:xfrm>
        </p:grpSpPr>
        <p:sp>
          <p:nvSpPr>
            <p:cNvPr id="29" name="TextBox 28"/>
            <p:cNvSpPr txBox="1"/>
            <p:nvPr/>
          </p:nvSpPr>
          <p:spPr>
            <a:xfrm>
              <a:off x="1363322" y="1826562"/>
              <a:ext cx="3216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smtClean="0"/>
                <a:t>From the previous example</a:t>
              </a:r>
              <a:endParaRPr lang="ko-KR" altLang="en-US" b="1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1277787" y="1679171"/>
              <a:ext cx="3676598" cy="1604740"/>
            </a:xfrm>
            <a:prstGeom prst="round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351" y="2462735"/>
            <a:ext cx="2514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76" y="4498526"/>
            <a:ext cx="6732588" cy="21492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417" y="6344813"/>
            <a:ext cx="1260765" cy="3288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0511" y="458999"/>
            <a:ext cx="6378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spc="-15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2.3 The gears of neural networks : </a:t>
            </a:r>
            <a:r>
              <a:rPr lang="en-US" altLang="ko-KR" sz="2200" b="1" spc="-150" smtClean="0">
                <a:solidFill>
                  <a:schemeClr val="tx1">
                    <a:lumMod val="85000"/>
                    <a:lumOff val="15000"/>
                  </a:schemeClr>
                </a:solidFill>
                <a:ea typeface="휴먼고딕" panose="02010504000101010101" pitchFamily="2" charset="-127"/>
              </a:rPr>
              <a:t>Tensor Operations</a:t>
            </a:r>
            <a:endParaRPr lang="ko-KR" altLang="en-US" sz="22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670511" y="995684"/>
            <a:ext cx="11072553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0338" y="1170457"/>
            <a:ext cx="44871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2.3.3 Tensor dot (Tensor product)</a:t>
            </a:r>
            <a:endParaRPr lang="ko-KR" altLang="en-US" sz="2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24707" y="1693578"/>
            <a:ext cx="3138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1. </a:t>
            </a:r>
            <a:r>
              <a:rPr lang="en-US" altLang="ko-KR" sz="2000" b="1" u="sng" smtClean="0">
                <a:solidFill>
                  <a:schemeClr val="accent2"/>
                </a:solidFill>
              </a:rPr>
              <a:t>Two vectors x and y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74149" y="1878080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696" y="2191594"/>
            <a:ext cx="5248459" cy="915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544" y="2980669"/>
            <a:ext cx="2856348" cy="899221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500778" y="2767226"/>
            <a:ext cx="434215" cy="3073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455202" y="2559196"/>
            <a:ext cx="4019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Compatible that only vectors with </a:t>
            </a:r>
            <a:r>
              <a:rPr lang="en-US" altLang="ko-KR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same number of elements</a:t>
            </a:r>
            <a:endParaRPr lang="ko-KR" altLang="en-US" b="1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0105" y="3979586"/>
            <a:ext cx="892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solidFill>
                  <a:schemeClr val="accent2"/>
                </a:solidFill>
              </a:rPr>
              <a:t>2. </a:t>
            </a:r>
            <a:r>
              <a:rPr lang="en-US" altLang="ko-KR" sz="2000" b="1" u="sng" smtClean="0">
                <a:solidFill>
                  <a:schemeClr val="accent2"/>
                </a:solidFill>
              </a:rPr>
              <a:t>Matrix x and vector y</a:t>
            </a:r>
            <a:endParaRPr lang="ko-KR" altLang="en-US" sz="2000" b="1" u="sng">
              <a:solidFill>
                <a:schemeClr val="accent2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99547" y="4164088"/>
            <a:ext cx="77697" cy="776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>
            <a:off x="4418513" y="5369435"/>
            <a:ext cx="434215" cy="3073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930720" y="5338420"/>
            <a:ext cx="212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Returns a </a:t>
            </a:r>
            <a:r>
              <a:rPr lang="en-US" altLang="ko-KR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</a:t>
            </a:r>
            <a:endParaRPr lang="ko-KR" altLang="en-US" b="1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568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휴먼고딕</vt:lpstr>
      <vt:lpstr>Arial</vt:lpstr>
      <vt:lpstr>Cambria Math</vt:lpstr>
      <vt:lpstr>Office 테마</vt:lpstr>
      <vt:lpstr>2.3 The gears of neural networks : Tensor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(2019/07/22)</dc:title>
  <dc:creator>Lee Geon Hyup</dc:creator>
  <cp:lastModifiedBy>Lee Geon Hyup</cp:lastModifiedBy>
  <cp:revision>107</cp:revision>
  <dcterms:created xsi:type="dcterms:W3CDTF">2019-07-28T12:19:27Z</dcterms:created>
  <dcterms:modified xsi:type="dcterms:W3CDTF">2019-09-24T05:21:38Z</dcterms:modified>
</cp:coreProperties>
</file>