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2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5398F-919B-403A-9690-C598F401498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64A8F-2681-405A-AF02-7DBE6D99C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8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64A8F-2681-405A-AF02-7DBE6D99C0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60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8B7B-AC0A-4863-B4DF-B97DFF08BBA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B41A-4A1A-448E-B817-D2839DCB3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8B7B-AC0A-4863-B4DF-B97DFF08BBA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B41A-4A1A-448E-B817-D2839DCB3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1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8B7B-AC0A-4863-B4DF-B97DFF08BBA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B41A-4A1A-448E-B817-D2839DCB3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8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8B7B-AC0A-4863-B4DF-B97DFF08BBA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B41A-4A1A-448E-B817-D2839DCB3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8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8B7B-AC0A-4863-B4DF-B97DFF08BBA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B41A-4A1A-448E-B817-D2839DCB3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3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8B7B-AC0A-4863-B4DF-B97DFF08BBA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B41A-4A1A-448E-B817-D2839DCB3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8B7B-AC0A-4863-B4DF-B97DFF08BBA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B41A-4A1A-448E-B817-D2839DCB3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4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8B7B-AC0A-4863-B4DF-B97DFF08BBA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B41A-4A1A-448E-B817-D2839DCB3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2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8B7B-AC0A-4863-B4DF-B97DFF08BBA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B41A-4A1A-448E-B817-D2839DCB3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0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8B7B-AC0A-4863-B4DF-B97DFF08BBA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B41A-4A1A-448E-B817-D2839DCB3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5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8B7B-AC0A-4863-B4DF-B97DFF08BBA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B41A-4A1A-448E-B817-D2839DCB3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3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E8B7B-AC0A-4863-B4DF-B97DFF08BBA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CB41A-4A1A-448E-B817-D2839DCB3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4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Ch. 2-4, 2-5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Pyo, Sanghun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54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65" y="2812472"/>
            <a:ext cx="6938551" cy="371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0002" y="52278"/>
            <a:ext cx="8398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concept of </a:t>
            </a:r>
            <a:r>
              <a:rPr lang="en-US" dirty="0"/>
              <a:t>g</a:t>
            </a:r>
            <a:r>
              <a:rPr lang="en-US" dirty="0" smtClean="0"/>
              <a:t>radient descent </a:t>
            </a:r>
            <a:r>
              <a:rPr lang="en-US" dirty="0"/>
              <a:t>for </a:t>
            </a:r>
            <a:r>
              <a:rPr lang="en-US" dirty="0" smtClean="0"/>
              <a:t>classification for multi variable case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0002" y="455286"/>
            <a:ext cx="12101998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network.compile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optimizer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rmsprop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categorical_crossentropy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metrics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'accuracy'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en-US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network.fit</a:t>
            </a:r>
            <a:r>
              <a:rPr lang="en-US" altLang="en-US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en-US" altLang="en-US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train_images</a:t>
            </a:r>
            <a:r>
              <a:rPr lang="en-US" altLang="en-US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en-US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train_labels</a:t>
            </a:r>
            <a:r>
              <a:rPr lang="en-US" altLang="en-US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en-US" dirty="0">
                <a:solidFill>
                  <a:srgbClr val="AA492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epochs</a:t>
            </a:r>
            <a:r>
              <a:rPr lang="en-US" altLang="en-US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en-US" altLang="en-US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lang="en-US" altLang="en-US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en-US" dirty="0" err="1">
                <a:solidFill>
                  <a:srgbClr val="AA492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batch_size</a:t>
            </a:r>
            <a:r>
              <a:rPr lang="en-US" altLang="en-US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en-US" altLang="en-US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128</a:t>
            </a:r>
            <a:r>
              <a:rPr lang="en-US" altLang="en-US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9545" y="1689291"/>
            <a:ext cx="762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this code is successfully </a:t>
            </a:r>
            <a:r>
              <a:rPr lang="en-US" dirty="0" err="1" smtClean="0"/>
              <a:t>excuted</a:t>
            </a:r>
            <a:r>
              <a:rPr lang="en-US" dirty="0" smtClean="0"/>
              <a:t>..</a:t>
            </a:r>
            <a:endParaRPr lang="en-US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432" y="619652"/>
            <a:ext cx="3895682" cy="231058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6" name="TextBox 25"/>
          <p:cNvSpPr txBox="1"/>
          <p:nvPr/>
        </p:nvSpPr>
        <p:spPr>
          <a:xfrm>
            <a:off x="7252287" y="2804584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252287" y="317391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64864" y="353536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52287" y="3896804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64864" y="427051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277441" y="461740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85646" y="4985047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312078" y="534457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0.07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316451" y="570240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32616" y="607083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0.01</a:t>
            </a:r>
            <a:endParaRPr 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8083559" y="2881745"/>
            <a:ext cx="319223" cy="3558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RELU/Sigmoid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002" y="52278"/>
            <a:ext cx="8398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Back propagation – conceptual access with sigmoid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069" y="833004"/>
            <a:ext cx="8953500" cy="4457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44660" y="1503584"/>
            <a:ext cx="1228232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Input layer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31005" y="1503584"/>
            <a:ext cx="791814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Layer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95021" y="1503584"/>
            <a:ext cx="1352923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Output layer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36528" y="2154747"/>
            <a:ext cx="858981" cy="60016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Minimizing Loss function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91256" y="2247079"/>
            <a:ext cx="602672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Termination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78578" y="5371959"/>
            <a:ext cx="9277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Excessive numerical differential operation causes increased computation </a:t>
            </a:r>
            <a:r>
              <a:rPr lang="en-US" dirty="0" smtClean="0"/>
              <a:t>cost!!</a:t>
            </a:r>
            <a:endParaRPr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346954" y="502865"/>
            <a:ext cx="5070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Problem </a:t>
            </a:r>
            <a:r>
              <a:rPr lang="en-US" dirty="0" smtClean="0"/>
              <a:t>of optimization process only using calculus </a:t>
            </a:r>
            <a:endParaRPr lang="en-US" dirty="0"/>
          </a:p>
        </p:txBody>
      </p:sp>
      <p:sp>
        <p:nvSpPr>
          <p:cNvPr id="13" name="오른쪽 화살표 12"/>
          <p:cNvSpPr/>
          <p:nvPr/>
        </p:nvSpPr>
        <p:spPr>
          <a:xfrm>
            <a:off x="990600" y="5410200"/>
            <a:ext cx="762000" cy="2918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76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59657" t="1132" b="1378"/>
          <a:stretch/>
        </p:blipFill>
        <p:spPr>
          <a:xfrm>
            <a:off x="4907541" y="3380507"/>
            <a:ext cx="1967345" cy="306185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rcRect l="58782"/>
          <a:stretch/>
        </p:blipFill>
        <p:spPr>
          <a:xfrm>
            <a:off x="4857316" y="3366652"/>
            <a:ext cx="2017570" cy="30964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04" y="929986"/>
            <a:ext cx="7076641" cy="198639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0002" y="52278"/>
            <a:ext cx="8398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Back propagation – conceptual access with sigmoid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073" y="849543"/>
            <a:ext cx="949037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Input layer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01636" y="860027"/>
            <a:ext cx="1184565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Hidden layer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25294" y="861073"/>
            <a:ext cx="1115290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Output layer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939636" y="1184563"/>
            <a:ext cx="0" cy="171796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211782" y="1184563"/>
            <a:ext cx="0" cy="176645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l="632" t="1132" r="40343" b="1378"/>
          <a:stretch/>
        </p:blipFill>
        <p:spPr>
          <a:xfrm>
            <a:off x="377104" y="3380507"/>
            <a:ext cx="4530437" cy="306185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02227" y="3854631"/>
            <a:ext cx="72736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46809" y="4636531"/>
            <a:ext cx="72736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Hidden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46809" y="5786458"/>
            <a:ext cx="72736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939636" y="3439598"/>
            <a:ext cx="218945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Linear regression value (z)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167208" y="3439598"/>
            <a:ext cx="137874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 (a)</a:t>
            </a:r>
            <a:endParaRPr lang="en-US" sz="14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/>
          <a:srcRect l="34498" t="94476" b="1631"/>
          <a:stretch/>
        </p:blipFill>
        <p:spPr>
          <a:xfrm>
            <a:off x="8928773" y="4658240"/>
            <a:ext cx="2323407" cy="18270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5"/>
          <a:srcRect b="8764"/>
          <a:stretch/>
        </p:blipFill>
        <p:spPr>
          <a:xfrm>
            <a:off x="7646847" y="913760"/>
            <a:ext cx="3776229" cy="363248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/>
          <a:srcRect t="11110" r="77918" b="73579"/>
          <a:stretch/>
        </p:blipFill>
        <p:spPr>
          <a:xfrm>
            <a:off x="7646847" y="2425204"/>
            <a:ext cx="731204" cy="6096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5"/>
          <a:srcRect t="11110" r="77918" b="73579"/>
          <a:stretch/>
        </p:blipFill>
        <p:spPr>
          <a:xfrm>
            <a:off x="7750269" y="3191508"/>
            <a:ext cx="627781" cy="6096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5"/>
          <a:srcRect t="11110" r="77918" b="73579"/>
          <a:stretch/>
        </p:blipFill>
        <p:spPr>
          <a:xfrm>
            <a:off x="7714824" y="3908364"/>
            <a:ext cx="953363" cy="67698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5"/>
          <a:srcRect t="11110" r="77918" b="73579"/>
          <a:stretch/>
        </p:blipFill>
        <p:spPr>
          <a:xfrm>
            <a:off x="10412127" y="1970812"/>
            <a:ext cx="1010949" cy="45439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/>
          <a:srcRect t="11110" r="77918" b="73579"/>
          <a:stretch/>
        </p:blipFill>
        <p:spPr>
          <a:xfrm>
            <a:off x="10412127" y="1190759"/>
            <a:ext cx="1010949" cy="45439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5"/>
          <a:srcRect l="27504" t="82271" r="68276" b="13727"/>
          <a:stretch/>
        </p:blipFill>
        <p:spPr>
          <a:xfrm>
            <a:off x="8671650" y="4691605"/>
            <a:ext cx="159327" cy="15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51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0002" y="52278"/>
            <a:ext cx="8398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Back propagation – conceptual access with sigmoid : example (1)</a:t>
            </a:r>
            <a:endParaRPr 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32" y="555914"/>
            <a:ext cx="3245860" cy="104126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832" y="1673384"/>
            <a:ext cx="3245860" cy="107109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02" y="555914"/>
            <a:ext cx="7162853" cy="228380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927832" y="555914"/>
            <a:ext cx="3245860" cy="104126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/>
          <p:cNvSpPr/>
          <p:nvPr/>
        </p:nvSpPr>
        <p:spPr>
          <a:xfrm>
            <a:off x="7339014" y="1085598"/>
            <a:ext cx="294841" cy="140821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02" y="3092161"/>
            <a:ext cx="5520189" cy="320473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6"/>
          <a:srcRect t="11110" r="77918" b="73579"/>
          <a:stretch/>
        </p:blipFill>
        <p:spPr>
          <a:xfrm>
            <a:off x="3861036" y="3623622"/>
            <a:ext cx="1180615" cy="6096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7"/>
          <a:srcRect t="19262" b="30173"/>
          <a:stretch/>
        </p:blipFill>
        <p:spPr>
          <a:xfrm>
            <a:off x="6740410" y="4051004"/>
            <a:ext cx="1969095" cy="101947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7"/>
          <a:srcRect b="83072"/>
          <a:stretch/>
        </p:blipFill>
        <p:spPr>
          <a:xfrm>
            <a:off x="6740410" y="3698894"/>
            <a:ext cx="1369150" cy="35705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7"/>
          <a:srcRect t="73978" b="-1"/>
          <a:stretch/>
        </p:blipFill>
        <p:spPr>
          <a:xfrm>
            <a:off x="6740410" y="5130829"/>
            <a:ext cx="2341245" cy="326132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223900" y="5920814"/>
            <a:ext cx="3719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Calculus </a:t>
            </a:r>
            <a:r>
              <a:rPr lang="en-US" dirty="0"/>
              <a:t>becomes </a:t>
            </a:r>
            <a:r>
              <a:rPr lang="en-US" dirty="0" smtClean="0"/>
              <a:t>algebraic equation!</a:t>
            </a:r>
            <a:endParaRPr lang="en-US" dirty="0"/>
          </a:p>
        </p:txBody>
      </p:sp>
      <p:sp>
        <p:nvSpPr>
          <p:cNvPr id="25" name="오른쪽 화살표 24"/>
          <p:cNvSpPr/>
          <p:nvPr/>
        </p:nvSpPr>
        <p:spPr>
          <a:xfrm>
            <a:off x="4599709" y="5938651"/>
            <a:ext cx="1482436" cy="333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740410" y="3370179"/>
            <a:ext cx="136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05760" y="953071"/>
            <a:ext cx="294841" cy="32154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0002" y="52278"/>
            <a:ext cx="8398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Back propagation – conceptual access with sigmoid : example (2)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832" y="555914"/>
            <a:ext cx="3245860" cy="104126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832" y="1673384"/>
            <a:ext cx="3245860" cy="107109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02" y="555914"/>
            <a:ext cx="7162853" cy="228380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927832" y="555914"/>
            <a:ext cx="3245860" cy="104126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/>
          <p:cNvSpPr/>
          <p:nvPr/>
        </p:nvSpPr>
        <p:spPr>
          <a:xfrm>
            <a:off x="7339014" y="1085598"/>
            <a:ext cx="294841" cy="140821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직사각형 26"/>
          <p:cNvSpPr/>
          <p:nvPr/>
        </p:nvSpPr>
        <p:spPr>
          <a:xfrm>
            <a:off x="4505760" y="953071"/>
            <a:ext cx="294841" cy="32154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직사각형 28"/>
          <p:cNvSpPr/>
          <p:nvPr/>
        </p:nvSpPr>
        <p:spPr>
          <a:xfrm>
            <a:off x="4554251" y="1350228"/>
            <a:ext cx="294841" cy="321547"/>
          </a:xfrm>
          <a:prstGeom prst="rect">
            <a:avLst/>
          </a:prstGeom>
          <a:noFill/>
          <a:ln w="412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직사각형 29"/>
          <p:cNvSpPr/>
          <p:nvPr/>
        </p:nvSpPr>
        <p:spPr>
          <a:xfrm>
            <a:off x="5343960" y="1887382"/>
            <a:ext cx="294841" cy="321547"/>
          </a:xfrm>
          <a:prstGeom prst="rect">
            <a:avLst/>
          </a:prstGeom>
          <a:noFill/>
          <a:ln w="412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직사각형 30"/>
          <p:cNvSpPr/>
          <p:nvPr/>
        </p:nvSpPr>
        <p:spPr>
          <a:xfrm>
            <a:off x="6396905" y="2172270"/>
            <a:ext cx="294841" cy="321547"/>
          </a:xfrm>
          <a:prstGeom prst="rect">
            <a:avLst/>
          </a:prstGeom>
          <a:noFill/>
          <a:ln w="412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직사각형 31"/>
          <p:cNvSpPr/>
          <p:nvPr/>
        </p:nvSpPr>
        <p:spPr>
          <a:xfrm>
            <a:off x="7339014" y="2184447"/>
            <a:ext cx="294841" cy="321547"/>
          </a:xfrm>
          <a:prstGeom prst="rect">
            <a:avLst/>
          </a:prstGeom>
          <a:noFill/>
          <a:ln w="412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/>
          <a:srcRect b="1719"/>
          <a:stretch/>
        </p:blipFill>
        <p:spPr>
          <a:xfrm>
            <a:off x="588766" y="3133350"/>
            <a:ext cx="5574253" cy="3253595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7"/>
          <a:srcRect t="11110" r="77918" b="73579"/>
          <a:stretch/>
        </p:blipFill>
        <p:spPr>
          <a:xfrm>
            <a:off x="4050481" y="3554349"/>
            <a:ext cx="1180615" cy="6096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8"/>
          <a:srcRect t="19262" b="30173"/>
          <a:stretch/>
        </p:blipFill>
        <p:spPr>
          <a:xfrm>
            <a:off x="6264705" y="3814175"/>
            <a:ext cx="1969095" cy="1019478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8"/>
          <a:srcRect b="83072"/>
          <a:stretch/>
        </p:blipFill>
        <p:spPr>
          <a:xfrm>
            <a:off x="6264705" y="3462065"/>
            <a:ext cx="1369150" cy="35705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8"/>
          <a:srcRect t="73978" b="-1"/>
          <a:stretch/>
        </p:blipFill>
        <p:spPr>
          <a:xfrm>
            <a:off x="6264705" y="4894000"/>
            <a:ext cx="2341245" cy="32613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264705" y="3133350"/>
            <a:ext cx="136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64705" y="5382491"/>
            <a:ext cx="5504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Similarly, the others of weight in output layer (3) can be computed such as the back propagation of w</a:t>
            </a:r>
            <a:r>
              <a:rPr lang="en-US" baseline="-25000" dirty="0" smtClean="0"/>
              <a:t>11</a:t>
            </a:r>
            <a:r>
              <a:rPr lang="en-US" dirty="0" smtClean="0"/>
              <a:t> and w</a:t>
            </a:r>
            <a:r>
              <a:rPr lang="en-US" baseline="-25000" dirty="0" smtClean="0"/>
              <a:t>12</a:t>
            </a:r>
            <a:r>
              <a:rPr lang="en-US" dirty="0" smtClean="0"/>
              <a:t> in output layer.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39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002" y="52278"/>
            <a:ext cx="8398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Back propagation – conceptual access with sigmoid : example (3)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32" y="555914"/>
            <a:ext cx="3245860" cy="10412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832" y="1673384"/>
            <a:ext cx="3245860" cy="10710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02" y="555914"/>
            <a:ext cx="7162853" cy="228380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927832" y="555914"/>
            <a:ext cx="3245860" cy="104126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7339014" y="1085598"/>
            <a:ext cx="294841" cy="140821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t="19262" b="30173"/>
          <a:stretch/>
        </p:blipFill>
        <p:spPr>
          <a:xfrm>
            <a:off x="6740410" y="4051004"/>
            <a:ext cx="1969095" cy="101947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b="83072"/>
          <a:stretch/>
        </p:blipFill>
        <p:spPr>
          <a:xfrm>
            <a:off x="6740410" y="3698894"/>
            <a:ext cx="1369150" cy="35705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rcRect t="73978" b="-1"/>
          <a:stretch/>
        </p:blipFill>
        <p:spPr>
          <a:xfrm>
            <a:off x="6740410" y="5130829"/>
            <a:ext cx="2341245" cy="32613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740410" y="3370179"/>
            <a:ext cx="136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505760" y="953071"/>
            <a:ext cx="294841" cy="32154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002" y="3071379"/>
            <a:ext cx="5725391" cy="321632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7"/>
          <a:srcRect t="11110" r="77918" b="73579"/>
          <a:stretch/>
        </p:blipFill>
        <p:spPr>
          <a:xfrm>
            <a:off x="3842662" y="3572621"/>
            <a:ext cx="1180615" cy="609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278559" y="5569527"/>
            <a:ext cx="550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think about the back propagation between hidden layer to 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5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99044"/>
            <a:ext cx="12192000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lang="en-US" altLang="en-US" sz="24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keras</a:t>
            </a:r>
            <a:r>
              <a:rPr lang="en-US" altLang="en-US" sz="24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en-US" sz="24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lang="en-US" altLang="en-US" sz="24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models</a:t>
            </a:r>
            <a:br>
              <a:rPr lang="en-US" altLang="en-US" sz="24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en-US" sz="24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lang="en-US" altLang="en-US" sz="24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keras</a:t>
            </a:r>
            <a:r>
              <a:rPr lang="en-US" altLang="en-US" sz="24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en-US" sz="24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lang="en-US" altLang="en-US" sz="24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layers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keras.datasets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mnist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keras.utils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to_categorical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keras.utils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plot_model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train_images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train_labels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test_images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test_labels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mnist.load_data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4732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2.5 Reviewing the first example</a:t>
            </a:r>
            <a:endParaRPr lang="en-US" sz="2800" dirty="0"/>
          </a:p>
        </p:txBody>
      </p:sp>
      <p:sp>
        <p:nvSpPr>
          <p:cNvPr id="10" name="직사각형 9"/>
          <p:cNvSpPr/>
          <p:nvPr/>
        </p:nvSpPr>
        <p:spPr>
          <a:xfrm>
            <a:off x="327025" y="5602460"/>
            <a:ext cx="107061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Layer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key component of neural networks which is a kind of data processing filter.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Extract more meaningful expressions from input data for a given problem.</a:t>
            </a:r>
            <a:endParaRPr lang="en-US" sz="2000" dirty="0"/>
          </a:p>
        </p:txBody>
      </p:sp>
      <p:pic>
        <p:nvPicPr>
          <p:cNvPr id="1029" name="Picture 5" descr="mnist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1" y="3556607"/>
            <a:ext cx="3952008" cy="206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27025" y="3187275"/>
            <a:ext cx="1606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MNIST data set</a:t>
            </a:r>
            <a:endParaRPr 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1999" t="24602" r="64500" b="16508"/>
          <a:stretch/>
        </p:blipFill>
        <p:spPr>
          <a:xfrm>
            <a:off x="4615585" y="3462309"/>
            <a:ext cx="2209801" cy="21850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92636" y="4056216"/>
            <a:ext cx="389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28X28X1 image file of handwritten digit number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872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mnist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4" r="68038" b="17855"/>
          <a:stretch/>
        </p:blipFill>
        <p:spPr bwMode="auto">
          <a:xfrm>
            <a:off x="3393906" y="4305392"/>
            <a:ext cx="1365671" cy="172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2958" y="504342"/>
            <a:ext cx="12192000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train_images.shape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train_labels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    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train_labels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test_images.shape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test_labels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test_labels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train_images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train_images.reshape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60000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28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28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train_images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train_images.astype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'float32'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/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255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train_images_reshape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train_images.shape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6897BB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49839" y="581252"/>
            <a:ext cx="335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-&gt; (60000, 28, 28)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mnist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8" t="3288" r="15077" b="3320"/>
          <a:stretch/>
        </p:blipFill>
        <p:spPr bwMode="auto">
          <a:xfrm>
            <a:off x="7423829" y="504342"/>
            <a:ext cx="2332028" cy="233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49839" y="868035"/>
            <a:ext cx="335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-&gt; 60000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49839" y="1171204"/>
            <a:ext cx="335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-&gt; [3, 4, 2, 1....]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49839" y="1465553"/>
            <a:ext cx="335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-&gt; (10000, 28, 28)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9839" y="1776900"/>
            <a:ext cx="335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-&gt; 10000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2" descr="mnist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426"/>
          <a:stretch/>
        </p:blipFill>
        <p:spPr bwMode="auto">
          <a:xfrm>
            <a:off x="3293415" y="4347189"/>
            <a:ext cx="2673656" cy="219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75726" y="5153727"/>
            <a:ext cx="828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60000</a:t>
            </a:r>
            <a:endParaRPr lang="en-US" sz="1400" dirty="0"/>
          </a:p>
        </p:txBody>
      </p:sp>
      <p:sp>
        <p:nvSpPr>
          <p:cNvPr id="11" name="오른쪽 중괄호 10"/>
          <p:cNvSpPr/>
          <p:nvPr/>
        </p:nvSpPr>
        <p:spPr>
          <a:xfrm>
            <a:off x="5967071" y="4347189"/>
            <a:ext cx="140498" cy="1952562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24546" y="6288494"/>
            <a:ext cx="828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60000 x</a:t>
            </a:r>
            <a:endParaRPr 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6655257" y="4353571"/>
            <a:ext cx="539654" cy="209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195007" y="4353570"/>
            <a:ext cx="539654" cy="209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0.21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734661" y="4353663"/>
            <a:ext cx="539654" cy="209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0.15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720171" y="4385226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967071" y="4347189"/>
            <a:ext cx="804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967071" y="4385226"/>
            <a:ext cx="804025" cy="177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237724" y="4285451"/>
            <a:ext cx="74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614788" y="466158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About “3”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002220" y="3016646"/>
            <a:ext cx="240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# normalization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9" name="Picture 2" descr="mnist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4" r="68038" b="17855"/>
          <a:stretch/>
        </p:blipFill>
        <p:spPr bwMode="auto">
          <a:xfrm>
            <a:off x="3494397" y="4166046"/>
            <a:ext cx="1365671" cy="172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0" y="0"/>
            <a:ext cx="4732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2.5 Reviewing the first example</a:t>
            </a:r>
            <a:endParaRPr lang="en-US" sz="28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732578" y="5126019"/>
            <a:ext cx="1010131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4825433" y="4989354"/>
            <a:ext cx="944985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24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71280"/>
            <a:ext cx="9636125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train_labels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to_categorical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train_labels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train_labels_categorical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train_labels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test_labels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to_categorical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test_labels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3" name="Picture 2" descr="mnist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8" t="3288" r="15077" b="3320"/>
          <a:stretch/>
        </p:blipFill>
        <p:spPr bwMode="auto">
          <a:xfrm>
            <a:off x="0" y="2070100"/>
            <a:ext cx="2332028" cy="233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2332028" y="786624"/>
            <a:ext cx="223997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06815" y="1971446"/>
            <a:ext cx="1741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[3, 4, 2, 1....]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81114" y="1938992"/>
            <a:ext cx="474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[[0, 0, 0, 1, 0, 0, 0, 0, </a:t>
            </a:r>
            <a:r>
              <a:rPr lang="en-US" sz="2400" dirty="0"/>
              <a:t>0, 0</a:t>
            </a:r>
            <a:r>
              <a:rPr lang="en-US" sz="2400" dirty="0" smtClean="0"/>
              <a:t>]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[</a:t>
            </a:r>
            <a:r>
              <a:rPr lang="en-US" sz="2400" dirty="0"/>
              <a:t>0, 0, 0, </a:t>
            </a:r>
            <a:r>
              <a:rPr lang="en-US" sz="2400" dirty="0" smtClean="0"/>
              <a:t>0, 1, </a:t>
            </a:r>
            <a:r>
              <a:rPr lang="en-US" sz="2400" dirty="0"/>
              <a:t>0, 0, 0, 0, </a:t>
            </a:r>
            <a:r>
              <a:rPr lang="en-US" sz="2400" dirty="0" smtClean="0"/>
              <a:t>0]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[0, 0, 1, 0, </a:t>
            </a:r>
            <a:r>
              <a:rPr lang="en-US" sz="2400" dirty="0"/>
              <a:t>0, 0, 0, 0, </a:t>
            </a:r>
            <a:r>
              <a:rPr lang="en-US" sz="2400" dirty="0" smtClean="0"/>
              <a:t>0, 0]</a:t>
            </a:r>
          </a:p>
          <a:p>
            <a:r>
              <a:rPr lang="en-US" sz="2400" dirty="0"/>
              <a:t> [0, </a:t>
            </a:r>
            <a:r>
              <a:rPr lang="en-US" sz="2400" dirty="0" smtClean="0"/>
              <a:t>1,0 , </a:t>
            </a:r>
            <a:r>
              <a:rPr lang="en-US" sz="2400" dirty="0"/>
              <a:t>0, 0, 0, 0, 0, 0, 0]</a:t>
            </a:r>
          </a:p>
          <a:p>
            <a:r>
              <a:rPr lang="en-US" sz="2400" dirty="0" smtClean="0"/>
              <a:t>....</a:t>
            </a:r>
          </a:p>
          <a:p>
            <a:endParaRPr lang="en-US" sz="2400" dirty="0" smtClean="0"/>
          </a:p>
        </p:txBody>
      </p:sp>
      <p:sp>
        <p:nvSpPr>
          <p:cNvPr id="10" name="오른쪽 화살표 9"/>
          <p:cNvSpPr/>
          <p:nvPr/>
        </p:nvSpPr>
        <p:spPr>
          <a:xfrm>
            <a:off x="4572000" y="1971446"/>
            <a:ext cx="492555" cy="1121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6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028" y="3785220"/>
            <a:ext cx="5731438" cy="307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880024" y="3785220"/>
            <a:ext cx="3181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“dense” layer, which is fully connected to next dense layer or “</a:t>
            </a:r>
            <a:r>
              <a:rPr lang="en-US" dirty="0" err="1" smtClean="0"/>
              <a:t>softmax</a:t>
            </a:r>
            <a:r>
              <a:rPr lang="en-US" dirty="0" smtClean="0"/>
              <a:t>” layer needs the properly encoded labels</a:t>
            </a:r>
            <a:endParaRPr lang="en-US" dirty="0"/>
          </a:p>
        </p:txBody>
      </p:sp>
      <p:pic>
        <p:nvPicPr>
          <p:cNvPr id="3074" name="Picture 2" descr="https://s3-ap-northeast-2.amazonaws.com/opentutorials-user-file/module/3653/983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341" y="5296428"/>
            <a:ext cx="3390900" cy="67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8793480" y="5547360"/>
            <a:ext cx="1226820" cy="33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793480" y="5966988"/>
            <a:ext cx="12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-13459"/>
            <a:ext cx="40815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2.5 Reviewing the first example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073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69146"/>
            <a:ext cx="12192000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network 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models.Sequential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network.add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layers.Dense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512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activation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relu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input_shape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28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28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network.add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layers.Dense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activation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softmax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en-US" sz="2400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network.summary</a:t>
            </a:r>
            <a:r>
              <a:rPr lang="en-US" altLang="en-US" sz="24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lang="en-US" altLang="en-US" sz="24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en-US" sz="2400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plot_model</a:t>
            </a:r>
            <a:r>
              <a:rPr lang="en-US" altLang="en-US" sz="24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(network</a:t>
            </a:r>
            <a:r>
              <a:rPr lang="en-US" altLang="en-US" sz="24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en-US" sz="2400" dirty="0" err="1">
                <a:solidFill>
                  <a:srgbClr val="AA492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to_file</a:t>
            </a:r>
            <a:r>
              <a:rPr lang="en-US" altLang="en-US" sz="24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en-US" altLang="en-US" sz="24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'model.</a:t>
            </a:r>
            <a:r>
              <a:rPr lang="en-US" altLang="en-US" sz="2400" dirty="0" err="1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png</a:t>
            </a:r>
            <a:r>
              <a:rPr lang="en-US" altLang="en-US" sz="24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en-US" altLang="en-US" sz="24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en-US" altLang="en-US" sz="2400" dirty="0" err="1">
                <a:solidFill>
                  <a:srgbClr val="AA492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show_shapes</a:t>
            </a:r>
            <a:r>
              <a:rPr lang="en-US" altLang="en-US" sz="24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en-US" altLang="en-US" sz="24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True, </a:t>
            </a:r>
            <a:r>
              <a:rPr lang="en-US" altLang="en-US" sz="2400" dirty="0" err="1">
                <a:solidFill>
                  <a:srgbClr val="AA492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show_layer_names</a:t>
            </a:r>
            <a:r>
              <a:rPr lang="en-US" altLang="en-US" sz="24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en-US" altLang="en-US" sz="24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en-US" altLang="en-US" sz="24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"/>
          <a:stretch/>
        </p:blipFill>
        <p:spPr>
          <a:xfrm>
            <a:off x="9213730" y="1278983"/>
            <a:ext cx="1966887" cy="1803168"/>
          </a:xfrm>
          <a:prstGeom prst="rect">
            <a:avLst/>
          </a:prstGeom>
        </p:spPr>
      </p:pic>
      <p:pic>
        <p:nvPicPr>
          <p:cNvPr id="7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t="8639" r="11216" b="20000"/>
          <a:stretch/>
        </p:blipFill>
        <p:spPr bwMode="auto">
          <a:xfrm>
            <a:off x="458792" y="3950724"/>
            <a:ext cx="4032827" cy="24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0517" y="5007877"/>
            <a:ext cx="65087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60000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274891" y="6009183"/>
            <a:ext cx="8104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512</a:t>
            </a:r>
            <a:endParaRPr lang="en-US" sz="1400" dirty="0"/>
          </a:p>
        </p:txBody>
      </p:sp>
      <p:pic>
        <p:nvPicPr>
          <p:cNvPr id="10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27" t="24622" r="50987" b="35548"/>
          <a:stretch/>
        </p:blipFill>
        <p:spPr bwMode="auto">
          <a:xfrm>
            <a:off x="3688056" y="4493598"/>
            <a:ext cx="651164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왼쪽 중괄호 10"/>
          <p:cNvSpPr/>
          <p:nvPr/>
        </p:nvSpPr>
        <p:spPr>
          <a:xfrm flipH="1">
            <a:off x="4353651" y="4493598"/>
            <a:ext cx="220519" cy="13716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왼쪽 중괄호 11"/>
          <p:cNvSpPr/>
          <p:nvPr/>
        </p:nvSpPr>
        <p:spPr>
          <a:xfrm rot="5400000" flipH="1">
            <a:off x="3903378" y="5684502"/>
            <a:ext cx="220519" cy="6511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20218" y="5025510"/>
            <a:ext cx="8104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60000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763679" y="6134924"/>
            <a:ext cx="8104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512</a:t>
            </a:r>
            <a:endParaRPr lang="en-US" sz="1400" dirty="0"/>
          </a:p>
        </p:txBody>
      </p:sp>
      <p:pic>
        <p:nvPicPr>
          <p:cNvPr id="15" name="Picture 4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337" y="3670895"/>
            <a:ext cx="5553075" cy="299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522587" y="4871621"/>
            <a:ext cx="65087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60000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8323555" y="5852270"/>
            <a:ext cx="8104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512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9677979" y="4858825"/>
            <a:ext cx="49991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512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90517" y="3128011"/>
            <a:ext cx="11901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user just need to set the shape of output. In </a:t>
            </a:r>
            <a:r>
              <a:rPr lang="en-US" dirty="0" err="1" smtClean="0"/>
              <a:t>Keras</a:t>
            </a:r>
            <a:r>
              <a:rPr lang="en-US" dirty="0" smtClean="0"/>
              <a:t>, the weigh and bias is automatically calculated.</a:t>
            </a:r>
          </a:p>
          <a:p>
            <a:r>
              <a:rPr lang="en-US" dirty="0" smtClean="0"/>
              <a:t>The problem of this example is the classification problem. Thus, the later including “</a:t>
            </a:r>
            <a:r>
              <a:rPr lang="en-US" dirty="0" err="1" smtClean="0"/>
              <a:t>Softmax</a:t>
            </a:r>
            <a:r>
              <a:rPr lang="en-US" dirty="0" smtClean="0"/>
              <a:t>” needs to match up with the encoded labels.   </a:t>
            </a:r>
            <a:endParaRPr 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0" y="-13459"/>
            <a:ext cx="40815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2.5 Reviewing the first example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543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08057"/>
            <a:ext cx="12192000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network.compile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optimizer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rmsprop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categorical_crossentropy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metrics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'accuracy'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en-US" sz="20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network.fit</a:t>
            </a:r>
            <a:r>
              <a:rPr lang="en-US" altLang="en-US" sz="20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en-US" altLang="en-US" sz="20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train_images</a:t>
            </a:r>
            <a:r>
              <a:rPr lang="en-US" altLang="en-US" sz="20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en-US" sz="20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train_labels</a:t>
            </a:r>
            <a:r>
              <a:rPr lang="en-US" altLang="en-US" sz="20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en-US" sz="2000" dirty="0">
                <a:solidFill>
                  <a:srgbClr val="AA492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epochs</a:t>
            </a:r>
            <a:r>
              <a:rPr lang="en-US" altLang="en-US" sz="20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en-US" altLang="en-US" sz="20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lang="en-US" altLang="en-US" sz="20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en-US" sz="2000" dirty="0" err="1">
                <a:solidFill>
                  <a:srgbClr val="AA492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batch_size</a:t>
            </a:r>
            <a:r>
              <a:rPr lang="en-US" altLang="en-US" sz="20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en-US" altLang="en-US" sz="20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128</a:t>
            </a:r>
            <a:r>
              <a:rPr lang="en-US" altLang="en-US" sz="20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test_loss</a:t>
            </a:r>
            <a:r>
              <a:rPr lang="en-US" altLang="en-US" sz="20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en-US" sz="20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test_acc</a:t>
            </a:r>
            <a:r>
              <a:rPr lang="en-US" altLang="en-US" sz="20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en-US" altLang="en-US" sz="20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network.evaluate</a:t>
            </a:r>
            <a:r>
              <a:rPr lang="en-US" altLang="en-US" sz="20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en-US" altLang="en-US" sz="20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test_images</a:t>
            </a:r>
            <a:r>
              <a:rPr lang="en-US" altLang="en-US" sz="20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en-US" sz="20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test_labels</a:t>
            </a:r>
            <a:r>
              <a:rPr lang="en-US" altLang="en-US" sz="20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en-US" altLang="en-US" sz="20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en-US" sz="2000" dirty="0">
                <a:solidFill>
                  <a:srgbClr val="8888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lang="en-US" altLang="en-US" sz="20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en-US" altLang="en-US" sz="20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en-US" altLang="en-US" sz="2000" dirty="0" err="1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test_acc</a:t>
            </a:r>
            <a:r>
              <a:rPr lang="en-US" altLang="en-US" sz="20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:'</a:t>
            </a:r>
            <a:r>
              <a:rPr lang="en-US" altLang="en-US" sz="20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en-US" sz="20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test_acc</a:t>
            </a:r>
            <a:r>
              <a:rPr lang="en-US" altLang="en-US" sz="20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5250" y="1716614"/>
            <a:ext cx="99250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0" y="2677656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example, if the batch size is 128, you will see only 128 data samples, get a gradient, and update the weight and bias. You can update weights much faster than </a:t>
            </a:r>
            <a:r>
              <a:rPr lang="en-US" dirty="0" smtClean="0"/>
              <a:t>gradient decent using the whole data. </a:t>
            </a:r>
            <a:r>
              <a:rPr lang="en-US" dirty="0"/>
              <a:t>This method of obtaining weight is called Stochastic Gradient Descent method.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3646645"/>
            <a:ext cx="5295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Gradient Descent </a:t>
            </a:r>
            <a:r>
              <a:rPr lang="en-US" dirty="0" smtClean="0"/>
              <a:t>for linear regression</a:t>
            </a:r>
            <a:endParaRPr 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b="48152"/>
          <a:stretch/>
        </p:blipFill>
        <p:spPr>
          <a:xfrm>
            <a:off x="7158523" y="4015977"/>
            <a:ext cx="4943475" cy="284202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36821"/>
            <a:ext cx="61218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2.4 Neural Network Engine: Gradient-based Optimization</a:t>
            </a:r>
            <a:endParaRPr lang="en-US" sz="2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22871" r="26533" b="45437"/>
          <a:stretch/>
        </p:blipFill>
        <p:spPr>
          <a:xfrm>
            <a:off x="1549509" y="4013912"/>
            <a:ext cx="4263339" cy="2021470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974393"/>
              </p:ext>
            </p:extLst>
          </p:nvPr>
        </p:nvGraphicFramePr>
        <p:xfrm>
          <a:off x="68407" y="4013912"/>
          <a:ext cx="13733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666">
                  <a:extLst>
                    <a:ext uri="{9D8B030D-6E8A-4147-A177-3AD203B41FA5}">
                      <a16:colId xmlns:a16="http://schemas.microsoft.com/office/drawing/2014/main" val="1066755168"/>
                    </a:ext>
                  </a:extLst>
                </a:gridCol>
                <a:gridCol w="686666">
                  <a:extLst>
                    <a:ext uri="{9D8B030D-6E8A-4147-A177-3AD203B41FA5}">
                      <a16:colId xmlns:a16="http://schemas.microsoft.com/office/drawing/2014/main" val="4269041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91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56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748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65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28177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338170"/>
              </p:ext>
            </p:extLst>
          </p:nvPr>
        </p:nvGraphicFramePr>
        <p:xfrm>
          <a:off x="3681178" y="5945449"/>
          <a:ext cx="68666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666">
                  <a:extLst>
                    <a:ext uri="{9D8B030D-6E8A-4147-A177-3AD203B41FA5}">
                      <a16:colId xmlns:a16="http://schemas.microsoft.com/office/drawing/2014/main" val="10667551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918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560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74821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947490"/>
              </p:ext>
            </p:extLst>
          </p:nvPr>
        </p:nvGraphicFramePr>
        <p:xfrm>
          <a:off x="5812848" y="4630964"/>
          <a:ext cx="9689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450">
                  <a:extLst>
                    <a:ext uri="{9D8B030D-6E8A-4147-A177-3AD203B41FA5}">
                      <a16:colId xmlns:a16="http://schemas.microsoft.com/office/drawing/2014/main" val="3853072556"/>
                    </a:ext>
                  </a:extLst>
                </a:gridCol>
                <a:gridCol w="484450">
                  <a:extLst>
                    <a:ext uri="{9D8B030D-6E8A-4147-A177-3AD203B41FA5}">
                      <a16:colId xmlns:a16="http://schemas.microsoft.com/office/drawing/2014/main" val="868357597"/>
                    </a:ext>
                  </a:extLst>
                </a:gridCol>
              </a:tblGrid>
              <a:tr h="1495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17965"/>
                  </a:ext>
                </a:extLst>
              </a:tr>
              <a:tr h="1495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151834"/>
                  </a:ext>
                </a:extLst>
              </a:tr>
              <a:tr h="1495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011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05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44610"/>
          <a:stretch/>
        </p:blipFill>
        <p:spPr>
          <a:xfrm>
            <a:off x="1743202" y="985564"/>
            <a:ext cx="7849426" cy="9212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080" y="1901036"/>
            <a:ext cx="2819400" cy="8953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977" y="2929736"/>
            <a:ext cx="4514851" cy="3516145"/>
          </a:xfrm>
          <a:prstGeom prst="rect">
            <a:avLst/>
          </a:prstGeom>
        </p:spPr>
      </p:pic>
      <p:cxnSp>
        <p:nvCxnSpPr>
          <p:cNvPr id="11" name="꺾인 연결선 10"/>
          <p:cNvCxnSpPr>
            <a:stCxn id="7" idx="3"/>
            <a:endCxn id="9" idx="0"/>
          </p:cNvCxnSpPr>
          <p:nvPr/>
        </p:nvCxnSpPr>
        <p:spPr>
          <a:xfrm flipH="1">
            <a:off x="9576403" y="1446184"/>
            <a:ext cx="16225" cy="1483552"/>
          </a:xfrm>
          <a:prstGeom prst="bentConnector4">
            <a:avLst>
              <a:gd name="adj1" fmla="val -1408937"/>
              <a:gd name="adj2" fmla="val 655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876785" y="1200769"/>
            <a:ext cx="2243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regression is changed to convex function optimization problem</a:t>
            </a:r>
            <a:endParaRPr 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5369" y="1901036"/>
            <a:ext cx="2845092" cy="8953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6"/>
          <a:srcRect l="18490"/>
          <a:stretch/>
        </p:blipFill>
        <p:spPr>
          <a:xfrm>
            <a:off x="1600200" y="2929736"/>
            <a:ext cx="5652102" cy="351614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75306" y="4177511"/>
            <a:ext cx="723900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Minimum?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71227" y="4225136"/>
            <a:ext cx="858645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Learning end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/>
          <a:srcRect l="47315" t="33050" r="41696" b="63158"/>
          <a:stretch/>
        </p:blipFill>
        <p:spPr>
          <a:xfrm>
            <a:off x="2379779" y="3372647"/>
            <a:ext cx="1115789" cy="19526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rcRect l="25292" t="57619" r="64346" b="19473"/>
          <a:stretch/>
        </p:blipFill>
        <p:spPr>
          <a:xfrm>
            <a:off x="3815432" y="3746937"/>
            <a:ext cx="859874" cy="29722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t="4080" b="73412"/>
          <a:stretch/>
        </p:blipFill>
        <p:spPr>
          <a:xfrm>
            <a:off x="1351079" y="601934"/>
            <a:ext cx="8548819" cy="374352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0" y="36821"/>
            <a:ext cx="61218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2.4 Neural Network Engine: Gradient-based Optimization</a:t>
            </a:r>
            <a:endParaRPr lang="en-US" sz="2000" dirty="0"/>
          </a:p>
        </p:txBody>
      </p:sp>
      <p:sp>
        <p:nvSpPr>
          <p:cNvPr id="21" name="직사각형 20"/>
          <p:cNvSpPr/>
          <p:nvPr/>
        </p:nvSpPr>
        <p:spPr>
          <a:xfrm>
            <a:off x="218422" y="465506"/>
            <a:ext cx="3744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Gradient Descent for linear regression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825750" y="2184400"/>
            <a:ext cx="152400" cy="311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07716" y="2569129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Learning rate</a:t>
            </a:r>
            <a:endParaRPr lang="en-US" dirty="0"/>
          </a:p>
        </p:txBody>
      </p:sp>
      <p:cxnSp>
        <p:nvCxnSpPr>
          <p:cNvPr id="6" name="직선 화살표 연결선 5"/>
          <p:cNvCxnSpPr>
            <a:stCxn id="2" idx="2"/>
          </p:cNvCxnSpPr>
          <p:nvPr/>
        </p:nvCxnSpPr>
        <p:spPr>
          <a:xfrm flipH="1">
            <a:off x="2781612" y="2495550"/>
            <a:ext cx="120338" cy="184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6"/>
          <a:srcRect l="46062" r="27526" b="77920"/>
          <a:stretch/>
        </p:blipFill>
        <p:spPr>
          <a:xfrm>
            <a:off x="3495568" y="2946304"/>
            <a:ext cx="2974505" cy="776355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5591715" y="2253102"/>
            <a:ext cx="152400" cy="311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3060934" y="2564252"/>
            <a:ext cx="2631324" cy="22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452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002" y="91559"/>
            <a:ext cx="4833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concept of </a:t>
            </a:r>
            <a:r>
              <a:rPr lang="en-US" dirty="0"/>
              <a:t>g</a:t>
            </a:r>
            <a:r>
              <a:rPr lang="en-US" dirty="0" smtClean="0"/>
              <a:t>radient descent </a:t>
            </a:r>
            <a:r>
              <a:rPr lang="en-US" dirty="0"/>
              <a:t>for </a:t>
            </a:r>
            <a:r>
              <a:rPr lang="en-US" dirty="0" smtClean="0"/>
              <a:t>classification</a:t>
            </a:r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4" y="544902"/>
            <a:ext cx="4978217" cy="254106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154535" y="46089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Find </a:t>
            </a:r>
            <a:r>
              <a:rPr lang="en-US" dirty="0"/>
              <a:t>the optimal </a:t>
            </a:r>
            <a:r>
              <a:rPr lang="en-US" dirty="0" smtClean="0"/>
              <a:t>fitted </a:t>
            </a:r>
            <a:r>
              <a:rPr lang="en-US" dirty="0"/>
              <a:t>line representing the training data characteristics and </a:t>
            </a:r>
            <a:r>
              <a:rPr lang="en-US" dirty="0" smtClean="0"/>
              <a:t>distribution</a:t>
            </a:r>
          </a:p>
          <a:p>
            <a:pPr marL="342900" indent="-342900">
              <a:buAutoNum type="arabicParenR"/>
            </a:pPr>
            <a:r>
              <a:rPr lang="en-US" dirty="0"/>
              <a:t>Classify data as "up" or "down" based on its </a:t>
            </a:r>
            <a:r>
              <a:rPr lang="en-US" dirty="0" smtClean="0"/>
              <a:t>best fitted </a:t>
            </a:r>
            <a:r>
              <a:rPr lang="en-US" dirty="0"/>
              <a:t>line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513" y="1714937"/>
            <a:ext cx="6663967" cy="7777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2031" y="1735718"/>
            <a:ext cx="939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/>
              <a:t>y=RELU(z)</a:t>
            </a:r>
            <a:endParaRPr lang="en-US" sz="1100" b="1" i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512" y="2542158"/>
            <a:ext cx="6663968" cy="1807456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10567988" y="3392504"/>
            <a:ext cx="0" cy="292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10567988" y="3100404"/>
            <a:ext cx="0" cy="2921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567988" y="3061788"/>
            <a:ext cx="26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567988" y="3392504"/>
            <a:ext cx="26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6691" y="3119436"/>
            <a:ext cx="53088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The final output </a:t>
            </a:r>
            <a:r>
              <a:rPr lang="en-US" sz="2000" dirty="0" smtClean="0"/>
              <a:t>(y) of classification problem is </a:t>
            </a:r>
            <a:r>
              <a:rPr lang="en-US" sz="2000" dirty="0"/>
              <a:t>logically 1 or 0 by the sigmoid </a:t>
            </a:r>
            <a:r>
              <a:rPr lang="en-US" sz="2000" dirty="0" smtClean="0"/>
              <a:t>or RELU </a:t>
            </a:r>
            <a:r>
              <a:rPr lang="en-US" sz="2000" dirty="0"/>
              <a:t>function. </a:t>
            </a:r>
            <a:endParaRPr lang="en-US" sz="2000" dirty="0" smtClean="0"/>
          </a:p>
          <a:p>
            <a:pPr algn="just"/>
            <a:r>
              <a:rPr lang="en-US" sz="2000" dirty="0" smtClean="0"/>
              <a:t>Thus, a </a:t>
            </a:r>
            <a:r>
              <a:rPr lang="en-US" sz="2000" dirty="0"/>
              <a:t>loss function is needed </a:t>
            </a:r>
            <a:r>
              <a:rPr lang="en-US" sz="2000" dirty="0" smtClean="0"/>
              <a:t>that is </a:t>
            </a:r>
            <a:r>
              <a:rPr lang="en-US" sz="2000" dirty="0"/>
              <a:t>different from linear regression with continuous values.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0127" y="4476343"/>
            <a:ext cx="4334750" cy="158981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3049155" y="4718798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Cross-entropy</a:t>
            </a:r>
            <a:endParaRPr 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5819039" y="4975973"/>
            <a:ext cx="311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86980" y="4924765"/>
            <a:ext cx="3492500" cy="36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result of linear regression</a:t>
            </a:r>
            <a:endParaRPr 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0951" y="6061015"/>
            <a:ext cx="2851230" cy="7113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7625" y="6079958"/>
            <a:ext cx="2943992" cy="711300"/>
          </a:xfrm>
          <a:prstGeom prst="rect">
            <a:avLst/>
          </a:prstGeom>
        </p:spPr>
      </p:pic>
      <p:cxnSp>
        <p:nvCxnSpPr>
          <p:cNvPr id="27" name="꺾인 연결선 26"/>
          <p:cNvCxnSpPr>
            <a:endCxn id="23" idx="1"/>
          </p:cNvCxnSpPr>
          <p:nvPr/>
        </p:nvCxnSpPr>
        <p:spPr>
          <a:xfrm>
            <a:off x="5881255" y="4975973"/>
            <a:ext cx="2705725" cy="1335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78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002" y="52278"/>
            <a:ext cx="8398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concept of </a:t>
            </a:r>
            <a:r>
              <a:rPr lang="en-US" dirty="0"/>
              <a:t>g</a:t>
            </a:r>
            <a:r>
              <a:rPr lang="en-US" dirty="0" smtClean="0"/>
              <a:t>radient descent </a:t>
            </a:r>
            <a:r>
              <a:rPr lang="en-US" dirty="0"/>
              <a:t>for </a:t>
            </a:r>
            <a:r>
              <a:rPr lang="en-US" dirty="0" smtClean="0"/>
              <a:t>classification for multi variable case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972" y="1742375"/>
            <a:ext cx="4431030" cy="12176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30305" y="2285945"/>
            <a:ext cx="861060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RELU(Z)</a:t>
            </a:r>
            <a:endParaRPr lang="en-US" sz="16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693508"/>
              </p:ext>
            </p:extLst>
          </p:nvPr>
        </p:nvGraphicFramePr>
        <p:xfrm>
          <a:off x="1754972" y="3042045"/>
          <a:ext cx="158749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66">
                  <a:extLst>
                    <a:ext uri="{9D8B030D-6E8A-4147-A177-3AD203B41FA5}">
                      <a16:colId xmlns:a16="http://schemas.microsoft.com/office/drawing/2014/main" val="3100903192"/>
                    </a:ext>
                  </a:extLst>
                </a:gridCol>
                <a:gridCol w="529166">
                  <a:extLst>
                    <a:ext uri="{9D8B030D-6E8A-4147-A177-3AD203B41FA5}">
                      <a16:colId xmlns:a16="http://schemas.microsoft.com/office/drawing/2014/main" val="2889648707"/>
                    </a:ext>
                  </a:extLst>
                </a:gridCol>
                <a:gridCol w="529166">
                  <a:extLst>
                    <a:ext uri="{9D8B030D-6E8A-4147-A177-3AD203B41FA5}">
                      <a16:colId xmlns:a16="http://schemas.microsoft.com/office/drawing/2014/main" val="991238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88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05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97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31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05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17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91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56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589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724886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517" y="3042045"/>
            <a:ext cx="6775133" cy="37328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78517" y="5867303"/>
            <a:ext cx="900113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A26A0"/>
                </a:solidFill>
              </a:rPr>
              <a:t>Input</a:t>
            </a:r>
            <a:endParaRPr lang="en-US" dirty="0">
              <a:solidFill>
                <a:srgbClr val="7A26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02617" y="6051969"/>
            <a:ext cx="983933" cy="30777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A26A0"/>
                </a:solidFill>
              </a:rPr>
              <a:t>Output</a:t>
            </a:r>
            <a:endParaRPr lang="en-US" sz="1400" dirty="0">
              <a:solidFill>
                <a:srgbClr val="7A26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86637" y="6051969"/>
            <a:ext cx="983933" cy="30777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A26A0"/>
                </a:solidFill>
              </a:rPr>
              <a:t>Result</a:t>
            </a:r>
            <a:endParaRPr lang="en-US" sz="1400" dirty="0">
              <a:solidFill>
                <a:srgbClr val="7A26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41117" y="5836526"/>
            <a:ext cx="983933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A26A0"/>
                </a:solidFill>
              </a:rPr>
              <a:t>Ground truth</a:t>
            </a:r>
            <a:endParaRPr lang="en-US" sz="1400" dirty="0">
              <a:solidFill>
                <a:srgbClr val="7A26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63477" y="3652967"/>
            <a:ext cx="983933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A26A0"/>
                </a:solidFill>
              </a:rPr>
              <a:t>Dot product</a:t>
            </a:r>
            <a:endParaRPr lang="en-US" sz="1400" dirty="0">
              <a:solidFill>
                <a:srgbClr val="7A26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86550" y="3652967"/>
            <a:ext cx="983933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A26A0"/>
                </a:solidFill>
              </a:rPr>
              <a:t>RELU</a:t>
            </a:r>
          </a:p>
          <a:p>
            <a:r>
              <a:rPr lang="en-US" sz="1400" dirty="0" smtClean="0">
                <a:solidFill>
                  <a:srgbClr val="7A26A0"/>
                </a:solidFill>
              </a:rPr>
              <a:t>calculation</a:t>
            </a:r>
            <a:endParaRPr lang="en-US" sz="1400" dirty="0">
              <a:solidFill>
                <a:srgbClr val="7A26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09623" y="3652967"/>
            <a:ext cx="830580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A26A0"/>
                </a:solidFill>
              </a:rPr>
              <a:t>Comparison</a:t>
            </a:r>
            <a:endParaRPr lang="en-US" sz="1400" dirty="0">
              <a:solidFill>
                <a:srgbClr val="7A26A0"/>
              </a:solidFill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90002" y="455286"/>
            <a:ext cx="12101998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network.compile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optimizer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rmsprop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categorical_crossentropy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metrics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'accuracy'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en-US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network.fit</a:t>
            </a:r>
            <a:r>
              <a:rPr lang="en-US" altLang="en-US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en-US" altLang="en-US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train_images</a:t>
            </a:r>
            <a:r>
              <a:rPr lang="en-US" altLang="en-US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en-US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train_labels</a:t>
            </a:r>
            <a:r>
              <a:rPr lang="en-US" altLang="en-US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en-US" dirty="0">
                <a:solidFill>
                  <a:srgbClr val="AA492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epochs</a:t>
            </a:r>
            <a:r>
              <a:rPr lang="en-US" altLang="en-US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en-US" altLang="en-US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lang="en-US" altLang="en-US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en-US" dirty="0" err="1">
                <a:solidFill>
                  <a:srgbClr val="AA492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batch_size</a:t>
            </a:r>
            <a:r>
              <a:rPr lang="en-US" altLang="en-US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en-US" altLang="en-US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128</a:t>
            </a:r>
            <a:r>
              <a:rPr lang="en-US" altLang="en-US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05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733</Words>
  <Application>Microsoft Office PowerPoint</Application>
  <PresentationFormat>와이드스크린</PresentationFormat>
  <Paragraphs>169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굴림체</vt:lpstr>
      <vt:lpstr>맑은 고딕</vt:lpstr>
      <vt:lpstr>Arial</vt:lpstr>
      <vt:lpstr>Calibri</vt:lpstr>
      <vt:lpstr>Calibri Light</vt:lpstr>
      <vt:lpstr>Office 테마</vt:lpstr>
      <vt:lpstr>Ch. 2-4, 2-5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pyo sanghun</dc:creator>
  <cp:lastModifiedBy>pyo sanghun</cp:lastModifiedBy>
  <cp:revision>57</cp:revision>
  <dcterms:created xsi:type="dcterms:W3CDTF">2019-09-23T05:36:29Z</dcterms:created>
  <dcterms:modified xsi:type="dcterms:W3CDTF">2019-09-24T05:08:55Z</dcterms:modified>
</cp:coreProperties>
</file>