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2" r:id="rId6"/>
    <p:sldId id="260" r:id="rId7"/>
    <p:sldId id="268" r:id="rId8"/>
    <p:sldId id="269" r:id="rId9"/>
    <p:sldId id="261" r:id="rId10"/>
    <p:sldId id="264" r:id="rId11"/>
    <p:sldId id="263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3FBB4-6832-4FA6-9278-C158520CED3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08E57-D8EA-4C7D-AEBE-8F1CB2D28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08E57-D8EA-4C7D-AEBE-8F1CB2D286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A275-3DC4-45AC-90F8-BCF9E554207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AF63-7273-48B5-9CD3-E57B1B7C7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US" dirty="0" smtClean="0"/>
              <a:t>Handwritten digit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20888"/>
            <a:ext cx="6400800" cy="1752600"/>
          </a:xfrm>
        </p:spPr>
        <p:txBody>
          <a:bodyPr/>
          <a:lstStyle/>
          <a:p>
            <a:r>
              <a:rPr lang="en-US" dirty="0" smtClean="0"/>
              <a:t>Using MNIST 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229200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Predmet</a:t>
            </a:r>
            <a:r>
              <a:rPr lang="en-US" sz="2000" dirty="0" smtClean="0"/>
              <a:t>: Soft </a:t>
            </a:r>
            <a:r>
              <a:rPr lang="en-US" sz="2000" dirty="0" err="1" smtClean="0"/>
              <a:t>kompjuting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Profesor</a:t>
            </a:r>
            <a:r>
              <a:rPr lang="en-US" sz="2000" dirty="0" smtClean="0"/>
              <a:t>: </a:t>
            </a:r>
            <a:r>
              <a:rPr lang="sr-Latn-RS" sz="2000" dirty="0" smtClean="0"/>
              <a:t>Đorđe Obradović</a:t>
            </a:r>
          </a:p>
          <a:p>
            <a:pPr algn="just"/>
            <a:r>
              <a:rPr lang="sr-Latn-RS" sz="2000" dirty="0" smtClean="0"/>
              <a:t>Student: Dorian Čizmar</a:t>
            </a:r>
          </a:p>
          <a:p>
            <a:pPr algn="just"/>
            <a:r>
              <a:rPr lang="sr-Latn-RS" sz="2000" dirty="0" smtClean="0"/>
              <a:t>Školska godina: 2015/2016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MNIST dataset</a:t>
            </a:r>
            <a:endParaRPr lang="en-US" dirty="0"/>
          </a:p>
        </p:txBody>
      </p:sp>
      <p:pic>
        <p:nvPicPr>
          <p:cNvPr id="4" name="Content Placeholder 3" descr="mnistdigit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0700" y="2020094"/>
            <a:ext cx="5562600" cy="3686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sr-Latn-RS" dirty="0" smtClean="0"/>
              <a:t>Na osnovu MNIST obučavajućeg skupa, vršimo obučavanje neuronske mreže</a:t>
            </a:r>
          </a:p>
          <a:p>
            <a:r>
              <a:rPr lang="sr-Latn-RS" dirty="0" smtClean="0"/>
              <a:t>Obučenoj neuronskoj mreži dajemo konkretan primer</a:t>
            </a:r>
          </a:p>
          <a:p>
            <a:r>
              <a:rPr lang="sr-Latn-RS" dirty="0" smtClean="0"/>
              <a:t>Izdvajamo regione od interesa</a:t>
            </a:r>
          </a:p>
          <a:p>
            <a:r>
              <a:rPr lang="sr-Latn-RS" dirty="0" smtClean="0"/>
              <a:t>Neuronska mreža vrši predikciju na osnovu izdvojenih regiona</a:t>
            </a:r>
          </a:p>
          <a:p>
            <a:r>
              <a:rPr lang="sr-Latn-RS" dirty="0" smtClean="0"/>
              <a:t>Rezultat NM koristimo za računanje matematičkog izraza (prioritet operacija)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648072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MyScript calculator – kalkulator za Android i IOS </a:t>
            </a:r>
            <a:endParaRPr lang="en-US" dirty="0"/>
          </a:p>
        </p:txBody>
      </p:sp>
      <p:pic>
        <p:nvPicPr>
          <p:cNvPr id="4" name="Picture 3" descr="myscript-calculator-app-review-screenshot1-1209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20888"/>
            <a:ext cx="7200800" cy="3906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sr-Latn-RS" dirty="0" smtClean="0"/>
              <a:t>Calculator – za I</a:t>
            </a:r>
            <a:r>
              <a:rPr lang="en-US" dirty="0" smtClean="0"/>
              <a:t>p</a:t>
            </a:r>
            <a:r>
              <a:rPr lang="sr-Latn-RS" dirty="0" smtClean="0"/>
              <a:t>hone, IOS platforma</a:t>
            </a:r>
            <a:endParaRPr lang="en-US" dirty="0"/>
          </a:p>
        </p:txBody>
      </p:sp>
      <p:pic>
        <p:nvPicPr>
          <p:cNvPr id="4" name="Picture 3" descr="12388312_10205940300486794_103394467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276872"/>
            <a:ext cx="5112568" cy="4200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/>
            <a:r>
              <a:rPr lang="sr-Latn-RS" dirty="0" smtClean="0"/>
              <a:t>Vidimo da rešenja u domenu prepoznavanja ručno pisanih cifara već postoje za različite platforme, ali zbog svoje sličnosti sa drugim problemima u oblasti handwritten recognition, ovo rešenje nam može poslužiti kao pomoć za implementaciju drugih problema iz tog domena.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/>
            <a:r>
              <a:rPr lang="sr-Latn-RS" dirty="0" smtClean="0"/>
              <a:t>Handwritten recognition ima za zadatak da identifikuje i klasifikuje rukom pisan ulaz,  što zna da predstavlja veliki značaj i pomoć u istraživačkoj zajednici zbog svoje široke primenjivosti.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Primeri primene handwritten recognition-a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sr-Latn-RS" dirty="0" smtClean="0"/>
              <a:t>OCR – prepoznavanje karaktera</a:t>
            </a:r>
          </a:p>
          <a:p>
            <a:r>
              <a:rPr lang="sr-Latn-RS" dirty="0" smtClean="0"/>
              <a:t>Verifikacija potpisa</a:t>
            </a:r>
          </a:p>
          <a:p>
            <a:r>
              <a:rPr lang="sr-Latn-RS" dirty="0" smtClean="0"/>
              <a:t>Kalkulator</a:t>
            </a:r>
          </a:p>
          <a:p>
            <a:r>
              <a:rPr lang="sr-Latn-RS" dirty="0" smtClean="0"/>
              <a:t>Obrada čekova</a:t>
            </a:r>
          </a:p>
          <a:p>
            <a:r>
              <a:rPr lang="sr-Latn-RS" dirty="0" smtClean="0"/>
              <a:t>Prepoznavanje poštanskih brojeva</a:t>
            </a:r>
          </a:p>
          <a:p>
            <a:r>
              <a:rPr lang="sr-Latn-RS" dirty="0" smtClean="0"/>
              <a:t>i još mnogo drugih primera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sr-Latn-RS" dirty="0" smtClean="0"/>
              <a:t>Domen primene handwritten recognition-a je veoma širok, prema tome tema za ovaj projekat je svedena na problem prepoznavanja rukom pisanih cifara.</a:t>
            </a:r>
          </a:p>
          <a:p>
            <a:pPr algn="just"/>
            <a:endParaRPr lang="sr-Latn-RS" dirty="0" smtClean="0"/>
          </a:p>
          <a:p>
            <a:pPr algn="just"/>
            <a:r>
              <a:rPr lang="sr-Latn-RS" dirty="0" smtClean="0"/>
              <a:t>Praktična primena ovog problema će biti realizovana implementiranjem kalkulatora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kod kalkulatora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sr-Latn-RS" dirty="0" smtClean="0"/>
              <a:t>Pored prepoznavanja cifre mora se implementirati i prepoznavanje znakova +, -, * i /.</a:t>
            </a:r>
          </a:p>
          <a:p>
            <a:r>
              <a:rPr lang="sr-Latn-RS" dirty="0" smtClean="0"/>
              <a:t>Takođe je potrebno implementirati prioritet operacija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Implementacija</a:t>
            </a:r>
            <a:br>
              <a:rPr lang="sr-Latn-RS" dirty="0" smtClean="0"/>
            </a:br>
            <a:r>
              <a:rPr lang="sr-Latn-RS" dirty="0" smtClean="0"/>
              <a:t>(različiti pristupi obučavanja)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K-N</a:t>
            </a:r>
            <a:r>
              <a:rPr lang="en-US" dirty="0" err="1" smtClean="0"/>
              <a:t>earest</a:t>
            </a:r>
            <a:r>
              <a:rPr lang="en-US" dirty="0" smtClean="0"/>
              <a:t> </a:t>
            </a:r>
            <a:r>
              <a:rPr lang="en-US" dirty="0" err="1"/>
              <a:t>neighbour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sr-Latn-RS" dirty="0" smtClean="0"/>
          </a:p>
          <a:p>
            <a:r>
              <a:rPr lang="sr-Latn-RS" b="1" dirty="0" smtClean="0"/>
              <a:t>Neural networks </a:t>
            </a:r>
            <a:r>
              <a:rPr lang="sr-Latn-RS" dirty="0" smtClean="0"/>
              <a:t>(ovaj pristup obučavanja koristim na projektu)</a:t>
            </a:r>
          </a:p>
          <a:p>
            <a:r>
              <a:rPr lang="sr-Latn-RS" dirty="0" smtClean="0"/>
              <a:t>Convolutional neural networks</a:t>
            </a:r>
          </a:p>
          <a:p>
            <a:r>
              <a:rPr lang="sr-Latn-RS" dirty="0" smtClean="0"/>
              <a:t>SVM (Support vector machines)</a:t>
            </a:r>
          </a:p>
          <a:p>
            <a:r>
              <a:rPr lang="sr-Latn-RS" dirty="0" smtClean="0"/>
              <a:t>Linear classifier</a:t>
            </a:r>
          </a:p>
          <a:p>
            <a:r>
              <a:rPr lang="sr-Latn-RS" dirty="0" smtClean="0"/>
              <a:t>Non-linear classifier</a:t>
            </a:r>
          </a:p>
          <a:p>
            <a:r>
              <a:rPr lang="sr-Latn-RS" dirty="0" smtClean="0"/>
              <a:t>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Upore</a:t>
            </a:r>
            <a:r>
              <a:rPr lang="sr-Latn-RS" dirty="0" smtClean="0"/>
              <a:t>đivanje pristupa obučavanja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412776"/>
          <a:ext cx="8229600" cy="4205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00723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              Klasifikator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              Greška(%)</a:t>
                      </a:r>
                      <a:endParaRPr lang="en-US" sz="2800" dirty="0"/>
                    </a:p>
                  </a:txBody>
                  <a:tcPr/>
                </a:tc>
              </a:tr>
              <a:tr h="600723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Convolutional neural nets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                   0.23</a:t>
                      </a:r>
                      <a:endParaRPr lang="en-US" sz="2800" dirty="0"/>
                    </a:p>
                  </a:txBody>
                  <a:tcPr/>
                </a:tc>
              </a:tr>
              <a:tr h="600723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K-Nearest neighbour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                   0.52</a:t>
                      </a:r>
                      <a:endParaRPr lang="en-US" sz="2800" dirty="0"/>
                    </a:p>
                  </a:txBody>
                  <a:tcPr/>
                </a:tc>
              </a:tr>
              <a:tr h="600723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Support Vector Machines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                   0.56</a:t>
                      </a:r>
                      <a:endParaRPr lang="en-US" sz="2800" dirty="0"/>
                    </a:p>
                  </a:txBody>
                  <a:tcPr/>
                </a:tc>
              </a:tr>
              <a:tr h="600723">
                <a:tc>
                  <a:txBody>
                    <a:bodyPr/>
                    <a:lstStyle/>
                    <a:p>
                      <a:r>
                        <a:rPr lang="sr-Latn-RS" sz="2800" b="1" dirty="0" smtClean="0"/>
                        <a:t>Neural networks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b="1" dirty="0" smtClean="0"/>
                        <a:t>                   0.7</a:t>
                      </a:r>
                      <a:endParaRPr lang="en-US" sz="2800" b="1" dirty="0"/>
                    </a:p>
                  </a:txBody>
                  <a:tcPr/>
                </a:tc>
              </a:tr>
              <a:tr h="600723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Non-Linear classifier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                   3.3</a:t>
                      </a:r>
                      <a:endParaRPr lang="en-US" sz="2800" dirty="0"/>
                    </a:p>
                  </a:txBody>
                  <a:tcPr/>
                </a:tc>
              </a:tr>
              <a:tr h="600723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Linear</a:t>
                      </a:r>
                      <a:r>
                        <a:rPr lang="sr-Latn-RS" sz="2800" baseline="0" dirty="0" smtClean="0"/>
                        <a:t> classifier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                   7.6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87727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u="sng" dirty="0" smtClean="0"/>
              <a:t>Napomena</a:t>
            </a:r>
            <a:r>
              <a:rPr lang="sr-Latn-RS" dirty="0" smtClean="0"/>
              <a:t>: Ove vrednosti važe ako se koristi MNIST obučavajući skup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r-Latn-RS" dirty="0" smtClean="0"/>
              <a:t>Odabir pristupa obučavanja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r>
              <a:rPr lang="sr-Latn-RS" dirty="0" smtClean="0"/>
              <a:t>Iz predhodne tabele vidimo da se najmanja greška dobija korišćenjem konvolutivnih neuronskih mreža, ali SVM, K-NN i neuronske mreže takođe daju rezultat sa jako malom greškom(rezlika nije čak ni 1%).</a:t>
            </a:r>
          </a:p>
          <a:p>
            <a:r>
              <a:rPr lang="sr-Latn-RS" dirty="0" smtClean="0"/>
              <a:t>Za rešavanje ovog problema koristiću neuronske mreže jer sam ih naučio na vežbama, a takođe vidimo da korišćenjem neuronskih mreža dobijamo korektno rešenje uz malu grešku, odn. nije velika razlika u odnosu na konvolutivne neuronske mreže.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Obučavajući skup</a:t>
            </a:r>
            <a:br>
              <a:rPr lang="sr-Latn-RS" dirty="0" smtClean="0"/>
            </a:br>
            <a:r>
              <a:rPr lang="sr-Latn-R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MNIST dataset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sr-Latn-RS" dirty="0" smtClean="0"/>
              <a:t>Za obučavanje neuronske mreže na ovom projektu ću koristiti MNIST dataset</a:t>
            </a:r>
          </a:p>
          <a:p>
            <a:r>
              <a:rPr lang="sr-Latn-RS" dirty="0" smtClean="0"/>
              <a:t>MNIST predstavlja skup od 60.000 primera ručno pisanih cifara(6.000 primera za svaku cifru) i 10.000 test primera</a:t>
            </a:r>
          </a:p>
          <a:p>
            <a:r>
              <a:rPr lang="sr-Latn-RS" dirty="0" smtClean="0"/>
              <a:t>Svaka cifra je predstavljena kao gray image sa dimenzijama 28x28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429</Words>
  <Application>Microsoft Office PowerPoint</Application>
  <PresentationFormat>On-screen Show (4:3)</PresentationFormat>
  <Paragraphs>67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Handwritten digit recognition</vt:lpstr>
      <vt:lpstr>Motivacija</vt:lpstr>
      <vt:lpstr>Primeri primene handwritten recognition-a</vt:lpstr>
      <vt:lpstr>Problem</vt:lpstr>
      <vt:lpstr>Problemi kod kalkulatora</vt:lpstr>
      <vt:lpstr>Implementacija (različiti pristupi obučavanja)</vt:lpstr>
      <vt:lpstr>Upoređivanje pristupa obučavanja</vt:lpstr>
      <vt:lpstr>Odabir pristupa obučavanja</vt:lpstr>
      <vt:lpstr>Obučavajući skup MNIST dataset</vt:lpstr>
      <vt:lpstr>MNIST dataset</vt:lpstr>
      <vt:lpstr>Koraci implementacije</vt:lpstr>
      <vt:lpstr>Slična rešenja</vt:lpstr>
      <vt:lpstr>Slična rešenja</vt:lpstr>
      <vt:lpstr>Zaključak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dc:creator>Dorian</dc:creator>
  <cp:lastModifiedBy>Dorian</cp:lastModifiedBy>
  <cp:revision>24</cp:revision>
  <dcterms:created xsi:type="dcterms:W3CDTF">2015-12-14T07:40:37Z</dcterms:created>
  <dcterms:modified xsi:type="dcterms:W3CDTF">2015-12-15T23:50:48Z</dcterms:modified>
</cp:coreProperties>
</file>