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7" r:id="rId4"/>
    <p:sldId id="265" r:id="rId5"/>
    <p:sldId id="272" r:id="rId6"/>
    <p:sldId id="273" r:id="rId7"/>
    <p:sldId id="268" r:id="rId8"/>
    <p:sldId id="269" r:id="rId9"/>
    <p:sldId id="270" r:id="rId10"/>
    <p:sldId id="271" r:id="rId11"/>
    <p:sldId id="278" r:id="rId12"/>
    <p:sldId id="279" r:id="rId13"/>
    <p:sldId id="280" r:id="rId14"/>
    <p:sldId id="275" r:id="rId15"/>
    <p:sldId id="281" r:id="rId16"/>
    <p:sldId id="277" r:id="rId17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466"/>
  </p:normalViewPr>
  <p:slideViewPr>
    <p:cSldViewPr snapToGrid="0" snapToObjects="1">
      <p:cViewPr>
        <p:scale>
          <a:sx n="149" d="100"/>
          <a:sy n="149" d="100"/>
        </p:scale>
        <p:origin x="624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D336-28B6-C44C-90FF-6A66BE2765AF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259B9-D364-9040-95C9-2A26E7312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4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FD7FF-8EDC-D24F-A214-211EBA336BF9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0958-71A0-B74E-8F90-C1A64A89327B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C8444-1B1A-DC42-A657-1A41E05C4D43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CBEC-B8E9-2D4F-A542-53EB6E4C9EB7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8449E-D0B4-5B48-A6D7-AB3B2E2BB965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08FAC-1CB4-4443-8EEC-6F6FD2A73846}" type="datetime1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C732-E32C-6F46-9C59-48FEE9DF7E77}" type="datetime1">
              <a:rPr lang="fr-FR" smtClean="0"/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AC612-900B-3243-A106-FA6D22827ADF}" type="datetime1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16B4-81D5-4144-8B4F-7C9079C8922C}" type="datetime1">
              <a:rPr lang="fr-FR" smtClean="0"/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BB5F-87FC-FB43-9AE7-B7F5E62969B2}" type="datetime1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2B3F-4AB1-A448-8A90-9F419481F624}" type="datetime1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2CC556-03EF-1244-BBF6-3939D66BA848}" type="datetime1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Pouget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995AD9B8-E92D-0144-91D2-348EF5A4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1309" y="4630953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4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II-4.Les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Importance du choix de l’heuristique : la borne.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334516-7867-5D41-A386-A855A892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848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II-4.Les bornes</a:t>
            </a:r>
          </a:p>
        </p:txBody>
      </p:sp>
      <p:pic>
        <p:nvPicPr>
          <p:cNvPr id="4" name="Content Placeholder 26">
            <a:extLst>
              <a:ext uri="{FF2B5EF4-FFF2-40B4-BE49-F238E27FC236}">
                <a16:creationId xmlns:a16="http://schemas.microsoft.com/office/drawing/2014/main" id="{6A3E10C9-7016-3842-B657-B2D91A31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034" y="1342862"/>
            <a:ext cx="5040671" cy="291807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7EAD9F7-3FC2-744D-8FC2-81787B9D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848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5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II-4.Les bornes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5E77-F4DB-7348-9AC9-CDA027F29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9547" y="1431236"/>
                <a:ext cx="6584634" cy="2910176"/>
              </a:xfrm>
            </p:spPr>
            <p:txBody>
              <a:bodyPr anchor="ctr">
                <a:normAutofit/>
              </a:bodyPr>
              <a:lstStyle/>
              <a:p>
                <a:r>
                  <a:rPr lang="fr-FR" dirty="0">
                    <a:solidFill>
                      <a:srgbClr val="404040"/>
                    </a:solidFill>
                  </a:rPr>
                  <a:t>2 solutions implémentées :</a:t>
                </a:r>
              </a:p>
              <a:p>
                <a:pPr lvl="1"/>
                <a:r>
                  <a:rPr lang="fr-FR" dirty="0">
                    <a:solidFill>
                      <a:srgbClr val="404040"/>
                    </a:solidFill>
                  </a:rPr>
                  <a:t>Borne naïve : Somme des coûts des manœuvres les moins chères</a:t>
                </a:r>
              </a:p>
              <a:p>
                <a:pPr lvl="1"/>
                <a:r>
                  <a:rPr lang="fr-FR" dirty="0">
                    <a:solidFill>
                      <a:srgbClr val="404040"/>
                    </a:solidFill>
                  </a:rPr>
                  <a:t>Borne «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404040"/>
                    </a:solidFill>
                  </a:rPr>
                  <a:t> » : Somme des coûts des couples de manœuvres les moins chers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5E77-F4DB-7348-9AC9-CDA027F29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547" y="1431236"/>
                <a:ext cx="6584634" cy="2910176"/>
              </a:xfrm>
              <a:blipFill>
                <a:blip r:embed="rId2"/>
                <a:stretch>
                  <a:fillRect l="-2119" r="-17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EB753-9615-7644-AF26-8C5A8778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848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4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19" y="350564"/>
            <a:ext cx="70528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III-Evaluation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683" y="1492029"/>
            <a:ext cx="6584634" cy="2159442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r>
              <a:rPr lang="fr-FR" sz="24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Application d’un filtre initial</a:t>
            </a:r>
          </a:p>
          <a:p>
            <a:pPr marL="0" indent="0">
              <a:buNone/>
            </a:pPr>
            <a:endParaRPr lang="fr-FR" sz="2400" dirty="0">
              <a:solidFill>
                <a:srgbClr val="40404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7864C-2A7F-6849-94BC-F03C9F6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7922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7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029"/>
            <a:ext cx="8229600" cy="857250"/>
          </a:xfrm>
        </p:spPr>
        <p:txBody>
          <a:bodyPr/>
          <a:lstStyle/>
          <a:p>
            <a:r>
              <a:rPr lang="fr-FR" dirty="0"/>
              <a:t>III-Evaluation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38A13-26BA-1144-A3C2-8FEE1DC5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8" y="1883657"/>
            <a:ext cx="4281301" cy="241828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11E4B91-BA0C-2C4D-92BE-79F8183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2285" y="4613627"/>
            <a:ext cx="2133600" cy="273844"/>
          </a:xfrm>
        </p:spPr>
        <p:txBody>
          <a:bodyPr/>
          <a:lstStyle/>
          <a:p>
            <a:pPr>
              <a:defRPr/>
            </a:pPr>
            <a:fld id="{719C5602-1848-C94F-968D-A50F635B5ED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5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IV-Conclusion et ouverture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B6ECE7-30C7-C249-9F41-AF60AEB0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848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en-US" altLang="zh-CN" dirty="0"/>
              <a:t>Plan</a:t>
            </a:r>
            <a:endParaRPr lang="fr-FR" dirty="0"/>
          </a:p>
        </p:txBody>
      </p:sp>
      <p:sp>
        <p:nvSpPr>
          <p:cNvPr id="3" name="矩形 2"/>
          <p:cNvSpPr/>
          <p:nvPr/>
        </p:nvSpPr>
        <p:spPr>
          <a:xfrm>
            <a:off x="1427870" y="1388363"/>
            <a:ext cx="72448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I-Présentation du sujet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II-Présentation de notre programme</a:t>
            </a:r>
          </a:p>
          <a:p>
            <a:pPr algn="just"/>
            <a:r>
              <a:rPr lang="fr-FR" altLang="zh-CN" sz="2400" dirty="0">
                <a:solidFill>
                  <a:srgbClr val="404040"/>
                </a:solidFill>
              </a:rPr>
              <a:t>	</a:t>
            </a:r>
            <a:r>
              <a:rPr lang="fr-FR" altLang="zh-CN" sz="2000" dirty="0">
                <a:solidFill>
                  <a:srgbClr val="404040"/>
                </a:solidFill>
              </a:rPr>
              <a:t>1</a:t>
            </a:r>
            <a:r>
              <a:rPr lang="fr-FR" altLang="zh-CN" sz="2400" dirty="0">
                <a:solidFill>
                  <a:srgbClr val="404040"/>
                </a:solidFill>
              </a:rPr>
              <a:t>. </a:t>
            </a:r>
            <a:r>
              <a:rPr lang="fr-FR" altLang="zh-CN" sz="2000" dirty="0">
                <a:solidFill>
                  <a:srgbClr val="404040"/>
                </a:solidFill>
              </a:rPr>
              <a:t>L’algorithme Branch </a:t>
            </a:r>
            <a:r>
              <a:rPr lang="en-US" altLang="zh-CN" sz="2000" dirty="0">
                <a:solidFill>
                  <a:srgbClr val="404040"/>
                </a:solidFill>
              </a:rPr>
              <a:t>and </a:t>
            </a:r>
            <a:r>
              <a:rPr lang="fr-FR" altLang="zh-CN" sz="2000" dirty="0" err="1">
                <a:solidFill>
                  <a:srgbClr val="404040"/>
                </a:solidFill>
              </a:rPr>
              <a:t>Bound</a:t>
            </a:r>
            <a:endParaRPr lang="fr-FR" altLang="zh-CN" sz="2000" dirty="0">
              <a:solidFill>
                <a:srgbClr val="404040"/>
              </a:solidFill>
            </a:endParaRP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2. Les modules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3. Les filtres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4. Les bornes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III-Evaluation des performances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IV-Conclusion et </a:t>
            </a:r>
            <a:r>
              <a:rPr lang="en-US" altLang="zh-CN" sz="2400" dirty="0" err="1"/>
              <a:t>ouverture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D6707-DD86-DC48-AD8B-482F1A3B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848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7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5" name="矩形 4"/>
          <p:cNvSpPr/>
          <p:nvPr/>
        </p:nvSpPr>
        <p:spPr>
          <a:xfrm>
            <a:off x="1427870" y="1388363"/>
            <a:ext cx="7244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Situation </a:t>
            </a:r>
          </a:p>
          <a:p>
            <a:pPr lvl="1" algn="just"/>
            <a:r>
              <a:rPr lang="en-US" altLang="zh-CN" dirty="0"/>
              <a:t>P</a:t>
            </a:r>
            <a:r>
              <a:rPr lang="fr-FR" altLang="zh-CN" dirty="0" err="1"/>
              <a:t>lusieurs</a:t>
            </a:r>
            <a:r>
              <a:rPr lang="fr-FR" altLang="zh-CN" dirty="0"/>
              <a:t> avions passent dans une zone de contrôle </a:t>
            </a:r>
            <a:r>
              <a:rPr lang="en-US" altLang="zh-CN" noProof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même</a:t>
            </a:r>
            <a:r>
              <a:rPr lang="en-US" altLang="zh-CN" dirty="0"/>
              <a:t> temps</a:t>
            </a:r>
            <a:r>
              <a:rPr lang="fr-FR" altLang="zh-CN" dirty="0"/>
              <a:t>. </a:t>
            </a:r>
          </a:p>
          <a:p>
            <a:pPr lvl="1" algn="just"/>
            <a:r>
              <a:rPr lang="en-US" altLang="zh-CN" dirty="0"/>
              <a:t>C</a:t>
            </a:r>
            <a:r>
              <a:rPr lang="fr-FR" altLang="zh-CN" dirty="0" err="1"/>
              <a:t>haque</a:t>
            </a:r>
            <a:r>
              <a:rPr lang="fr-FR" altLang="zh-CN" dirty="0"/>
              <a:t> avion a le choix parmi 160 manœuvres</a:t>
            </a:r>
            <a:r>
              <a:rPr lang="en-US" altLang="zh-CN" dirty="0"/>
              <a:t>.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Objectif</a:t>
            </a:r>
            <a:endParaRPr lang="fr-FR" altLang="zh-CN" sz="2400" dirty="0"/>
          </a:p>
          <a:p>
            <a:pPr lvl="1"/>
            <a:r>
              <a:rPr lang="en-US" altLang="zh-CN" dirty="0" err="1"/>
              <a:t>Minimiser</a:t>
            </a:r>
            <a:r>
              <a:rPr lang="en-US" altLang="zh-CN" dirty="0"/>
              <a:t> le </a:t>
            </a:r>
            <a:r>
              <a:rPr lang="en-US" altLang="zh-CN" dirty="0" err="1"/>
              <a:t>coût</a:t>
            </a:r>
            <a:r>
              <a:rPr lang="en-US" altLang="zh-CN" dirty="0"/>
              <a:t> total: </a:t>
            </a:r>
            <a:r>
              <a:rPr lang="en-US" altLang="zh-CN" dirty="0" err="1"/>
              <a:t>Trouver</a:t>
            </a:r>
            <a:r>
              <a:rPr lang="en-US" altLang="zh-CN" dirty="0"/>
              <a:t> </a:t>
            </a:r>
            <a:r>
              <a:rPr lang="fr-FR" altLang="zh-CN" dirty="0"/>
              <a:t>la meilleure combinaison de manœuvres pour chaque avion.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Contraintes</a:t>
            </a:r>
          </a:p>
          <a:p>
            <a:pPr lvl="1" algn="just"/>
            <a:r>
              <a:rPr lang="fr-FR" altLang="zh-CN" dirty="0"/>
              <a:t>Pas de conflit entre 2 avions.</a:t>
            </a:r>
          </a:p>
          <a:p>
            <a:pPr marL="0" indent="0" algn="just">
              <a:buNone/>
            </a:pPr>
            <a:endParaRPr lang="fr-FR" altLang="zh-C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25CDB2-4FFF-F040-BE9A-D3B0BE83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848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3" name="椭圆 2"/>
          <p:cNvSpPr/>
          <p:nvPr/>
        </p:nvSpPr>
        <p:spPr>
          <a:xfrm>
            <a:off x="809878" y="180726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09878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1065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10652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8" idx="2"/>
          </p:cNvCxnSpPr>
          <p:nvPr/>
        </p:nvCxnSpPr>
        <p:spPr>
          <a:xfrm>
            <a:off x="1006825" y="1905738"/>
            <a:ext cx="1903827" cy="903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3"/>
          </p:cNvCxnSpPr>
          <p:nvPr/>
        </p:nvCxnSpPr>
        <p:spPr>
          <a:xfrm flipV="1">
            <a:off x="1006825" y="1976078"/>
            <a:ext cx="1932670" cy="83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357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103573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204348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4347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  <a:endCxn id="24" idx="2"/>
          </p:cNvCxnSpPr>
          <p:nvPr/>
        </p:nvCxnSpPr>
        <p:spPr>
          <a:xfrm>
            <a:off x="5300520" y="1906447"/>
            <a:ext cx="1903827" cy="90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</p:cNvCxnSpPr>
          <p:nvPr/>
        </p:nvCxnSpPr>
        <p:spPr>
          <a:xfrm flipH="1" flipV="1">
            <a:off x="4811316" y="1666782"/>
            <a:ext cx="390731" cy="104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11316" y="1666782"/>
            <a:ext cx="2407453" cy="22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64302" y="332395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964302" y="422968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2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065077" y="3324660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5065076" y="4227335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161249" y="3422424"/>
            <a:ext cx="325372" cy="29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4" idx="2"/>
          </p:cNvCxnSpPr>
          <p:nvPr/>
        </p:nvCxnSpPr>
        <p:spPr>
          <a:xfrm>
            <a:off x="3463353" y="3705306"/>
            <a:ext cx="1601723" cy="62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106149" y="3532036"/>
            <a:ext cx="316260" cy="778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3422409" y="3423134"/>
            <a:ext cx="1642668" cy="8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70628" y="2907595"/>
            <a:ext cx="80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Conflit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592777" y="2909941"/>
            <a:ext cx="161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Perte</a:t>
            </a:r>
            <a:r>
              <a:rPr lang="en-US" altLang="zh-CN" dirty="0"/>
              <a:t> de temps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460187" y="442428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meilleur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9878" y="114341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Exemple</a:t>
            </a:r>
            <a:r>
              <a:rPr lang="en-US" altLang="zh-CN" dirty="0"/>
              <a:t> avec 2 </a:t>
            </a:r>
            <a:r>
              <a:rPr lang="en-US" altLang="zh-CN" dirty="0" err="1"/>
              <a:t>avions</a:t>
            </a:r>
            <a:endParaRPr lang="zh-CN" alt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327E7C1-B602-2141-B12C-8637D7CC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8671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885" y="495843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 anchor="ctr">
            <a:normAutofit lnSpcReduction="10000"/>
          </a:bodyPr>
          <a:lstStyle/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Problème d’optimisation</a:t>
            </a:r>
          </a:p>
          <a:p>
            <a:r>
              <a:rPr lang="fr-FR" dirty="0">
                <a:solidFill>
                  <a:srgbClr val="404040"/>
                </a:solidFill>
              </a:rPr>
              <a:t>Séparation</a:t>
            </a:r>
          </a:p>
          <a:p>
            <a:r>
              <a:rPr lang="fr-FR" dirty="0">
                <a:solidFill>
                  <a:srgbClr val="404040"/>
                </a:solidFill>
              </a:rPr>
              <a:t>Evaluation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D6717-CDAC-894F-9463-43FF074E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9376" y="4656203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0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63" y="549275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0F5C581-1E8E-4074-AEB8-B66CB39F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75" y="1676149"/>
            <a:ext cx="5040671" cy="291807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5C595-8CB7-494E-A29D-5D124CD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73738" y="4692637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II-2.Les modules</a:t>
            </a:r>
          </a:p>
        </p:txBody>
      </p:sp>
      <p:sp>
        <p:nvSpPr>
          <p:cNvPr id="6" name="矩形 5"/>
          <p:cNvSpPr/>
          <p:nvPr/>
        </p:nvSpPr>
        <p:spPr>
          <a:xfrm>
            <a:off x="1937160" y="1990580"/>
            <a:ext cx="90922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1" y="2803543"/>
            <a:ext cx="87235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5153" y="3689242"/>
            <a:ext cx="68255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395" y="2003133"/>
            <a:ext cx="89575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Pqueue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181" y="3691006"/>
            <a:ext cx="116717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Load_data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250569" y="2359912"/>
            <a:ext cx="1141203" cy="44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1"/>
          </p:cNvCxnSpPr>
          <p:nvPr/>
        </p:nvCxnSpPr>
        <p:spPr>
          <a:xfrm>
            <a:off x="1250569" y="3172875"/>
            <a:ext cx="557612" cy="70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2391771" y="2359912"/>
            <a:ext cx="1" cy="133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3467274" y="2372465"/>
            <a:ext cx="789159" cy="1316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8" idx="1"/>
          </p:cNvCxnSpPr>
          <p:nvPr/>
        </p:nvCxnSpPr>
        <p:spPr>
          <a:xfrm flipV="1">
            <a:off x="2975360" y="3873908"/>
            <a:ext cx="939793" cy="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12213" y="2033363"/>
            <a:ext cx="9723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cript.sh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91928" y="2029232"/>
            <a:ext cx="1025410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esult.txt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cxnSpLocks/>
            <a:stCxn id="28" idx="0"/>
            <a:endCxn id="26" idx="2"/>
          </p:cNvCxnSpPr>
          <p:nvPr/>
        </p:nvCxnSpPr>
        <p:spPr>
          <a:xfrm flipV="1">
            <a:off x="5873031" y="2402695"/>
            <a:ext cx="925341" cy="128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7284530" y="2213898"/>
            <a:ext cx="707398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40" idx="2"/>
            <a:endCxn id="8" idx="0"/>
          </p:cNvCxnSpPr>
          <p:nvPr/>
        </p:nvCxnSpPr>
        <p:spPr>
          <a:xfrm flipH="1">
            <a:off x="4256433" y="1734741"/>
            <a:ext cx="1277842" cy="195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71731" y="1396187"/>
            <a:ext cx="1725088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Fichiers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conflits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369" y="1871005"/>
            <a:ext cx="4375053" cy="253921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 txBox="1">
            <a:spLocks/>
          </p:cNvSpPr>
          <p:nvPr/>
        </p:nvSpPr>
        <p:spPr bwMode="auto">
          <a:xfrm>
            <a:off x="1937160" y="4414479"/>
            <a:ext cx="1229298" cy="3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200" dirty="0" err="1">
                <a:solidFill>
                  <a:srgbClr val="404040"/>
                </a:solidFill>
              </a:rPr>
              <a:t>Ocaml</a:t>
            </a:r>
            <a:r>
              <a:rPr lang="en-US" altLang="zh-CN" sz="1200" dirty="0">
                <a:solidFill>
                  <a:srgbClr val="404040"/>
                </a:solidFill>
              </a:rPr>
              <a:t> Modules</a:t>
            </a:r>
            <a:endParaRPr lang="fr-FR" sz="1200" dirty="0">
              <a:solidFill>
                <a:srgbClr val="404040"/>
              </a:solidFill>
            </a:endParaRPr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028E546F-8B9A-5C48-810C-C01835D33CB4}"/>
              </a:ext>
            </a:extLst>
          </p:cNvPr>
          <p:cNvSpPr/>
          <p:nvPr/>
        </p:nvSpPr>
        <p:spPr>
          <a:xfrm>
            <a:off x="5272995" y="3689242"/>
            <a:ext cx="120007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Executable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AEE54C1A-F9FE-F149-8EE0-06CBCF5E13C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07911" y="3873908"/>
            <a:ext cx="665084" cy="4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144C609C-0296-3145-9219-7FDB5302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12213" y="4656014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287104"/>
            <a:ext cx="5797296" cy="891540"/>
          </a:xfrm>
        </p:spPr>
        <p:txBody>
          <a:bodyPr>
            <a:noAutofit/>
          </a:bodyPr>
          <a:lstStyle/>
          <a:p>
            <a:r>
              <a:rPr lang="fr-FR" sz="4000" dirty="0"/>
              <a:t>II-3.Les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39F34C-84DB-1242-9B3D-60C275FA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39555" y="4660246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8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3452B05-7337-9A4C-81A7-E3F55CE7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56647" y="4663677"/>
            <a:ext cx="2133600" cy="273844"/>
          </a:xfrm>
        </p:spPr>
        <p:txBody>
          <a:bodyPr/>
          <a:lstStyle/>
          <a:p>
            <a:pPr>
              <a:defRPr/>
            </a:pPr>
            <a:fld id="{A8EDAB28-6F4F-3F46-8345-72B53CB55CC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269986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295</TotalTime>
  <Words>374</Words>
  <Application>Microsoft Macintosh PowerPoint</Application>
  <PresentationFormat>Affichage à l'écran (16:9)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PrésentationENAC</vt:lpstr>
      <vt:lpstr>Résolution de conflits aérien par Branch&amp;Bound</vt:lpstr>
      <vt:lpstr>Plan</vt:lpstr>
      <vt:lpstr>I-Présentation du sujet</vt:lpstr>
      <vt:lpstr>I-Présentation du sujet</vt:lpstr>
      <vt:lpstr>II-1.L’algorithme Branch and Bound</vt:lpstr>
      <vt:lpstr>II-1.L’algorithme Branch and Bound</vt:lpstr>
      <vt:lpstr>II-2.Les modules</vt:lpstr>
      <vt:lpstr>II-3.Les filtres</vt:lpstr>
      <vt:lpstr>Filtre naïf</vt:lpstr>
      <vt:lpstr>Filtre utilisant AC3</vt:lpstr>
      <vt:lpstr>II-4.Les bornes</vt:lpstr>
      <vt:lpstr>II-4.Les bornes</vt:lpstr>
      <vt:lpstr>II-4.Les bornes</vt:lpstr>
      <vt:lpstr>III-Evaluation des performances  </vt:lpstr>
      <vt:lpstr>III-Evaluation des performances</vt:lpstr>
      <vt:lpstr>IV-Conclusion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dorian Coste</cp:lastModifiedBy>
  <cp:revision>15</cp:revision>
  <dcterms:created xsi:type="dcterms:W3CDTF">2016-01-28T09:10:34Z</dcterms:created>
  <dcterms:modified xsi:type="dcterms:W3CDTF">2019-01-09T11:56:32Z</dcterms:modified>
</cp:coreProperties>
</file>