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7" r:id="rId4"/>
    <p:sldId id="265" r:id="rId5"/>
    <p:sldId id="272" r:id="rId6"/>
    <p:sldId id="273" r:id="rId7"/>
    <p:sldId id="268" r:id="rId8"/>
    <p:sldId id="269" r:id="rId9"/>
    <p:sldId id="270" r:id="rId10"/>
    <p:sldId id="271" r:id="rId11"/>
    <p:sldId id="278" r:id="rId12"/>
    <p:sldId id="279" r:id="rId13"/>
    <p:sldId id="280" r:id="rId14"/>
    <p:sldId id="275" r:id="rId15"/>
    <p:sldId id="281" r:id="rId16"/>
    <p:sldId id="277" r:id="rId17"/>
  </p:sldIdLst>
  <p:sldSz cx="9144000" cy="5143500" type="screen16x9"/>
  <p:notesSz cx="6858000" cy="9144000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5"/>
    <p:restoredTop sz="94513"/>
  </p:normalViewPr>
  <p:slideViewPr>
    <p:cSldViewPr snapToGrid="0" snapToObjects="1">
      <p:cViewPr>
        <p:scale>
          <a:sx n="149" d="100"/>
          <a:sy n="149" d="100"/>
        </p:scale>
        <p:origin x="624" y="3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5A1D4-9DD3-6444-B978-94CB15CAD5AD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32D6A-3F9F-174E-83AF-4E7CB594DD0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0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D454C-7F7E-1547-9E31-7AB183AF4498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6DD18-CEAD-4F4E-B629-CA8505381A1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65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4E5E1-2D7F-A74D-B30E-2261BBD24BB8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58785-3DB1-4343-814C-602317499BD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5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E1EA2-0C69-874C-84A4-181587ACDC65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DAB28-6F4F-3F46-8345-72B53CB55C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53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6AB9B-C871-414A-A89B-DD73B528940A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68A3D-4CAA-D249-8EC7-427EE2A5DA7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07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AFB57-788A-E040-82CC-BC4D0B3BDFBB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C5602-1848-C94F-968D-A50F635B5ED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42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87782-EBB7-B246-B359-43D2A825D9EC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09E83-F9D9-EA47-B127-24D824EE4B8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55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66241-06E1-2A45-B8A3-3A4F95B26BF2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093DC-3916-BE4A-80AF-F2CEB4C79C8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82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96401-2C90-4844-810A-0CEBB4621CC6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CCD5D-FA3C-6D4A-96A0-CAC1512B041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0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3C267-2648-B34F-9E3C-7AA7CC82AB33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9A04B-9B7E-8547-8568-A804CAB1486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4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Faire glisser l'image vers l'espace réservé ou cliquer sur l'icône pour l'ajouter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784E6-CEAF-1C4D-B2F3-3EB1E68BD6B3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B0840-028A-A040-AD89-EAE11F3DE7D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08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1BE3FA1-42FA-6543-B44B-ED58D0826433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78D7DE-3AF2-AC49-8DD6-371EA50A15D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4270-E70B-4048-BE13-42018D65F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899" y="1856172"/>
            <a:ext cx="4659573" cy="1431161"/>
          </a:xfrm>
          <a:noFill/>
          <a:ln>
            <a:solidFill>
              <a:schemeClr val="tx1"/>
            </a:solidFill>
          </a:ln>
        </p:spPr>
        <p:txBody>
          <a:bodyPr vert="horz" wrap="square" lIns="137160" tIns="137160" rIns="137160" bIns="13716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775" cap="all" spc="150" dirty="0" err="1">
                <a:ea typeface="+mj-ea"/>
                <a:cs typeface="+mj-cs"/>
              </a:rPr>
              <a:t>Résolution</a:t>
            </a:r>
            <a:r>
              <a:rPr lang="en-US" sz="2775" cap="all" spc="150" dirty="0">
                <a:ea typeface="+mj-ea"/>
                <a:cs typeface="+mj-cs"/>
              </a:rPr>
              <a:t> de </a:t>
            </a:r>
            <a:r>
              <a:rPr lang="en-US" sz="2775" cap="all" spc="150" dirty="0" err="1">
                <a:ea typeface="+mj-ea"/>
                <a:cs typeface="+mj-cs"/>
              </a:rPr>
              <a:t>conflits</a:t>
            </a:r>
            <a:r>
              <a:rPr lang="en-US" sz="2775" cap="all" spc="150" dirty="0">
                <a:ea typeface="+mj-ea"/>
                <a:cs typeface="+mj-cs"/>
              </a:rPr>
              <a:t> </a:t>
            </a:r>
            <a:r>
              <a:rPr lang="en-US" sz="2775" cap="all" spc="150" dirty="0" err="1">
                <a:ea typeface="+mj-ea"/>
                <a:cs typeface="+mj-cs"/>
              </a:rPr>
              <a:t>aérien</a:t>
            </a:r>
            <a:r>
              <a:rPr lang="en-US" sz="2775" cap="all" spc="150" dirty="0">
                <a:ea typeface="+mj-ea"/>
                <a:cs typeface="+mj-cs"/>
              </a:rPr>
              <a:t> par </a:t>
            </a:r>
            <a:r>
              <a:rPr lang="en-US" sz="2775" cap="all" spc="150" dirty="0" err="1">
                <a:ea typeface="+mj-ea"/>
                <a:cs typeface="+mj-cs"/>
              </a:rPr>
              <a:t>Branch&amp;Bound</a:t>
            </a:r>
            <a:endParaRPr lang="en-US" sz="2775" cap="all" spc="150" dirty="0"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6795-7A26-3940-9CAA-0999B61DC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299" y="1629950"/>
            <a:ext cx="2440806" cy="1883601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>
                    <a:lumMod val="90000"/>
                  </a:schemeClr>
                </a:solidFill>
              </a:rPr>
              <a:t>Coste</a:t>
            </a:r>
            <a:r>
              <a:rPr lang="en-US" sz="1800" dirty="0">
                <a:solidFill>
                  <a:schemeClr val="tx2">
                    <a:lumMod val="90000"/>
                  </a:schemeClr>
                </a:solidFill>
              </a:rPr>
              <a:t> Dorian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>
                    <a:lumMod val="90000"/>
                  </a:schemeClr>
                </a:solidFill>
              </a:rPr>
              <a:t>Tobelem</a:t>
            </a:r>
            <a:r>
              <a:rPr lang="en-US" sz="1800" dirty="0">
                <a:solidFill>
                  <a:schemeClr val="tx2">
                    <a:lumMod val="90000"/>
                  </a:schemeClr>
                </a:solidFill>
              </a:rPr>
              <a:t> Sam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90000"/>
                  </a:schemeClr>
                </a:solidFill>
              </a:rPr>
              <a:t>Li Zhen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>
                    <a:lumMod val="90000"/>
                  </a:schemeClr>
                </a:solidFill>
              </a:rPr>
              <a:t>Pouget</a:t>
            </a:r>
            <a:r>
              <a:rPr lang="en-US" sz="1800" dirty="0">
                <a:solidFill>
                  <a:schemeClr val="tx2">
                    <a:lumMod val="90000"/>
                  </a:schemeClr>
                </a:solidFill>
              </a:rPr>
              <a:t> Lilian</a:t>
            </a:r>
          </a:p>
        </p:txBody>
      </p:sp>
    </p:spTree>
    <p:extLst>
      <p:ext uri="{BB962C8B-B14F-4D97-AF65-F5344CB8AC3E}">
        <p14:creationId xmlns:p14="http://schemas.microsoft.com/office/powerpoint/2010/main" val="1047792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4E7732-A98F-324A-B564-9F44EE03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Filtre utilisant AC3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56809A-725D-A145-92ED-3BFC24225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427" y="1203695"/>
            <a:ext cx="861237" cy="3394472"/>
          </a:xfrm>
        </p:spPr>
        <p:txBody>
          <a:bodyPr/>
          <a:lstStyle/>
          <a:p>
            <a:pPr marL="0" indent="0" algn="ctr">
              <a:buNone/>
            </a:pPr>
            <a:r>
              <a:rPr lang="fr-FR" sz="2000" dirty="0"/>
              <a:t>Avion i</a:t>
            </a:r>
          </a:p>
          <a:p>
            <a:pPr marL="0" indent="0" algn="ctr">
              <a:buNone/>
            </a:pPr>
            <a:r>
              <a:rPr lang="fr-FR" dirty="0"/>
              <a:t>1</a:t>
            </a:r>
          </a:p>
          <a:p>
            <a:pPr marL="0" indent="0" algn="ctr">
              <a:buNone/>
            </a:pPr>
            <a:r>
              <a:rPr lang="fr-FR" dirty="0"/>
              <a:t>2</a:t>
            </a:r>
          </a:p>
          <a:p>
            <a:pPr marL="0" indent="0" algn="ctr">
              <a:buNone/>
            </a:pPr>
            <a:r>
              <a:rPr lang="fr-FR" dirty="0"/>
              <a:t>3</a:t>
            </a:r>
          </a:p>
          <a:p>
            <a:pPr marL="0" indent="0" algn="ctr">
              <a:buNone/>
            </a:pPr>
            <a:r>
              <a:rPr lang="fr-FR" dirty="0"/>
              <a:t>4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ED65A30-2E36-FA4C-9821-AD1BBA1BA743}"/>
              </a:ext>
            </a:extLst>
          </p:cNvPr>
          <p:cNvSpPr txBox="1">
            <a:spLocks/>
          </p:cNvSpPr>
          <p:nvPr/>
        </p:nvSpPr>
        <p:spPr bwMode="auto">
          <a:xfrm>
            <a:off x="1850064" y="1220088"/>
            <a:ext cx="86123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fr-FR" sz="2000" dirty="0"/>
              <a:t>Avion j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1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2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3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4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6EEB99B9-E953-3C44-8393-596A28713B9A}"/>
              </a:ext>
            </a:extLst>
          </p:cNvPr>
          <p:cNvSpPr txBox="1">
            <a:spLocks/>
          </p:cNvSpPr>
          <p:nvPr/>
        </p:nvSpPr>
        <p:spPr bwMode="auto">
          <a:xfrm>
            <a:off x="2863701" y="1220088"/>
            <a:ext cx="86123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fr-FR" sz="2000" dirty="0"/>
              <a:t>Avion k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1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2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3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4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2C1CFB6-F854-0E4F-82A0-5EA488F74910}"/>
              </a:ext>
            </a:extLst>
          </p:cNvPr>
          <p:cNvCxnSpPr/>
          <p:nvPr/>
        </p:nvCxnSpPr>
        <p:spPr>
          <a:xfrm>
            <a:off x="4136065" y="2667445"/>
            <a:ext cx="871870" cy="0"/>
          </a:xfrm>
          <a:prstGeom prst="straightConnector1">
            <a:avLst/>
          </a:prstGeom>
          <a:ln w="50800">
            <a:solidFill>
              <a:srgbClr val="CBCCC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AE41D60-5DB5-814B-B1BC-ED73FAD22808}"/>
              </a:ext>
            </a:extLst>
          </p:cNvPr>
          <p:cNvSpPr txBox="1">
            <a:spLocks/>
          </p:cNvSpPr>
          <p:nvPr/>
        </p:nvSpPr>
        <p:spPr bwMode="auto">
          <a:xfrm>
            <a:off x="7394946" y="1236481"/>
            <a:ext cx="86123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fr-FR" sz="2000" dirty="0"/>
              <a:t>Avion k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1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2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3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A7631E4-BB85-4642-8EB7-F807523FEA63}"/>
              </a:ext>
            </a:extLst>
          </p:cNvPr>
          <p:cNvSpPr txBox="1">
            <a:spLocks/>
          </p:cNvSpPr>
          <p:nvPr/>
        </p:nvSpPr>
        <p:spPr bwMode="auto">
          <a:xfrm>
            <a:off x="6381309" y="1220088"/>
            <a:ext cx="86123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fr-FR" sz="2000" dirty="0"/>
              <a:t>Avion j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1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2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3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4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33274E79-A589-8342-BFCE-5CFB27352DCE}"/>
              </a:ext>
            </a:extLst>
          </p:cNvPr>
          <p:cNvSpPr txBox="1">
            <a:spLocks/>
          </p:cNvSpPr>
          <p:nvPr/>
        </p:nvSpPr>
        <p:spPr bwMode="auto">
          <a:xfrm>
            <a:off x="5419063" y="1220088"/>
            <a:ext cx="86123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fr-FR" sz="2000" dirty="0"/>
              <a:t>Avion i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1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2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3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7F3E1DD-0556-8543-999D-0F12718585E7}"/>
              </a:ext>
            </a:extLst>
          </p:cNvPr>
          <p:cNvSpPr txBox="1"/>
          <p:nvPr/>
        </p:nvSpPr>
        <p:spPr>
          <a:xfrm>
            <a:off x="3756449" y="2900931"/>
            <a:ext cx="16112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AC3</a:t>
            </a:r>
          </a:p>
          <a:p>
            <a:pPr algn="ctr"/>
            <a:r>
              <a:rPr lang="fr-FR" dirty="0"/>
              <a:t>On considère que i effectue la manœuvre 1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FAD4832-FBD4-5143-93DE-E69F039B5D6F}"/>
              </a:ext>
            </a:extLst>
          </p:cNvPr>
          <p:cNvCxnSpPr/>
          <p:nvPr/>
        </p:nvCxnSpPr>
        <p:spPr>
          <a:xfrm>
            <a:off x="1499561" y="2232837"/>
            <a:ext cx="598144" cy="0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0061684-732C-0143-8A6A-31C16DD61359}"/>
              </a:ext>
            </a:extLst>
          </p:cNvPr>
          <p:cNvCxnSpPr>
            <a:cxnSpLocks/>
          </p:cNvCxnSpPr>
          <p:nvPr/>
        </p:nvCxnSpPr>
        <p:spPr>
          <a:xfrm>
            <a:off x="1499561" y="2232837"/>
            <a:ext cx="598144" cy="1714771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BE26498-1183-AF4C-B9D0-C0D6C75DB23B}"/>
              </a:ext>
            </a:extLst>
          </p:cNvPr>
          <p:cNvCxnSpPr>
            <a:cxnSpLocks/>
          </p:cNvCxnSpPr>
          <p:nvPr/>
        </p:nvCxnSpPr>
        <p:spPr>
          <a:xfrm flipV="1">
            <a:off x="1398592" y="2240634"/>
            <a:ext cx="699113" cy="55971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1B8CF24-60A7-1740-B9EA-25E535A4873F}"/>
              </a:ext>
            </a:extLst>
          </p:cNvPr>
          <p:cNvCxnSpPr>
            <a:cxnSpLocks/>
          </p:cNvCxnSpPr>
          <p:nvPr/>
        </p:nvCxnSpPr>
        <p:spPr>
          <a:xfrm flipV="1">
            <a:off x="1398592" y="2800350"/>
            <a:ext cx="699113" cy="56224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2BF6215-BCF9-7A46-BA0A-B30A1B227375}"/>
              </a:ext>
            </a:extLst>
          </p:cNvPr>
          <p:cNvCxnSpPr/>
          <p:nvPr/>
        </p:nvCxnSpPr>
        <p:spPr>
          <a:xfrm>
            <a:off x="1398592" y="3374203"/>
            <a:ext cx="598144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D2954A35-F2A6-B84C-8CDC-FFD503E4B1D2}"/>
              </a:ext>
            </a:extLst>
          </p:cNvPr>
          <p:cNvCxnSpPr>
            <a:cxnSpLocks/>
          </p:cNvCxnSpPr>
          <p:nvPr/>
        </p:nvCxnSpPr>
        <p:spPr>
          <a:xfrm>
            <a:off x="1449076" y="3947608"/>
            <a:ext cx="64862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867EE61-1FF8-F643-856B-283E6D2BA0F6}"/>
              </a:ext>
            </a:extLst>
          </p:cNvPr>
          <p:cNvCxnSpPr>
            <a:cxnSpLocks/>
          </p:cNvCxnSpPr>
          <p:nvPr/>
        </p:nvCxnSpPr>
        <p:spPr>
          <a:xfrm>
            <a:off x="2412229" y="2232837"/>
            <a:ext cx="719278" cy="599647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8D0F0364-F4CF-1C45-A7F6-3F85B9254D55}"/>
              </a:ext>
            </a:extLst>
          </p:cNvPr>
          <p:cNvCxnSpPr>
            <a:cxnSpLocks/>
          </p:cNvCxnSpPr>
          <p:nvPr/>
        </p:nvCxnSpPr>
        <p:spPr>
          <a:xfrm>
            <a:off x="2395201" y="2832484"/>
            <a:ext cx="73630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458063D-C0CD-134E-B973-74271A229417}"/>
              </a:ext>
            </a:extLst>
          </p:cNvPr>
          <p:cNvCxnSpPr>
            <a:cxnSpLocks/>
          </p:cNvCxnSpPr>
          <p:nvPr/>
        </p:nvCxnSpPr>
        <p:spPr>
          <a:xfrm flipV="1">
            <a:off x="2422311" y="2232837"/>
            <a:ext cx="754021" cy="116436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9DD1AEE-8A14-964C-B9AB-919E62774134}"/>
              </a:ext>
            </a:extLst>
          </p:cNvPr>
          <p:cNvCxnSpPr>
            <a:cxnSpLocks/>
          </p:cNvCxnSpPr>
          <p:nvPr/>
        </p:nvCxnSpPr>
        <p:spPr>
          <a:xfrm flipV="1">
            <a:off x="2475006" y="3432132"/>
            <a:ext cx="656501" cy="5257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169B8FB6-D8F7-0545-9CE6-1F07E79FF051}"/>
              </a:ext>
            </a:extLst>
          </p:cNvPr>
          <p:cNvCxnSpPr/>
          <p:nvPr/>
        </p:nvCxnSpPr>
        <p:spPr>
          <a:xfrm>
            <a:off x="6032619" y="2218147"/>
            <a:ext cx="598144" cy="0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B6D6678B-1FCF-0E45-A9D9-8640792AE1EC}"/>
              </a:ext>
            </a:extLst>
          </p:cNvPr>
          <p:cNvCxnSpPr>
            <a:cxnSpLocks/>
          </p:cNvCxnSpPr>
          <p:nvPr/>
        </p:nvCxnSpPr>
        <p:spPr>
          <a:xfrm>
            <a:off x="6032619" y="2218147"/>
            <a:ext cx="598144" cy="1714771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48DEF0E4-49FB-314E-83A5-C99DAB64B197}"/>
              </a:ext>
            </a:extLst>
          </p:cNvPr>
          <p:cNvCxnSpPr>
            <a:cxnSpLocks/>
          </p:cNvCxnSpPr>
          <p:nvPr/>
        </p:nvCxnSpPr>
        <p:spPr>
          <a:xfrm>
            <a:off x="6959107" y="2223006"/>
            <a:ext cx="685332" cy="609478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C6231BDC-5CEC-7541-904C-E4B4423008F3}"/>
              </a:ext>
            </a:extLst>
          </p:cNvPr>
          <p:cNvCxnSpPr>
            <a:cxnSpLocks/>
          </p:cNvCxnSpPr>
          <p:nvPr/>
        </p:nvCxnSpPr>
        <p:spPr>
          <a:xfrm flipV="1">
            <a:off x="7021884" y="3432132"/>
            <a:ext cx="656501" cy="5257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40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9C85-9D10-0142-9E6C-5699969E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 dirty="0"/>
              <a:t>II-4.Différentes bornes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D5E77-F4DB-7348-9AC9-CDA027F29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431236"/>
            <a:ext cx="6584634" cy="2910176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404040"/>
                </a:solidFill>
              </a:rPr>
              <a:t>Importance du choix de l’heuristique : la borne.</a:t>
            </a:r>
          </a:p>
        </p:txBody>
      </p:sp>
    </p:spTree>
    <p:extLst>
      <p:ext uri="{BB962C8B-B14F-4D97-AF65-F5344CB8AC3E}">
        <p14:creationId xmlns:p14="http://schemas.microsoft.com/office/powerpoint/2010/main" val="346452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9C85-9D10-0142-9E6C-5699969E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 dirty="0"/>
              <a:t>II-4.Différentes bornes</a:t>
            </a:r>
          </a:p>
        </p:txBody>
      </p:sp>
      <p:pic>
        <p:nvPicPr>
          <p:cNvPr id="4" name="Content Placeholder 26">
            <a:extLst>
              <a:ext uri="{FF2B5EF4-FFF2-40B4-BE49-F238E27FC236}">
                <a16:creationId xmlns:a16="http://schemas.microsoft.com/office/drawing/2014/main" id="{6A3E10C9-7016-3842-B657-B2D91A315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034" y="1342862"/>
            <a:ext cx="5040671" cy="291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15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9C85-9D10-0142-9E6C-5699969E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 dirty="0"/>
              <a:t>II-4.Différentes bornes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CD5E77-F4DB-7348-9AC9-CDA027F290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79547" y="1431236"/>
                <a:ext cx="6584634" cy="2910176"/>
              </a:xfrm>
            </p:spPr>
            <p:txBody>
              <a:bodyPr anchor="ctr">
                <a:normAutofit/>
              </a:bodyPr>
              <a:lstStyle/>
              <a:p>
                <a:r>
                  <a:rPr lang="fr-FR" dirty="0">
                    <a:solidFill>
                      <a:srgbClr val="404040"/>
                    </a:solidFill>
                  </a:rPr>
                  <a:t>2 solutions implémentées :</a:t>
                </a:r>
              </a:p>
              <a:p>
                <a:pPr lvl="1"/>
                <a:r>
                  <a:rPr lang="fr-FR" dirty="0">
                    <a:solidFill>
                      <a:srgbClr val="404040"/>
                    </a:solidFill>
                  </a:rPr>
                  <a:t>Borne naïve : Somme des coûts des manœuvres les moins chères</a:t>
                </a:r>
              </a:p>
              <a:p>
                <a:pPr lvl="1"/>
                <a:r>
                  <a:rPr lang="fr-FR" dirty="0">
                    <a:solidFill>
                      <a:srgbClr val="404040"/>
                    </a:solidFill>
                  </a:rPr>
                  <a:t>Borne «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rgbClr val="404040"/>
                    </a:solidFill>
                  </a:rPr>
                  <a:t> » : Somme des coûts des couples de manœuvres les moins chers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CD5E77-F4DB-7348-9AC9-CDA027F290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9547" y="1431236"/>
                <a:ext cx="6584634" cy="2910176"/>
              </a:xfrm>
              <a:blipFill>
                <a:blip r:embed="rId2"/>
                <a:stretch>
                  <a:fillRect l="-2119" r="-17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451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0DAD-1E74-7349-A5F1-455F3E18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819" y="350564"/>
            <a:ext cx="7052807" cy="891540"/>
          </a:xfrm>
        </p:spPr>
        <p:txBody>
          <a:bodyPr>
            <a:normAutofit fontScale="90000"/>
          </a:bodyPr>
          <a:lstStyle/>
          <a:p>
            <a:r>
              <a:rPr lang="fr-FR" dirty="0"/>
              <a:t>III-Evaluation des performances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5FF70-D5FF-6149-8B91-D6D441965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683" y="1492029"/>
            <a:ext cx="6584634" cy="2159442"/>
          </a:xfrm>
        </p:spPr>
        <p:txBody>
          <a:bodyPr>
            <a:noAutofit/>
          </a:bodyPr>
          <a:lstStyle/>
          <a:p>
            <a:r>
              <a:rPr lang="fr-FR" sz="2400" dirty="0">
                <a:solidFill>
                  <a:srgbClr val="404040"/>
                </a:solidFill>
              </a:rPr>
              <a:t>Mesure du nombre de nœuds explorés en fonction du nombre d’avions</a:t>
            </a:r>
          </a:p>
          <a:p>
            <a:r>
              <a:rPr lang="fr-FR" sz="2400" dirty="0">
                <a:solidFill>
                  <a:srgbClr val="404040"/>
                </a:solidFill>
              </a:rPr>
              <a:t>Trois paramètres : </a:t>
            </a:r>
          </a:p>
          <a:p>
            <a:pPr lvl="1"/>
            <a:r>
              <a:rPr lang="fr-FR" sz="2400" dirty="0">
                <a:solidFill>
                  <a:srgbClr val="404040"/>
                </a:solidFill>
              </a:rPr>
              <a:t>Filtre </a:t>
            </a:r>
          </a:p>
          <a:p>
            <a:pPr lvl="1"/>
            <a:r>
              <a:rPr lang="fr-FR" sz="2400" dirty="0">
                <a:solidFill>
                  <a:srgbClr val="404040"/>
                </a:solidFill>
              </a:rPr>
              <a:t>Borne</a:t>
            </a:r>
          </a:p>
          <a:p>
            <a:pPr lvl="1"/>
            <a:r>
              <a:rPr lang="fr-FR" sz="2400" dirty="0">
                <a:solidFill>
                  <a:srgbClr val="404040"/>
                </a:solidFill>
              </a:rPr>
              <a:t>Application d’un filtre initial</a:t>
            </a:r>
          </a:p>
          <a:p>
            <a:pPr marL="0" indent="0">
              <a:buNone/>
            </a:pPr>
            <a:endParaRPr lang="fr-FR" sz="24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789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964E-D9A5-354B-BF61-CE1C4E0D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6029"/>
            <a:ext cx="8229600" cy="857250"/>
          </a:xfrm>
        </p:spPr>
        <p:txBody>
          <a:bodyPr/>
          <a:lstStyle/>
          <a:p>
            <a:r>
              <a:rPr lang="fr-FR" dirty="0"/>
              <a:t>III-Evaluation des performances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6CD04-AA17-4847-A609-39B63F1E51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Effet de la borne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B911F-1432-D04E-B25B-65C682311E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Effet du filtre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4B36A1-32A0-9E4E-BA9A-5D9BAC5EC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83657"/>
            <a:ext cx="3711388" cy="2418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038A13-26BA-1144-A3C2-8FEE1DC59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498" y="1883657"/>
            <a:ext cx="4281301" cy="241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52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6965-7C27-9A4D-97D6-57DDA919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fr-FR" dirty="0"/>
              <a:t>IV-Conclusion et ouverture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F5A7-46E0-D64E-A84F-CBBEFB1D9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1616424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404040"/>
                </a:solidFill>
              </a:rPr>
              <a:t>Travail réalisé</a:t>
            </a:r>
          </a:p>
          <a:p>
            <a:r>
              <a:rPr lang="fr-FR" sz="2800" dirty="0">
                <a:solidFill>
                  <a:srgbClr val="404040"/>
                </a:solidFill>
              </a:rPr>
              <a:t>Poursuite du projet</a:t>
            </a:r>
            <a:endParaRPr lang="fr-FR" dirty="0">
              <a:solidFill>
                <a:srgbClr val="404040"/>
              </a:solidFill>
            </a:endParaRPr>
          </a:p>
          <a:p>
            <a:r>
              <a:rPr lang="fr-FR" sz="2800" dirty="0">
                <a:solidFill>
                  <a:srgbClr val="404040"/>
                </a:solidFill>
              </a:rPr>
              <a:t>Notre regard sur ce projet</a:t>
            </a:r>
          </a:p>
        </p:txBody>
      </p:sp>
    </p:spTree>
    <p:extLst>
      <p:ext uri="{BB962C8B-B14F-4D97-AF65-F5344CB8AC3E}">
        <p14:creationId xmlns:p14="http://schemas.microsoft.com/office/powerpoint/2010/main" val="382953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A886-2F96-E844-A0F6-9BA1726C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en-US" altLang="zh-CN" dirty="0"/>
              <a:t>Plan</a:t>
            </a:r>
            <a:endParaRPr lang="fr-FR" dirty="0"/>
          </a:p>
        </p:txBody>
      </p:sp>
      <p:sp>
        <p:nvSpPr>
          <p:cNvPr id="3" name="矩形 2"/>
          <p:cNvSpPr/>
          <p:nvPr/>
        </p:nvSpPr>
        <p:spPr>
          <a:xfrm>
            <a:off x="1427870" y="1388363"/>
            <a:ext cx="724486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altLang="zh-CN" sz="2400" dirty="0"/>
              <a:t>I-Présentation du sujet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altLang="zh-CN" sz="2400" dirty="0"/>
              <a:t>II-Présentation de notre programme</a:t>
            </a:r>
          </a:p>
          <a:p>
            <a:pPr algn="just"/>
            <a:r>
              <a:rPr lang="fr-FR" altLang="zh-CN" sz="2400" dirty="0">
                <a:solidFill>
                  <a:srgbClr val="404040"/>
                </a:solidFill>
              </a:rPr>
              <a:t>	</a:t>
            </a:r>
            <a:r>
              <a:rPr lang="fr-FR" altLang="zh-CN" sz="2000" dirty="0">
                <a:solidFill>
                  <a:srgbClr val="404040"/>
                </a:solidFill>
              </a:rPr>
              <a:t>1</a:t>
            </a:r>
            <a:r>
              <a:rPr lang="fr-FR" altLang="zh-CN" sz="2400" dirty="0">
                <a:solidFill>
                  <a:srgbClr val="404040"/>
                </a:solidFill>
              </a:rPr>
              <a:t>. </a:t>
            </a:r>
            <a:r>
              <a:rPr lang="fr-FR" altLang="zh-CN" sz="2000" dirty="0">
                <a:solidFill>
                  <a:srgbClr val="404040"/>
                </a:solidFill>
              </a:rPr>
              <a:t>L’algorithme Branch </a:t>
            </a:r>
            <a:r>
              <a:rPr lang="en-US" altLang="zh-CN" sz="2000" dirty="0">
                <a:solidFill>
                  <a:srgbClr val="404040"/>
                </a:solidFill>
              </a:rPr>
              <a:t>and </a:t>
            </a:r>
            <a:r>
              <a:rPr lang="fr-FR" altLang="zh-CN" sz="2000" dirty="0" err="1">
                <a:solidFill>
                  <a:srgbClr val="404040"/>
                </a:solidFill>
              </a:rPr>
              <a:t>Bound</a:t>
            </a:r>
            <a:endParaRPr lang="fr-FR" altLang="zh-CN" sz="2000" dirty="0">
              <a:solidFill>
                <a:srgbClr val="404040"/>
              </a:solidFill>
            </a:endParaRPr>
          </a:p>
          <a:p>
            <a:pPr algn="just"/>
            <a:r>
              <a:rPr lang="fr-FR" altLang="zh-CN" sz="2000" dirty="0">
                <a:solidFill>
                  <a:srgbClr val="404040"/>
                </a:solidFill>
              </a:rPr>
              <a:t>	2. Différents modules</a:t>
            </a:r>
          </a:p>
          <a:p>
            <a:pPr algn="just"/>
            <a:r>
              <a:rPr lang="fr-FR" altLang="zh-CN" sz="2000" dirty="0">
                <a:solidFill>
                  <a:srgbClr val="404040"/>
                </a:solidFill>
              </a:rPr>
              <a:t>	3. Différents filtres</a:t>
            </a:r>
          </a:p>
          <a:p>
            <a:pPr algn="just"/>
            <a:r>
              <a:rPr lang="fr-FR" altLang="zh-CN" sz="2000" dirty="0">
                <a:solidFill>
                  <a:srgbClr val="404040"/>
                </a:solidFill>
              </a:rPr>
              <a:t>	4.Différentes bornes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altLang="zh-CN" sz="2400" dirty="0"/>
              <a:t>III-Evaluation des performances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/>
              <a:t>IV-Conclusion et </a:t>
            </a:r>
            <a:r>
              <a:rPr lang="en-US" altLang="zh-CN" sz="2400" dirty="0" err="1"/>
              <a:t>ouverture</a:t>
            </a:r>
            <a:endParaRPr lang="fr-FR" altLang="zh-C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altLang="zh-CN" sz="2400" dirty="0">
              <a:solidFill>
                <a:srgbClr val="40404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altLang="zh-CN" sz="2400" dirty="0">
              <a:solidFill>
                <a:srgbClr val="40404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altLang="zh-C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altLang="zh-C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altLang="zh-CN" dirty="0"/>
          </a:p>
        </p:txBody>
      </p:sp>
    </p:spTree>
    <p:extLst>
      <p:ext uri="{BB962C8B-B14F-4D97-AF65-F5344CB8AC3E}">
        <p14:creationId xmlns:p14="http://schemas.microsoft.com/office/powerpoint/2010/main" val="378778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A886-2F96-E844-A0F6-9BA1726C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 dirty="0"/>
              <a:t>I-Présentation du sujet</a:t>
            </a:r>
          </a:p>
        </p:txBody>
      </p:sp>
      <p:sp>
        <p:nvSpPr>
          <p:cNvPr id="5" name="矩形 4"/>
          <p:cNvSpPr/>
          <p:nvPr/>
        </p:nvSpPr>
        <p:spPr>
          <a:xfrm>
            <a:off x="1427870" y="1388363"/>
            <a:ext cx="724486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/>
              <a:t>Situation </a:t>
            </a:r>
          </a:p>
          <a:p>
            <a:pPr lvl="1" algn="just"/>
            <a:r>
              <a:rPr lang="en-US" altLang="zh-CN" dirty="0"/>
              <a:t>P</a:t>
            </a:r>
            <a:r>
              <a:rPr lang="fr-FR" altLang="zh-CN" dirty="0" err="1"/>
              <a:t>lusieurs</a:t>
            </a:r>
            <a:r>
              <a:rPr lang="fr-FR" altLang="zh-CN" dirty="0"/>
              <a:t> avions passent dans une zone de contrôle </a:t>
            </a:r>
            <a:r>
              <a:rPr lang="en-US" altLang="zh-CN" noProof="1"/>
              <a:t>en</a:t>
            </a:r>
            <a:r>
              <a:rPr lang="en-US" altLang="zh-CN" dirty="0"/>
              <a:t> </a:t>
            </a:r>
            <a:r>
              <a:rPr lang="en-US" altLang="zh-CN" dirty="0" err="1"/>
              <a:t>même</a:t>
            </a:r>
            <a:r>
              <a:rPr lang="en-US" altLang="zh-CN" dirty="0"/>
              <a:t> temps</a:t>
            </a:r>
            <a:r>
              <a:rPr lang="fr-FR" altLang="zh-CN" dirty="0"/>
              <a:t>. </a:t>
            </a:r>
          </a:p>
          <a:p>
            <a:pPr lvl="1" algn="just"/>
            <a:r>
              <a:rPr lang="en-US" altLang="zh-CN" dirty="0"/>
              <a:t>C</a:t>
            </a:r>
            <a:r>
              <a:rPr lang="fr-FR" altLang="zh-CN" dirty="0" err="1"/>
              <a:t>haque</a:t>
            </a:r>
            <a:r>
              <a:rPr lang="fr-FR" altLang="zh-CN" dirty="0"/>
              <a:t> avion a le choix parmi 160 manœuvres</a:t>
            </a:r>
            <a:r>
              <a:rPr lang="en-US" altLang="zh-CN" dirty="0"/>
              <a:t>.</a:t>
            </a:r>
            <a:endParaRPr lang="fr-FR" altLang="zh-C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Objectif</a:t>
            </a:r>
            <a:endParaRPr lang="fr-FR" altLang="zh-CN" sz="2400" dirty="0"/>
          </a:p>
          <a:p>
            <a:pPr lvl="1"/>
            <a:r>
              <a:rPr lang="en-US" altLang="zh-CN" dirty="0" err="1"/>
              <a:t>Minimiser</a:t>
            </a:r>
            <a:r>
              <a:rPr lang="en-US" altLang="zh-CN" dirty="0"/>
              <a:t> le </a:t>
            </a:r>
            <a:r>
              <a:rPr lang="en-US" altLang="zh-CN" dirty="0" err="1"/>
              <a:t>coût</a:t>
            </a:r>
            <a:r>
              <a:rPr lang="en-US" altLang="zh-CN" dirty="0"/>
              <a:t> total: </a:t>
            </a:r>
            <a:r>
              <a:rPr lang="en-US" altLang="zh-CN" dirty="0" err="1"/>
              <a:t>Trouver</a:t>
            </a:r>
            <a:r>
              <a:rPr lang="en-US" altLang="zh-CN" dirty="0"/>
              <a:t> </a:t>
            </a:r>
            <a:r>
              <a:rPr lang="fr-FR" altLang="zh-CN" dirty="0"/>
              <a:t>la meilleure combinaison de manœuvres pour chaque avion.</a:t>
            </a:r>
            <a:endParaRPr lang="fr-FR" altLang="zh-C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altLang="zh-CN" sz="2400" dirty="0"/>
              <a:t>Contraintes</a:t>
            </a:r>
          </a:p>
          <a:p>
            <a:pPr lvl="1" algn="just"/>
            <a:r>
              <a:rPr lang="fr-FR" altLang="zh-CN" dirty="0"/>
              <a:t>Pas de conflit entre 2 avions.</a:t>
            </a:r>
          </a:p>
          <a:p>
            <a:pPr marL="0" indent="0" algn="just">
              <a:buNone/>
            </a:pPr>
            <a:endParaRPr lang="fr-FR" altLang="zh-CN" dirty="0"/>
          </a:p>
        </p:txBody>
      </p:sp>
    </p:spTree>
    <p:extLst>
      <p:ext uri="{BB962C8B-B14F-4D97-AF65-F5344CB8AC3E}">
        <p14:creationId xmlns:p14="http://schemas.microsoft.com/office/powerpoint/2010/main" val="263145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A886-2F96-E844-A0F6-9BA1726C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 dirty="0"/>
              <a:t>I-Présentation du sujet</a:t>
            </a:r>
          </a:p>
        </p:txBody>
      </p:sp>
      <p:sp>
        <p:nvSpPr>
          <p:cNvPr id="3" name="椭圆 2"/>
          <p:cNvSpPr/>
          <p:nvPr/>
        </p:nvSpPr>
        <p:spPr>
          <a:xfrm>
            <a:off x="809878" y="1807264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809878" y="2712994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/>
              <a:t>2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910653" y="1807973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910652" y="2710648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箭头连接符 10"/>
          <p:cNvCxnSpPr>
            <a:stCxn id="3" idx="6"/>
            <a:endCxn id="8" idx="2"/>
          </p:cNvCxnSpPr>
          <p:nvPr/>
        </p:nvCxnSpPr>
        <p:spPr>
          <a:xfrm>
            <a:off x="1006825" y="1905738"/>
            <a:ext cx="1903827" cy="903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6"/>
            <a:endCxn id="7" idx="3"/>
          </p:cNvCxnSpPr>
          <p:nvPr/>
        </p:nvCxnSpPr>
        <p:spPr>
          <a:xfrm flipV="1">
            <a:off x="1006825" y="1976078"/>
            <a:ext cx="1932670" cy="8353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5103573" y="1807973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/>
              <a:t>1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5103573" y="2712994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/>
              <a:t>2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7204348" y="1807973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204347" y="2710648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>
            <a:stCxn id="21" idx="6"/>
            <a:endCxn id="24" idx="2"/>
          </p:cNvCxnSpPr>
          <p:nvPr/>
        </p:nvCxnSpPr>
        <p:spPr>
          <a:xfrm>
            <a:off x="5300520" y="1906447"/>
            <a:ext cx="1903827" cy="902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2" idx="0"/>
          </p:cNvCxnSpPr>
          <p:nvPr/>
        </p:nvCxnSpPr>
        <p:spPr>
          <a:xfrm flipH="1" flipV="1">
            <a:off x="4811316" y="1666782"/>
            <a:ext cx="390731" cy="1046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4811316" y="1666782"/>
            <a:ext cx="2407453" cy="229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2964302" y="3323951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/>
              <a:t>1</a:t>
            </a:r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2964302" y="4229681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/>
              <a:t>2</a:t>
            </a:r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>
            <a:off x="5065077" y="3324660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椭圆 53"/>
          <p:cNvSpPr/>
          <p:nvPr/>
        </p:nvSpPr>
        <p:spPr>
          <a:xfrm>
            <a:off x="5065076" y="4227335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7" name="直接连接符 56"/>
          <p:cNvCxnSpPr/>
          <p:nvPr/>
        </p:nvCxnSpPr>
        <p:spPr>
          <a:xfrm>
            <a:off x="3161249" y="3422424"/>
            <a:ext cx="325372" cy="2961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54" idx="2"/>
          </p:cNvCxnSpPr>
          <p:nvPr/>
        </p:nvCxnSpPr>
        <p:spPr>
          <a:xfrm>
            <a:off x="3463353" y="3705306"/>
            <a:ext cx="1601723" cy="6205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3106149" y="3532036"/>
            <a:ext cx="316260" cy="778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53" idx="2"/>
          </p:cNvCxnSpPr>
          <p:nvPr/>
        </p:nvCxnSpPr>
        <p:spPr>
          <a:xfrm flipV="1">
            <a:off x="3422409" y="3423134"/>
            <a:ext cx="1642668" cy="89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470628" y="2907595"/>
            <a:ext cx="803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Conflit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5592777" y="2909941"/>
            <a:ext cx="1611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Perte</a:t>
            </a:r>
            <a:r>
              <a:rPr lang="en-US" altLang="zh-CN" dirty="0"/>
              <a:t> de temps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3460187" y="4424282"/>
            <a:ext cx="127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Le </a:t>
            </a:r>
            <a:r>
              <a:rPr lang="en-US" altLang="zh-CN" dirty="0" err="1"/>
              <a:t>meilleur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809878" y="1143415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Exemple</a:t>
            </a:r>
            <a:r>
              <a:rPr lang="en-US" altLang="zh-CN" dirty="0"/>
              <a:t> avec 2 </a:t>
            </a:r>
            <a:r>
              <a:rPr lang="en-US" altLang="zh-CN" dirty="0" err="1"/>
              <a:t>avions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2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D7E9-B2DD-A74A-AB73-DF7FC9AB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885" y="495843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fr-FR" dirty="0"/>
              <a:t>II-1.L’algorithme Branch and </a:t>
            </a:r>
            <a:r>
              <a:rPr lang="fr-FR" dirty="0" err="1"/>
              <a:t>Bound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0CD1A-7F13-2842-8FD2-E8F0B6408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2159442"/>
          </a:xfrm>
        </p:spPr>
        <p:txBody>
          <a:bodyPr anchor="ctr">
            <a:normAutofit lnSpcReduction="10000"/>
          </a:bodyPr>
          <a:lstStyle/>
          <a:p>
            <a:endParaRPr lang="fr-FR" dirty="0">
              <a:solidFill>
                <a:srgbClr val="404040"/>
              </a:solidFill>
            </a:endParaRPr>
          </a:p>
          <a:p>
            <a:r>
              <a:rPr lang="fr-FR" dirty="0">
                <a:solidFill>
                  <a:srgbClr val="404040"/>
                </a:solidFill>
              </a:rPr>
              <a:t>Problème d’optimisation</a:t>
            </a:r>
          </a:p>
          <a:p>
            <a:r>
              <a:rPr lang="fr-FR" dirty="0">
                <a:solidFill>
                  <a:srgbClr val="404040"/>
                </a:solidFill>
              </a:rPr>
              <a:t>Séparation</a:t>
            </a:r>
          </a:p>
          <a:p>
            <a:r>
              <a:rPr lang="fr-FR" dirty="0">
                <a:solidFill>
                  <a:srgbClr val="404040"/>
                </a:solidFill>
              </a:rPr>
              <a:t>Evaluation</a:t>
            </a:r>
          </a:p>
          <a:p>
            <a:pPr marL="0" indent="0">
              <a:buNone/>
            </a:pPr>
            <a:endParaRPr lang="fr-FR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03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D7E9-B2DD-A74A-AB73-DF7FC9AB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363" y="549275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fr-FR" dirty="0"/>
              <a:t>II-1.L’algorithme Branch and </a:t>
            </a:r>
            <a:r>
              <a:rPr lang="fr-FR" dirty="0" err="1"/>
              <a:t>Bound</a:t>
            </a:r>
            <a:endParaRPr lang="fr-FR" dirty="0"/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E0F5C581-1E8E-4074-AEB8-B66CB39F2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675" y="1676149"/>
            <a:ext cx="5040671" cy="291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9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6B55-4033-D842-A463-B45A6BD2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 dirty="0"/>
              <a:t>II-2.Différents modules</a:t>
            </a:r>
          </a:p>
        </p:txBody>
      </p:sp>
      <p:sp>
        <p:nvSpPr>
          <p:cNvPr id="6" name="矩形 5"/>
          <p:cNvSpPr/>
          <p:nvPr/>
        </p:nvSpPr>
        <p:spPr>
          <a:xfrm>
            <a:off x="1937160" y="1990580"/>
            <a:ext cx="909223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Modele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4391" y="2803543"/>
            <a:ext cx="872355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Priority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15153" y="3689242"/>
            <a:ext cx="682559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Solve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19395" y="2003133"/>
            <a:ext cx="895758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Pqueue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08181" y="3691006"/>
            <a:ext cx="1167179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Load_data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" name="直接箭头连接符 11"/>
          <p:cNvCxnSpPr>
            <a:stCxn id="6" idx="2"/>
            <a:endCxn id="7" idx="0"/>
          </p:cNvCxnSpPr>
          <p:nvPr/>
        </p:nvCxnSpPr>
        <p:spPr>
          <a:xfrm flipH="1">
            <a:off x="1250569" y="2359912"/>
            <a:ext cx="1141203" cy="443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10" idx="1"/>
          </p:cNvCxnSpPr>
          <p:nvPr/>
        </p:nvCxnSpPr>
        <p:spPr>
          <a:xfrm>
            <a:off x="1250569" y="3172875"/>
            <a:ext cx="557612" cy="702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10" idx="0"/>
          </p:cNvCxnSpPr>
          <p:nvPr/>
        </p:nvCxnSpPr>
        <p:spPr>
          <a:xfrm flipH="1">
            <a:off x="2391771" y="2359912"/>
            <a:ext cx="1" cy="1331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2"/>
            <a:endCxn id="8" idx="0"/>
          </p:cNvCxnSpPr>
          <p:nvPr/>
        </p:nvCxnSpPr>
        <p:spPr>
          <a:xfrm>
            <a:off x="3467274" y="2372465"/>
            <a:ext cx="789159" cy="1316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3"/>
            <a:endCxn id="8" idx="1"/>
          </p:cNvCxnSpPr>
          <p:nvPr/>
        </p:nvCxnSpPr>
        <p:spPr>
          <a:xfrm flipV="1">
            <a:off x="2975360" y="3873908"/>
            <a:ext cx="939793" cy="1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312213" y="2033363"/>
            <a:ext cx="972317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r>
              <a:rPr lang="en-US" altLang="zh-CN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cript.sh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991928" y="2029232"/>
            <a:ext cx="1025410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r>
              <a:rPr lang="en-US" altLang="zh-CN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esult.txt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9" name="直接箭头连接符 28"/>
          <p:cNvCxnSpPr>
            <a:cxnSpLocks/>
            <a:stCxn id="28" idx="0"/>
            <a:endCxn id="26" idx="2"/>
          </p:cNvCxnSpPr>
          <p:nvPr/>
        </p:nvCxnSpPr>
        <p:spPr>
          <a:xfrm flipV="1">
            <a:off x="5873031" y="2402695"/>
            <a:ext cx="925341" cy="1286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7" idx="1"/>
          </p:cNvCxnSpPr>
          <p:nvPr/>
        </p:nvCxnSpPr>
        <p:spPr>
          <a:xfrm flipV="1">
            <a:off x="7284530" y="2213898"/>
            <a:ext cx="707398" cy="5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cxnSpLocks/>
            <a:stCxn id="40" idx="2"/>
            <a:endCxn id="8" idx="0"/>
          </p:cNvCxnSpPr>
          <p:nvPr/>
        </p:nvCxnSpPr>
        <p:spPr>
          <a:xfrm flipH="1">
            <a:off x="4256433" y="1734741"/>
            <a:ext cx="1277842" cy="1954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671731" y="1396187"/>
            <a:ext cx="1725088" cy="33855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Fichiers</a:t>
            </a:r>
            <a:r>
              <a:rPr lang="en-US" altLang="zh-CN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</a:t>
            </a:r>
            <a:r>
              <a:rPr lang="en-US" altLang="zh-CN" sz="16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conflits</a:t>
            </a:r>
            <a:endParaRPr lang="zh-CN" alt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92369" y="1871005"/>
            <a:ext cx="4375053" cy="253921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D43EA66C-DF35-5441-80CB-52513DF7AB9F}"/>
              </a:ext>
            </a:extLst>
          </p:cNvPr>
          <p:cNvSpPr txBox="1">
            <a:spLocks/>
          </p:cNvSpPr>
          <p:nvPr/>
        </p:nvSpPr>
        <p:spPr bwMode="auto">
          <a:xfrm>
            <a:off x="1937160" y="4414479"/>
            <a:ext cx="1229298" cy="349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altLang="zh-CN" sz="1200" dirty="0" err="1">
                <a:solidFill>
                  <a:srgbClr val="404040"/>
                </a:solidFill>
              </a:rPr>
              <a:t>Ocaml</a:t>
            </a:r>
            <a:r>
              <a:rPr lang="en-US" altLang="zh-CN" sz="1200" dirty="0">
                <a:solidFill>
                  <a:srgbClr val="404040"/>
                </a:solidFill>
              </a:rPr>
              <a:t> Modules</a:t>
            </a:r>
            <a:endParaRPr lang="fr-FR" sz="1200" dirty="0">
              <a:solidFill>
                <a:srgbClr val="404040"/>
              </a:solidFill>
            </a:endParaRPr>
          </a:p>
        </p:txBody>
      </p:sp>
      <p:sp>
        <p:nvSpPr>
          <p:cNvPr id="28" name="矩形 25">
            <a:extLst>
              <a:ext uri="{FF2B5EF4-FFF2-40B4-BE49-F238E27FC236}">
                <a16:creationId xmlns:a16="http://schemas.microsoft.com/office/drawing/2014/main" id="{028E546F-8B9A-5C48-810C-C01835D33CB4}"/>
              </a:ext>
            </a:extLst>
          </p:cNvPr>
          <p:cNvSpPr/>
          <p:nvPr/>
        </p:nvSpPr>
        <p:spPr>
          <a:xfrm>
            <a:off x="5272995" y="3689242"/>
            <a:ext cx="1200072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Executable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0" name="直接箭头连接符 28">
            <a:extLst>
              <a:ext uri="{FF2B5EF4-FFF2-40B4-BE49-F238E27FC236}">
                <a16:creationId xmlns:a16="http://schemas.microsoft.com/office/drawing/2014/main" id="{AEE54C1A-F9FE-F149-8EE0-06CBCF5E13CF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4607911" y="3873908"/>
            <a:ext cx="665084" cy="4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441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B30C-CCB4-B84C-AB50-33258E52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216" y="287104"/>
            <a:ext cx="5797296" cy="891540"/>
          </a:xfrm>
        </p:spPr>
        <p:txBody>
          <a:bodyPr>
            <a:noAutofit/>
          </a:bodyPr>
          <a:lstStyle/>
          <a:p>
            <a:r>
              <a:rPr lang="fr-FR" sz="4000" dirty="0"/>
              <a:t>II-3.Différents filtres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CC9C8-0C8E-C441-AE32-6DC5051E8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908185"/>
            <a:ext cx="6584634" cy="2159442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rgbClr val="404040"/>
                </a:solidFill>
              </a:rPr>
              <a:t>Le filtre permet de gérer les conflits entre les avions</a:t>
            </a:r>
          </a:p>
          <a:p>
            <a:r>
              <a:rPr lang="fr-FR" dirty="0">
                <a:solidFill>
                  <a:srgbClr val="404040"/>
                </a:solidFill>
              </a:rPr>
              <a:t>Filtre naïf et filtre utilisant AC3</a:t>
            </a:r>
          </a:p>
          <a:p>
            <a:r>
              <a:rPr lang="fr-FR" dirty="0">
                <a:solidFill>
                  <a:srgbClr val="404040"/>
                </a:solidFill>
              </a:rPr>
              <a:t>AC3 : ‘arc </a:t>
            </a:r>
            <a:r>
              <a:rPr lang="fr-FR" dirty="0" err="1">
                <a:solidFill>
                  <a:srgbClr val="404040"/>
                </a:solidFill>
              </a:rPr>
              <a:t>consistency</a:t>
            </a:r>
            <a:r>
              <a:rPr lang="fr-FR" dirty="0">
                <a:solidFill>
                  <a:srgbClr val="404040"/>
                </a:solidFill>
              </a:rPr>
              <a:t>’ algorithme #3</a:t>
            </a:r>
          </a:p>
          <a:p>
            <a:pPr marL="0" indent="0">
              <a:buNone/>
            </a:pPr>
            <a:endParaRPr lang="fr-FR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87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76778-818F-4843-8604-95BF169B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Filtre naïf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6B4643-F3C2-4B41-97B5-076BB2889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229"/>
            <a:ext cx="2734056" cy="3394472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/>
              <a:t>Avion </a:t>
            </a:r>
            <a:r>
              <a:rPr lang="fr-FR" sz="2000" dirty="0">
                <a:sym typeface="Wingdings" pitchFamily="2" charset="2"/>
              </a:rPr>
              <a:t> manœuvres possibles</a:t>
            </a:r>
            <a:endParaRPr lang="fr-FR" sz="2000" dirty="0"/>
          </a:p>
          <a:p>
            <a:pPr marL="0" indent="0" algn="ctr">
              <a:buNone/>
            </a:pPr>
            <a:r>
              <a:rPr lang="fr-FR" sz="2800" dirty="0"/>
              <a:t>i</a:t>
            </a:r>
            <a:r>
              <a:rPr lang="fr-FR" sz="2800" dirty="0">
                <a:sym typeface="Wingdings" pitchFamily="2" charset="2"/>
              </a:rPr>
              <a:t> {1,2,3,4}</a:t>
            </a:r>
            <a:endParaRPr lang="fr-FR" sz="2800" dirty="0"/>
          </a:p>
          <a:p>
            <a:pPr marL="0" indent="0" algn="ctr">
              <a:buNone/>
            </a:pPr>
            <a:r>
              <a:rPr lang="fr-FR" sz="2800" dirty="0"/>
              <a:t>j </a:t>
            </a:r>
            <a:r>
              <a:rPr lang="fr-FR" sz="2800" dirty="0">
                <a:sym typeface="Wingdings" pitchFamily="2" charset="2"/>
              </a:rPr>
              <a:t> {1,2,3,4}</a:t>
            </a:r>
            <a:endParaRPr lang="fr-FR" sz="2800" dirty="0"/>
          </a:p>
          <a:p>
            <a:pPr marL="0" indent="0" algn="ctr">
              <a:buNone/>
            </a:pPr>
            <a:r>
              <a:rPr lang="fr-FR" sz="2800" dirty="0"/>
              <a:t>k</a:t>
            </a:r>
            <a:r>
              <a:rPr lang="fr-FR" sz="2800" dirty="0">
                <a:sym typeface="Wingdings" pitchFamily="2" charset="2"/>
              </a:rPr>
              <a:t> {1,2,3,4}</a:t>
            </a:r>
            <a:endParaRPr lang="fr-FR" sz="2800" dirty="0"/>
          </a:p>
          <a:p>
            <a:pPr marL="0" indent="0" algn="ctr">
              <a:buNone/>
            </a:pPr>
            <a:r>
              <a:rPr lang="fr-FR" sz="2800" dirty="0"/>
              <a:t>Avant filtrage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9271543-FE90-914B-AB98-8BD9810ED333}"/>
              </a:ext>
            </a:extLst>
          </p:cNvPr>
          <p:cNvSpPr txBox="1">
            <a:spLocks/>
          </p:cNvSpPr>
          <p:nvPr/>
        </p:nvSpPr>
        <p:spPr bwMode="auto">
          <a:xfrm>
            <a:off x="3204972" y="1063229"/>
            <a:ext cx="2734056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fr-FR" sz="2000" dirty="0"/>
              <a:t>Avion </a:t>
            </a:r>
            <a:r>
              <a:rPr lang="fr-FR" sz="2000" dirty="0">
                <a:sym typeface="Wingdings" pitchFamily="2" charset="2"/>
              </a:rPr>
              <a:t> manœuvres possibles</a:t>
            </a:r>
            <a:endParaRPr lang="fr-FR" sz="20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i</a:t>
            </a:r>
            <a:r>
              <a:rPr lang="fr-FR" sz="2800" dirty="0">
                <a:sym typeface="Wingdings" pitchFamily="2" charset="2"/>
              </a:rPr>
              <a:t> {</a:t>
            </a:r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1</a:t>
            </a:r>
            <a:r>
              <a:rPr lang="fr-FR" sz="2800" dirty="0">
                <a:sym typeface="Wingdings" pitchFamily="2" charset="2"/>
              </a:rPr>
              <a:t>,2,3,4}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j </a:t>
            </a:r>
            <a:r>
              <a:rPr lang="fr-FR" sz="2800" dirty="0">
                <a:sym typeface="Wingdings" pitchFamily="2" charset="2"/>
              </a:rPr>
              <a:t> {</a:t>
            </a:r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1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strike="sngStrike" dirty="0">
                <a:solidFill>
                  <a:srgbClr val="FF0000"/>
                </a:solidFill>
                <a:sym typeface="Wingdings" pitchFamily="2" charset="2"/>
              </a:rPr>
              <a:t>2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3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strike="sngStrike" dirty="0">
                <a:solidFill>
                  <a:srgbClr val="FF0000"/>
                </a:solidFill>
                <a:sym typeface="Wingdings" pitchFamily="2" charset="2"/>
              </a:rPr>
              <a:t>4</a:t>
            </a:r>
            <a:r>
              <a:rPr lang="fr-FR" sz="2800" dirty="0">
                <a:sym typeface="Wingdings" pitchFamily="2" charset="2"/>
              </a:rPr>
              <a:t>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k</a:t>
            </a:r>
            <a:r>
              <a:rPr lang="fr-FR" sz="2800" dirty="0">
                <a:sym typeface="Wingdings" pitchFamily="2" charset="2"/>
              </a:rPr>
              <a:t> {</a:t>
            </a:r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1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2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strike="sngStrike" dirty="0">
                <a:solidFill>
                  <a:srgbClr val="FF0000"/>
                </a:solidFill>
                <a:sym typeface="Wingdings" pitchFamily="2" charset="2"/>
              </a:rPr>
              <a:t>3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strike="sngStrike" dirty="0">
                <a:solidFill>
                  <a:srgbClr val="FF0000"/>
                </a:solidFill>
                <a:sym typeface="Wingdings" pitchFamily="2" charset="2"/>
              </a:rPr>
              <a:t>4</a:t>
            </a:r>
            <a:r>
              <a:rPr lang="fr-FR" sz="2800" dirty="0">
                <a:sym typeface="Wingdings" pitchFamily="2" charset="2"/>
              </a:rPr>
              <a:t>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Etude compatibilité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AC4366B-292E-CE43-A1A7-420E7636DD01}"/>
              </a:ext>
            </a:extLst>
          </p:cNvPr>
          <p:cNvSpPr txBox="1">
            <a:spLocks/>
          </p:cNvSpPr>
          <p:nvPr/>
        </p:nvSpPr>
        <p:spPr bwMode="auto">
          <a:xfrm>
            <a:off x="5939028" y="1063229"/>
            <a:ext cx="2734056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fr-FR" sz="2000" dirty="0"/>
              <a:t>Avion </a:t>
            </a:r>
            <a:r>
              <a:rPr lang="fr-FR" sz="2000" dirty="0">
                <a:sym typeface="Wingdings" pitchFamily="2" charset="2"/>
              </a:rPr>
              <a:t> manœuvres possibles</a:t>
            </a:r>
            <a:endParaRPr lang="fr-FR" sz="20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i</a:t>
            </a:r>
            <a:r>
              <a:rPr lang="fr-FR" sz="2800" dirty="0">
                <a:sym typeface="Wingdings" pitchFamily="2" charset="2"/>
              </a:rPr>
              <a:t> {1}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j </a:t>
            </a:r>
            <a:r>
              <a:rPr lang="fr-FR" sz="2800" dirty="0">
                <a:sym typeface="Wingdings" pitchFamily="2" charset="2"/>
              </a:rPr>
              <a:t> {1,3}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k</a:t>
            </a:r>
            <a:r>
              <a:rPr lang="fr-FR" sz="2800" dirty="0">
                <a:sym typeface="Wingdings" pitchFamily="2" charset="2"/>
              </a:rPr>
              <a:t> {1,2}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Après filtrage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9DB0AC6-B8D3-F84F-A0E3-685F3810AC02}"/>
              </a:ext>
            </a:extLst>
          </p:cNvPr>
          <p:cNvCxnSpPr/>
          <p:nvPr/>
        </p:nvCxnSpPr>
        <p:spPr>
          <a:xfrm>
            <a:off x="3090672" y="1063229"/>
            <a:ext cx="0" cy="3280171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DD33AB1-C84C-8C45-B8AF-27BEBC7C57FF}"/>
              </a:ext>
            </a:extLst>
          </p:cNvPr>
          <p:cNvCxnSpPr/>
          <p:nvPr/>
        </p:nvCxnSpPr>
        <p:spPr>
          <a:xfrm>
            <a:off x="5775960" y="1063229"/>
            <a:ext cx="0" cy="3280171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269986"/>
      </p:ext>
    </p:extLst>
  </p:cSld>
  <p:clrMapOvr>
    <a:masterClrMapping/>
  </p:clrMapOvr>
</p:sld>
</file>

<file path=ppt/theme/theme1.xml><?xml version="1.0" encoding="utf-8"?>
<a:theme xmlns:a="http://schemas.openxmlformats.org/drawingml/2006/main" name="PrésentationENAC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PrésentationENAC.pot</Template>
  <TotalTime>85</TotalTime>
  <Words>359</Words>
  <Application>Microsoft Macintosh PowerPoint</Application>
  <PresentationFormat>Affichage à l'écran (16:9)</PresentationFormat>
  <Paragraphs>126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PrésentationENAC</vt:lpstr>
      <vt:lpstr>Résolution de conflits aérien par Branch&amp;Bound</vt:lpstr>
      <vt:lpstr>Plan</vt:lpstr>
      <vt:lpstr>I-Présentation du sujet</vt:lpstr>
      <vt:lpstr>I-Présentation du sujet</vt:lpstr>
      <vt:lpstr>II-1.L’algorithme Branch and Bound</vt:lpstr>
      <vt:lpstr>II-1.L’algorithme Branch and Bound</vt:lpstr>
      <vt:lpstr>II-2.Différents modules</vt:lpstr>
      <vt:lpstr>II-3.Différents filtres</vt:lpstr>
      <vt:lpstr>Filtre naïf</vt:lpstr>
      <vt:lpstr>Filtre utilisant AC3</vt:lpstr>
      <vt:lpstr>II-4.Différentes bornes</vt:lpstr>
      <vt:lpstr>II-4.Différentes bornes</vt:lpstr>
      <vt:lpstr>II-4.Différentes bornes</vt:lpstr>
      <vt:lpstr>III-Evaluation des performances  </vt:lpstr>
      <vt:lpstr>III-Evaluation des performances</vt:lpstr>
      <vt:lpstr>IV-Conclusion et ouverture</vt:lpstr>
    </vt:vector>
  </TitlesOfParts>
  <Company>ENAC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Jérôme ESPENAN</dc:creator>
  <cp:lastModifiedBy>dorian Coste</cp:lastModifiedBy>
  <cp:revision>13</cp:revision>
  <dcterms:created xsi:type="dcterms:W3CDTF">2016-01-28T09:10:34Z</dcterms:created>
  <dcterms:modified xsi:type="dcterms:W3CDTF">2019-01-09T08:27:17Z</dcterms:modified>
</cp:coreProperties>
</file>