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8"/>
  </p:notesMasterIdLst>
  <p:sldIdLst>
    <p:sldId id="257" r:id="rId2"/>
    <p:sldId id="266" r:id="rId3"/>
    <p:sldId id="267" r:id="rId4"/>
    <p:sldId id="265" r:id="rId5"/>
    <p:sldId id="272" r:id="rId6"/>
    <p:sldId id="273" r:id="rId7"/>
    <p:sldId id="268" r:id="rId8"/>
    <p:sldId id="269" r:id="rId9"/>
    <p:sldId id="270" r:id="rId10"/>
    <p:sldId id="271" r:id="rId11"/>
    <p:sldId id="278" r:id="rId12"/>
    <p:sldId id="279" r:id="rId13"/>
    <p:sldId id="280" r:id="rId14"/>
    <p:sldId id="282" r:id="rId15"/>
    <p:sldId id="283" r:id="rId16"/>
    <p:sldId id="277" r:id="rId17"/>
  </p:sldIdLst>
  <p:sldSz cx="9144000" cy="5143500" type="screen16x9"/>
  <p:notesSz cx="6858000" cy="9144000"/>
  <p:defaultTextStyle>
    <a:defPPr>
      <a:defRPr lang="fr-FR"/>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64"/>
    <p:restoredTop sz="68817"/>
  </p:normalViewPr>
  <p:slideViewPr>
    <p:cSldViewPr snapToGrid="0" snapToObjects="1">
      <p:cViewPr varScale="1">
        <p:scale>
          <a:sx n="100" d="100"/>
          <a:sy n="100" d="100"/>
        </p:scale>
        <p:origin x="2024" y="1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15D336-28B6-C44C-90FF-6A66BE2765AF}" type="datetimeFigureOut">
              <a:rPr lang="fr-FR" smtClean="0"/>
              <a:t>09/01/2019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259B9-D364-9040-95C9-2A26E731232E}" type="slidenum">
              <a:rPr lang="fr-FR" smtClean="0"/>
              <a:t>‹#›</a:t>
            </a:fld>
            <a:endParaRPr lang="fr-FR"/>
          </a:p>
        </p:txBody>
      </p:sp>
    </p:spTree>
    <p:extLst>
      <p:ext uri="{BB962C8B-B14F-4D97-AF65-F5344CB8AC3E}">
        <p14:creationId xmlns:p14="http://schemas.microsoft.com/office/powerpoint/2010/main" val="85014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Maintenant que nous avons posé le principe du problème que nous étudions le but sera de le résoudre le plus efficacement possible, c’est-à-dire le plus rapidement possible, tout en essayant d’obtenir une solution avec un coût faible.</a:t>
            </a:r>
          </a:p>
          <a:p>
            <a:endParaRPr lang="fr-FR" dirty="0"/>
          </a:p>
          <a:p>
            <a:r>
              <a:rPr lang="fr-FR" dirty="0"/>
              <a:t>Les premières choses que nous avons mises en place ont été de toujours choisir l’avion avec le domaine le plus restreint possible, et la manœuvre avec le coût le moins élevé.</a:t>
            </a:r>
          </a:p>
          <a:p>
            <a:endParaRPr lang="fr-FR" dirty="0"/>
          </a:p>
          <a:p>
            <a:r>
              <a:rPr lang="fr-FR" dirty="0"/>
              <a:t>Le critère principal que l’on a utilisé pour évalue les performances en vitesse d’exécution de notre programme était le nombre de nœuds explorés, comme c’est un critère complétement indépendant du matériel utilisé. On a mis ces résultats en relation avec le nombre d’avions le nombre d’avion puisque ce que l’on cherche à faire finalement c’est retarder l’explosion combinatoire.</a:t>
            </a:r>
          </a:p>
          <a:p>
            <a:endParaRPr lang="fr-FR" dirty="0"/>
          </a:p>
          <a:p>
            <a:r>
              <a:rPr lang="fr-FR" dirty="0"/>
              <a:t>On a eu deux axes de recherche, d’amélioration : qui vous ont été présentés par Sam et Dorian c’est-à-dire le filtre pour les conflits et la borne.</a:t>
            </a:r>
          </a:p>
        </p:txBody>
      </p:sp>
      <p:sp>
        <p:nvSpPr>
          <p:cNvPr id="4" name="Slide Number Placeholder 3"/>
          <p:cNvSpPr>
            <a:spLocks noGrp="1"/>
          </p:cNvSpPr>
          <p:nvPr>
            <p:ph type="sldNum" sz="quarter" idx="10"/>
          </p:nvPr>
        </p:nvSpPr>
        <p:spPr/>
        <p:txBody>
          <a:bodyPr/>
          <a:lstStyle/>
          <a:p>
            <a:fld id="{4B4222B1-677A-AF45-8AD0-140D41F4FDA3}" type="slidenum">
              <a:rPr lang="fr-FR" smtClean="0"/>
              <a:t>13</a:t>
            </a:fld>
            <a:endParaRPr lang="fr-FR"/>
          </a:p>
        </p:txBody>
      </p:sp>
    </p:spTree>
    <p:extLst>
      <p:ext uri="{BB962C8B-B14F-4D97-AF65-F5344CB8AC3E}">
        <p14:creationId xmlns:p14="http://schemas.microsoft.com/office/powerpoint/2010/main" val="744719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Mij</a:t>
            </a:r>
            <a:r>
              <a:rPr lang="fr-FR" dirty="0"/>
              <a:t> 20 -&gt; 75</a:t>
            </a:r>
          </a:p>
          <a:p>
            <a:r>
              <a:rPr lang="fr-FR" dirty="0" err="1"/>
              <a:t>Naive</a:t>
            </a:r>
            <a:r>
              <a:rPr lang="fr-FR" dirty="0"/>
              <a:t> 20 -&gt; 16740</a:t>
            </a:r>
          </a:p>
          <a:p>
            <a:r>
              <a:rPr lang="fr-FR" dirty="0"/>
              <a:t>Soit 223 fois plus rapides</a:t>
            </a:r>
          </a:p>
          <a:p>
            <a:endParaRPr lang="fr-FR" dirty="0"/>
          </a:p>
          <a:p>
            <a:r>
              <a:rPr lang="fr-FR" dirty="0" err="1"/>
              <a:t>Mij</a:t>
            </a:r>
            <a:r>
              <a:rPr lang="fr-FR" dirty="0"/>
              <a:t> 25 </a:t>
            </a:r>
            <a:r>
              <a:rPr lang="fr-FR" dirty="0">
                <a:sym typeface="Wingdings" pitchFamily="2" charset="2"/>
              </a:rPr>
              <a:t> 113</a:t>
            </a:r>
          </a:p>
          <a:p>
            <a:r>
              <a:rPr lang="fr-FR" dirty="0" err="1">
                <a:sym typeface="Wingdings" pitchFamily="2" charset="2"/>
              </a:rPr>
              <a:t>Naive</a:t>
            </a:r>
            <a:r>
              <a:rPr lang="fr-FR" dirty="0">
                <a:sym typeface="Wingdings" pitchFamily="2" charset="2"/>
              </a:rPr>
              <a:t> 25  79940</a:t>
            </a:r>
          </a:p>
          <a:p>
            <a:r>
              <a:rPr lang="fr-FR" dirty="0">
                <a:sym typeface="Wingdings" pitchFamily="2" charset="2"/>
              </a:rPr>
              <a:t>Soit 707 fois plus rapide </a:t>
            </a:r>
          </a:p>
          <a:p>
            <a:endParaRPr lang="fr-FR" dirty="0">
              <a:sym typeface="Wingdings" pitchFamily="2" charset="2"/>
            </a:endParaRPr>
          </a:p>
          <a:p>
            <a:r>
              <a:rPr lang="fr-FR" dirty="0">
                <a:sym typeface="Wingdings" pitchFamily="2" charset="2"/>
              </a:rPr>
              <a:t>On passe d’environ une centaine à plus de 10 000, voire près de 100 000. </a:t>
            </a:r>
          </a:p>
          <a:p>
            <a:endParaRPr lang="fr-FR" dirty="0">
              <a:sym typeface="Wingdings" pitchFamily="2" charset="2"/>
            </a:endParaRPr>
          </a:p>
          <a:p>
            <a:r>
              <a:rPr lang="fr-FR" dirty="0">
                <a:sym typeface="Wingdings" pitchFamily="2" charset="2"/>
              </a:rPr>
              <a:t>Il est important de remarquer que nous avons fait ces comparaisons pour des problèmes que nous avons réussi à résoudre avec l’algorithme naïf. En particulier pour 25 avions on a résolu d’autres instances avec la borne </a:t>
            </a:r>
            <a:r>
              <a:rPr lang="fr-FR" dirty="0" err="1">
                <a:sym typeface="Wingdings" pitchFamily="2" charset="2"/>
              </a:rPr>
              <a:t>mij</a:t>
            </a:r>
            <a:r>
              <a:rPr lang="fr-FR" dirty="0">
                <a:sym typeface="Wingdings" pitchFamily="2" charset="2"/>
              </a:rPr>
              <a:t>. On a des chiffres plus importants, avec un cas particulier à plus de 160000 nœuds. Parfois l’ordre de grandeur des nœuds explorés sera la centaine, parfois le milliers de nœuds explorés.</a:t>
            </a:r>
          </a:p>
          <a:p>
            <a:endParaRPr lang="fr-FR" dirty="0">
              <a:sym typeface="Wingdings" pitchFamily="2" charset="2"/>
            </a:endParaRPr>
          </a:p>
          <a:p>
            <a:r>
              <a:rPr lang="fr-FR" dirty="0">
                <a:sym typeface="Wingdings" pitchFamily="2" charset="2"/>
              </a:rPr>
              <a:t>Pour l’algorithme naïf on a un temps de résolution de l’ordre d’une centaine de seconde, pour </a:t>
            </a:r>
            <a:r>
              <a:rPr lang="fr-FR" dirty="0" err="1">
                <a:sym typeface="Wingdings" pitchFamily="2" charset="2"/>
              </a:rPr>
              <a:t>mij</a:t>
            </a:r>
            <a:r>
              <a:rPr lang="fr-FR" dirty="0">
                <a:sym typeface="Wingdings" pitchFamily="2" charset="2"/>
              </a:rPr>
              <a:t> ce serait plutôt de l’ordre d’une dizaine de secondes.</a:t>
            </a:r>
          </a:p>
        </p:txBody>
      </p:sp>
      <p:sp>
        <p:nvSpPr>
          <p:cNvPr id="4" name="Slide Number Placeholder 3"/>
          <p:cNvSpPr>
            <a:spLocks noGrp="1"/>
          </p:cNvSpPr>
          <p:nvPr>
            <p:ph type="sldNum" sz="quarter" idx="10"/>
          </p:nvPr>
        </p:nvSpPr>
        <p:spPr/>
        <p:txBody>
          <a:bodyPr/>
          <a:lstStyle/>
          <a:p>
            <a:fld id="{4B4222B1-677A-AF45-8AD0-140D41F4FDA3}" type="slidenum">
              <a:rPr lang="fr-FR" smtClean="0"/>
              <a:t>14</a:t>
            </a:fld>
            <a:endParaRPr lang="fr-FR"/>
          </a:p>
        </p:txBody>
      </p:sp>
    </p:spTree>
    <p:extLst>
      <p:ext uri="{BB962C8B-B14F-4D97-AF65-F5344CB8AC3E}">
        <p14:creationId xmlns:p14="http://schemas.microsoft.com/office/powerpoint/2010/main" val="3622584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Travail réalisé :</a:t>
            </a:r>
          </a:p>
          <a:p>
            <a:r>
              <a:rPr lang="fr-FR" dirty="0"/>
              <a:t>	Application du cours IA, progrès en </a:t>
            </a:r>
            <a:r>
              <a:rPr lang="fr-FR" dirty="0" err="1"/>
              <a:t>OCamL</a:t>
            </a:r>
            <a:endParaRPr lang="fr-FR" dirty="0"/>
          </a:p>
          <a:p>
            <a:r>
              <a:rPr lang="fr-FR" dirty="0"/>
              <a:t>	Mais aussi utilisation d’outils assez nouveaux : </a:t>
            </a:r>
            <a:r>
              <a:rPr lang="fr-FR" dirty="0" err="1"/>
              <a:t>Makefile</a:t>
            </a:r>
            <a:r>
              <a:rPr lang="fr-FR" dirty="0"/>
              <a:t>, </a:t>
            </a:r>
            <a:r>
              <a:rPr lang="fr-FR" dirty="0" err="1"/>
              <a:t>Github</a:t>
            </a:r>
            <a:r>
              <a:rPr lang="fr-FR" dirty="0"/>
              <a:t>, script </a:t>
            </a:r>
            <a:r>
              <a:rPr lang="fr-FR" dirty="0" err="1"/>
              <a:t>unix</a:t>
            </a:r>
            <a:endParaRPr lang="fr-FR" dirty="0"/>
          </a:p>
          <a:p>
            <a:r>
              <a:rPr lang="fr-FR" dirty="0"/>
              <a:t>	On a aussi été confrontés à des problèmes nouveaux : notamment à la gestion de cas particuliers puisque pour ce problème nous étions intéressés par un résultat moyen sur de nombreuses instances, plutôt que sur l’optimalité d’un résultat en particulier, c’est une nouvelle manière pour nous d’aborder un </a:t>
            </a:r>
            <a:r>
              <a:rPr lang="fr-FR"/>
              <a:t>problème.</a:t>
            </a:r>
          </a:p>
          <a:p>
            <a:endParaRPr lang="fr-FR" dirty="0"/>
          </a:p>
          <a:p>
            <a:r>
              <a:rPr lang="fr-FR" dirty="0"/>
              <a:t>Evolution du projet :</a:t>
            </a:r>
          </a:p>
          <a:p>
            <a:r>
              <a:rPr lang="fr-FR" dirty="0"/>
              <a:t>	Contrairement à notre première intuition l’évolution la plus intéressante a été celle due à la nouvelle borne. </a:t>
            </a:r>
          </a:p>
          <a:p>
            <a:r>
              <a:rPr lang="fr-FR" dirty="0"/>
              <a:t>	C’est aussi du au fait que nous étions au départ trop concentrés sur le temps de calcul, quand le nombre de nœuds explorés était un critère bien plus intéressant.</a:t>
            </a:r>
          </a:p>
          <a:p>
            <a:r>
              <a:rPr lang="fr-FR" dirty="0"/>
              <a:t>	Pour continuer d’améliorer le projet, il serait intéressant de travailler sur de nouvelles bornes encore plus restrictives.</a:t>
            </a:r>
          </a:p>
        </p:txBody>
      </p:sp>
      <p:sp>
        <p:nvSpPr>
          <p:cNvPr id="4" name="Slide Number Placeholder 3"/>
          <p:cNvSpPr>
            <a:spLocks noGrp="1"/>
          </p:cNvSpPr>
          <p:nvPr>
            <p:ph type="sldNum" sz="quarter" idx="10"/>
          </p:nvPr>
        </p:nvSpPr>
        <p:spPr/>
        <p:txBody>
          <a:bodyPr/>
          <a:lstStyle/>
          <a:p>
            <a:fld id="{4B4222B1-677A-AF45-8AD0-140D41F4FDA3}" type="slidenum">
              <a:rPr lang="fr-FR" smtClean="0"/>
              <a:t>15</a:t>
            </a:fld>
            <a:endParaRPr lang="fr-FR"/>
          </a:p>
        </p:txBody>
      </p:sp>
    </p:spTree>
    <p:extLst>
      <p:ext uri="{BB962C8B-B14F-4D97-AF65-F5344CB8AC3E}">
        <p14:creationId xmlns:p14="http://schemas.microsoft.com/office/powerpoint/2010/main" val="3378735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97819"/>
            <a:ext cx="7772400" cy="1102519"/>
          </a:xfrm>
        </p:spPr>
        <p:txBody>
          <a:bodyPr/>
          <a:lstStyle/>
          <a:p>
            <a:r>
              <a:rPr lang="fr-FR"/>
              <a:t>Cliquez et modifiez le titre</a:t>
            </a:r>
          </a:p>
        </p:txBody>
      </p:sp>
      <p:sp>
        <p:nvSpPr>
          <p:cNvPr id="3" name="Sous-titr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fld id="{B89FD7FF-8EDC-D24F-A214-211EBA336BF9}" type="datetime1">
              <a:rPr lang="fr-FR" smtClean="0"/>
              <a:t>09/01/2019</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44C32D6A-3F9F-174E-83AF-4E7CB594DD0E}" type="slidenum">
              <a:rPr lang="fr-FR"/>
              <a:pPr>
                <a:defRPr/>
              </a:pPr>
              <a:t>‹#›</a:t>
            </a:fld>
            <a:endParaRPr lang="fr-FR"/>
          </a:p>
        </p:txBody>
      </p:sp>
    </p:spTree>
    <p:extLst>
      <p:ext uri="{BB962C8B-B14F-4D97-AF65-F5344CB8AC3E}">
        <p14:creationId xmlns:p14="http://schemas.microsoft.com/office/powerpoint/2010/main" val="421410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142C0958-71A0-B74E-8F90-C1A64A89327B}" type="datetime1">
              <a:rPr lang="fr-FR" smtClean="0"/>
              <a:t>09/01/2019</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CA26DD18-CEAD-4F4E-B629-CA8505381A1B}" type="slidenum">
              <a:rPr lang="fr-FR"/>
              <a:pPr>
                <a:defRPr/>
              </a:pPr>
              <a:t>‹#›</a:t>
            </a:fld>
            <a:endParaRPr lang="fr-FR"/>
          </a:p>
        </p:txBody>
      </p:sp>
    </p:spTree>
    <p:extLst>
      <p:ext uri="{BB962C8B-B14F-4D97-AF65-F5344CB8AC3E}">
        <p14:creationId xmlns:p14="http://schemas.microsoft.com/office/powerpoint/2010/main" val="264765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05979"/>
            <a:ext cx="2057400" cy="4388644"/>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57200" y="205979"/>
            <a:ext cx="6019800" cy="43886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80CC8444-1B1A-DC42-A657-1A41E05C4D43}" type="datetime1">
              <a:rPr lang="fr-FR" smtClean="0"/>
              <a:t>09/01/2019</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5CF58785-3DB1-4343-814C-602317499BD4}" type="slidenum">
              <a:rPr lang="fr-FR"/>
              <a:pPr>
                <a:defRPr/>
              </a:pPr>
              <a:t>‹#›</a:t>
            </a:fld>
            <a:endParaRPr lang="fr-FR"/>
          </a:p>
        </p:txBody>
      </p:sp>
    </p:spTree>
    <p:extLst>
      <p:ext uri="{BB962C8B-B14F-4D97-AF65-F5344CB8AC3E}">
        <p14:creationId xmlns:p14="http://schemas.microsoft.com/office/powerpoint/2010/main" val="15405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56A0CBEC-B8E9-2D4F-A542-53EB6E4C9EB7}" type="datetime1">
              <a:rPr lang="fr-FR" smtClean="0"/>
              <a:t>09/01/2019</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A8EDAB28-6F4F-3F46-8345-72B53CB55CCC}" type="slidenum">
              <a:rPr lang="fr-FR"/>
              <a:pPr>
                <a:defRPr/>
              </a:pPr>
              <a:t>‹#›</a:t>
            </a:fld>
            <a:endParaRPr lang="fr-FR"/>
          </a:p>
        </p:txBody>
      </p:sp>
    </p:spTree>
    <p:extLst>
      <p:ext uri="{BB962C8B-B14F-4D97-AF65-F5344CB8AC3E}">
        <p14:creationId xmlns:p14="http://schemas.microsoft.com/office/powerpoint/2010/main" val="48253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B238449E-D0B4-5B48-A6D7-AB3B2E2BB965}" type="datetime1">
              <a:rPr lang="fr-FR" smtClean="0"/>
              <a:t>09/01/2019</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09968A3D-4CAA-D249-8EC7-427EE2A5DA7B}" type="slidenum">
              <a:rPr lang="fr-FR"/>
              <a:pPr>
                <a:defRPr/>
              </a:pPr>
              <a:t>‹#›</a:t>
            </a:fld>
            <a:endParaRPr lang="fr-FR"/>
          </a:p>
        </p:txBody>
      </p:sp>
    </p:spTree>
    <p:extLst>
      <p:ext uri="{BB962C8B-B14F-4D97-AF65-F5344CB8AC3E}">
        <p14:creationId xmlns:p14="http://schemas.microsoft.com/office/powerpoint/2010/main" val="106007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p:cNvSpPr>
            <a:spLocks noGrp="1"/>
          </p:cNvSpPr>
          <p:nvPr>
            <p:ph type="dt" sz="half" idx="10"/>
          </p:nvPr>
        </p:nvSpPr>
        <p:spPr/>
        <p:txBody>
          <a:bodyPr/>
          <a:lstStyle>
            <a:lvl1pPr>
              <a:defRPr/>
            </a:lvl1pPr>
          </a:lstStyle>
          <a:p>
            <a:pPr>
              <a:defRPr/>
            </a:pPr>
            <a:fld id="{C9808FAC-1CB4-4443-8EEC-6F6FD2A73846}" type="datetime1">
              <a:rPr lang="fr-FR" smtClean="0"/>
              <a:t>09/01/2019</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719C5602-1848-C94F-968D-A50F635B5EDF}" type="slidenum">
              <a:rPr lang="fr-FR"/>
              <a:pPr>
                <a:defRPr/>
              </a:pPr>
              <a:t>‹#›</a:t>
            </a:fld>
            <a:endParaRPr lang="fr-FR"/>
          </a:p>
        </p:txBody>
      </p:sp>
    </p:spTree>
    <p:extLst>
      <p:ext uri="{BB962C8B-B14F-4D97-AF65-F5344CB8AC3E}">
        <p14:creationId xmlns:p14="http://schemas.microsoft.com/office/powerpoint/2010/main" val="253842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p:cNvSpPr>
            <a:spLocks noGrp="1"/>
          </p:cNvSpPr>
          <p:nvPr>
            <p:ph type="dt" sz="half" idx="10"/>
          </p:nvPr>
        </p:nvSpPr>
        <p:spPr/>
        <p:txBody>
          <a:bodyPr/>
          <a:lstStyle>
            <a:lvl1pPr>
              <a:defRPr/>
            </a:lvl1pPr>
          </a:lstStyle>
          <a:p>
            <a:pPr>
              <a:defRPr/>
            </a:pPr>
            <a:fld id="{E7A6C732-E32C-6F46-9C59-48FEE9DF7E77}" type="datetime1">
              <a:rPr lang="fr-FR" smtClean="0"/>
              <a:t>09/01/2019</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E5E09E83-F9D9-EA47-B127-24D824EE4B8C}" type="slidenum">
              <a:rPr lang="fr-FR"/>
              <a:pPr>
                <a:defRPr/>
              </a:pPr>
              <a:t>‹#›</a:t>
            </a:fld>
            <a:endParaRPr lang="fr-FR"/>
          </a:p>
        </p:txBody>
      </p:sp>
    </p:spTree>
    <p:extLst>
      <p:ext uri="{BB962C8B-B14F-4D97-AF65-F5344CB8AC3E}">
        <p14:creationId xmlns:p14="http://schemas.microsoft.com/office/powerpoint/2010/main" val="131155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3"/>
          <p:cNvSpPr>
            <a:spLocks noGrp="1"/>
          </p:cNvSpPr>
          <p:nvPr>
            <p:ph type="dt" sz="half" idx="10"/>
          </p:nvPr>
        </p:nvSpPr>
        <p:spPr/>
        <p:txBody>
          <a:bodyPr/>
          <a:lstStyle>
            <a:lvl1pPr>
              <a:defRPr/>
            </a:lvl1pPr>
          </a:lstStyle>
          <a:p>
            <a:pPr>
              <a:defRPr/>
            </a:pPr>
            <a:fld id="{BA9AC612-900B-3243-A106-FA6D22827ADF}" type="datetime1">
              <a:rPr lang="fr-FR" smtClean="0"/>
              <a:t>09/01/2019</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E84093DC-3916-BE4A-80AF-F2CEB4C79C82}" type="slidenum">
              <a:rPr lang="fr-FR"/>
              <a:pPr>
                <a:defRPr/>
              </a:pPr>
              <a:t>‹#›</a:t>
            </a:fld>
            <a:endParaRPr lang="fr-FR"/>
          </a:p>
        </p:txBody>
      </p:sp>
    </p:spTree>
    <p:extLst>
      <p:ext uri="{BB962C8B-B14F-4D97-AF65-F5344CB8AC3E}">
        <p14:creationId xmlns:p14="http://schemas.microsoft.com/office/powerpoint/2010/main" val="295682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0ADB16B4-81D5-4144-8B4F-7C9079C8922C}" type="datetime1">
              <a:rPr lang="fr-FR" smtClean="0"/>
              <a:t>09/01/2019</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C31CCD5D-FA3C-6D4A-96A0-CAC1512B0410}" type="slidenum">
              <a:rPr lang="fr-FR"/>
              <a:pPr>
                <a:defRPr/>
              </a:pPr>
              <a:t>‹#›</a:t>
            </a:fld>
            <a:endParaRPr lang="fr-FR"/>
          </a:p>
        </p:txBody>
      </p:sp>
    </p:spTree>
    <p:extLst>
      <p:ext uri="{BB962C8B-B14F-4D97-AF65-F5344CB8AC3E}">
        <p14:creationId xmlns:p14="http://schemas.microsoft.com/office/powerpoint/2010/main" val="40210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04787"/>
            <a:ext cx="3008313" cy="871538"/>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B2FCBB5F-87FC-FB43-9AE7-B7F5E62969B2}" type="datetime1">
              <a:rPr lang="fr-FR" smtClean="0"/>
              <a:t>09/01/2019</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D6F9A04B-9B7E-8547-8568-A804CAB14861}" type="slidenum">
              <a:rPr lang="fr-FR"/>
              <a:pPr>
                <a:defRPr/>
              </a:pPr>
              <a:t>‹#›</a:t>
            </a:fld>
            <a:endParaRPr lang="fr-FR"/>
          </a:p>
        </p:txBody>
      </p:sp>
    </p:spTree>
    <p:extLst>
      <p:ext uri="{BB962C8B-B14F-4D97-AF65-F5344CB8AC3E}">
        <p14:creationId xmlns:p14="http://schemas.microsoft.com/office/powerpoint/2010/main" val="1918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0"/>
            <a:ext cx="5486400" cy="425054"/>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Faire glisser l'image vers l'espace réservé ou cliquer sur l'icône pour l'ajouter</a:t>
            </a:r>
          </a:p>
        </p:txBody>
      </p:sp>
      <p:sp>
        <p:nvSpPr>
          <p:cNvPr id="4" name="Espace réservé du texte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9A2F2B3F-4AB1-A448-8A90-9F419481F624}" type="datetime1">
              <a:rPr lang="fr-FR" smtClean="0"/>
              <a:t>09/01/2019</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76DB0840-028A-A040-AD89-EAE11F3DE7D6}" type="slidenum">
              <a:rPr lang="fr-FR"/>
              <a:pPr>
                <a:defRPr/>
              </a:pPr>
              <a:t>‹#›</a:t>
            </a:fld>
            <a:endParaRPr lang="fr-FR"/>
          </a:p>
        </p:txBody>
      </p:sp>
    </p:spTree>
    <p:extLst>
      <p:ext uri="{BB962C8B-B14F-4D97-AF65-F5344CB8AC3E}">
        <p14:creationId xmlns:p14="http://schemas.microsoft.com/office/powerpoint/2010/main" val="114608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fr-FR"/>
              <a:t>Cliquez et modifiez le titre</a:t>
            </a:r>
          </a:p>
        </p:txBody>
      </p:sp>
      <p:sp>
        <p:nvSpPr>
          <p:cNvPr id="1027" name="Espace réservé du texte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CA2CC556-03EF-1244-BBF6-3939D66BA848}" type="datetime1">
              <a:rPr lang="fr-FR" smtClean="0"/>
              <a:t>09/01/2019</a:t>
            </a:fld>
            <a:endParaRPr lang="fr-FR"/>
          </a:p>
        </p:txBody>
      </p:sp>
      <p:sp>
        <p:nvSpPr>
          <p:cNvPr id="5" name="Espace réservé du pied de page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cs typeface="+mn-cs"/>
              </a:defRPr>
            </a:lvl1pPr>
          </a:lstStyle>
          <a:p>
            <a:pPr>
              <a:defRPr/>
            </a:pPr>
            <a:endParaRPr lang="fr-FR"/>
          </a:p>
        </p:txBody>
      </p:sp>
      <p:sp>
        <p:nvSpPr>
          <p:cNvPr id="6" name="Espace réservé du numéro de diapositiv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D378D7DE-3AF2-AC49-8DD6-371EA50A15DD}"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4270-E70B-4048-BE13-42018D65F5F0}"/>
              </a:ext>
            </a:extLst>
          </p:cNvPr>
          <p:cNvSpPr>
            <a:spLocks noGrp="1"/>
          </p:cNvSpPr>
          <p:nvPr>
            <p:ph type="ctrTitle"/>
          </p:nvPr>
        </p:nvSpPr>
        <p:spPr>
          <a:xfrm>
            <a:off x="723899" y="1856172"/>
            <a:ext cx="4659573" cy="1431161"/>
          </a:xfrm>
          <a:noFill/>
          <a:ln>
            <a:solidFill>
              <a:schemeClr val="tx1"/>
            </a:solidFill>
          </a:ln>
        </p:spPr>
        <p:txBody>
          <a:bodyPr vert="horz" wrap="square" lIns="137160" tIns="137160" rIns="137160" bIns="137160" numCol="1" rtlCol="0" anchor="ctr" anchorCtr="0" compatLnSpc="1">
            <a:prstTxWarp prst="textNoShape">
              <a:avLst/>
            </a:prstTxWarp>
            <a:normAutofit fontScale="90000"/>
          </a:bodyPr>
          <a:lstStyle/>
          <a:p>
            <a:r>
              <a:rPr lang="en-US" sz="2775" cap="all" spc="150" dirty="0" err="1">
                <a:ea typeface="+mj-ea"/>
                <a:cs typeface="+mj-cs"/>
              </a:rPr>
              <a:t>Résolution</a:t>
            </a:r>
            <a:r>
              <a:rPr lang="en-US" sz="2775" cap="all" spc="150" dirty="0">
                <a:ea typeface="+mj-ea"/>
                <a:cs typeface="+mj-cs"/>
              </a:rPr>
              <a:t> de </a:t>
            </a:r>
            <a:r>
              <a:rPr lang="en-US" sz="2775" cap="all" spc="150" dirty="0" err="1">
                <a:ea typeface="+mj-ea"/>
                <a:cs typeface="+mj-cs"/>
              </a:rPr>
              <a:t>conflits</a:t>
            </a:r>
            <a:r>
              <a:rPr lang="en-US" sz="2775" cap="all" spc="150" dirty="0">
                <a:ea typeface="+mj-ea"/>
                <a:cs typeface="+mj-cs"/>
              </a:rPr>
              <a:t> </a:t>
            </a:r>
            <a:r>
              <a:rPr lang="en-US" sz="2775" cap="all" spc="150" dirty="0" err="1">
                <a:ea typeface="+mj-ea"/>
                <a:cs typeface="+mj-cs"/>
              </a:rPr>
              <a:t>aérien</a:t>
            </a:r>
            <a:r>
              <a:rPr lang="en-US" sz="2775" cap="all" spc="150" dirty="0">
                <a:ea typeface="+mj-ea"/>
                <a:cs typeface="+mj-cs"/>
              </a:rPr>
              <a:t> par </a:t>
            </a:r>
            <a:r>
              <a:rPr lang="en-US" sz="2775" cap="all" spc="150" dirty="0" err="1">
                <a:ea typeface="+mj-ea"/>
                <a:cs typeface="+mj-cs"/>
              </a:rPr>
              <a:t>Branch&amp;Bound</a:t>
            </a:r>
            <a:endParaRPr lang="en-US" sz="2775" cap="all" spc="150" dirty="0">
              <a:ea typeface="+mj-ea"/>
              <a:cs typeface="+mj-cs"/>
            </a:endParaRPr>
          </a:p>
        </p:txBody>
      </p:sp>
      <p:sp>
        <p:nvSpPr>
          <p:cNvPr id="3" name="Subtitle 2">
            <a:extLst>
              <a:ext uri="{FF2B5EF4-FFF2-40B4-BE49-F238E27FC236}">
                <a16:creationId xmlns:a16="http://schemas.microsoft.com/office/drawing/2014/main" id="{24E76795-7A26-3940-9CAA-0999B61DC3CE}"/>
              </a:ext>
            </a:extLst>
          </p:cNvPr>
          <p:cNvSpPr>
            <a:spLocks noGrp="1"/>
          </p:cNvSpPr>
          <p:nvPr>
            <p:ph type="subTitle" idx="1"/>
          </p:nvPr>
        </p:nvSpPr>
        <p:spPr>
          <a:xfrm>
            <a:off x="6400299" y="1629950"/>
            <a:ext cx="2440806" cy="1883601"/>
          </a:xfrm>
        </p:spPr>
        <p:txBody>
          <a:bodyPr vert="horz" wrap="square" lIns="68580" tIns="34290" rIns="68580" bIns="34290" numCol="1" rtlCol="0" anchor="ctr" anchorCtr="0" compatLnSpc="1">
            <a:prstTxWarp prst="textNoShape">
              <a:avLst/>
            </a:prstTxWarp>
            <a:normAutofit/>
          </a:bodyPr>
          <a:lstStyle/>
          <a:p>
            <a:pPr indent="-171450" algn="l">
              <a:buFont typeface="Arial" panose="020B0604020202020204" pitchFamily="34" charset="0"/>
              <a:buChar char="•"/>
            </a:pPr>
            <a:r>
              <a:rPr lang="en-US" sz="1800" dirty="0" err="1">
                <a:solidFill>
                  <a:schemeClr val="tx2">
                    <a:lumMod val="90000"/>
                  </a:schemeClr>
                </a:solidFill>
              </a:rPr>
              <a:t>Coste</a:t>
            </a:r>
            <a:r>
              <a:rPr lang="en-US" sz="1800" dirty="0">
                <a:solidFill>
                  <a:schemeClr val="tx2">
                    <a:lumMod val="90000"/>
                  </a:schemeClr>
                </a:solidFill>
              </a:rPr>
              <a:t> Dorian</a:t>
            </a:r>
          </a:p>
          <a:p>
            <a:pPr indent="-171450" algn="l">
              <a:buFont typeface="Arial" panose="020B0604020202020204" pitchFamily="34" charset="0"/>
              <a:buChar char="•"/>
            </a:pPr>
            <a:r>
              <a:rPr lang="en-US" sz="1800" dirty="0" err="1">
                <a:solidFill>
                  <a:schemeClr val="tx2">
                    <a:lumMod val="90000"/>
                  </a:schemeClr>
                </a:solidFill>
              </a:rPr>
              <a:t>Tobelem</a:t>
            </a:r>
            <a:r>
              <a:rPr lang="en-US" sz="1800" dirty="0">
                <a:solidFill>
                  <a:schemeClr val="tx2">
                    <a:lumMod val="90000"/>
                  </a:schemeClr>
                </a:solidFill>
              </a:rPr>
              <a:t> Sam</a:t>
            </a:r>
          </a:p>
          <a:p>
            <a:pPr indent="-171450" algn="l">
              <a:buFont typeface="Arial" panose="020B0604020202020204" pitchFamily="34" charset="0"/>
              <a:buChar char="•"/>
            </a:pPr>
            <a:r>
              <a:rPr lang="en-US" sz="1800" dirty="0">
                <a:solidFill>
                  <a:schemeClr val="tx2">
                    <a:lumMod val="90000"/>
                  </a:schemeClr>
                </a:solidFill>
              </a:rPr>
              <a:t>Li Zhen</a:t>
            </a:r>
          </a:p>
          <a:p>
            <a:pPr indent="-171450" algn="l">
              <a:buFont typeface="Arial" panose="020B0604020202020204" pitchFamily="34" charset="0"/>
              <a:buChar char="•"/>
            </a:pPr>
            <a:r>
              <a:rPr lang="en-US" sz="1800" dirty="0" err="1">
                <a:solidFill>
                  <a:schemeClr val="tx2">
                    <a:lumMod val="90000"/>
                  </a:schemeClr>
                </a:solidFill>
              </a:rPr>
              <a:t>Pouget</a:t>
            </a:r>
            <a:r>
              <a:rPr lang="en-US" sz="1800" dirty="0">
                <a:solidFill>
                  <a:schemeClr val="tx2">
                    <a:lumMod val="90000"/>
                  </a:schemeClr>
                </a:solidFill>
              </a:rPr>
              <a:t> Lilian</a:t>
            </a:r>
          </a:p>
        </p:txBody>
      </p:sp>
    </p:spTree>
    <p:extLst>
      <p:ext uri="{BB962C8B-B14F-4D97-AF65-F5344CB8AC3E}">
        <p14:creationId xmlns:p14="http://schemas.microsoft.com/office/powerpoint/2010/main" val="1047792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4E7732-A98F-324A-B564-9F44EE032C9D}"/>
              </a:ext>
            </a:extLst>
          </p:cNvPr>
          <p:cNvSpPr>
            <a:spLocks noGrp="1"/>
          </p:cNvSpPr>
          <p:nvPr>
            <p:ph type="title"/>
          </p:nvPr>
        </p:nvSpPr>
        <p:spPr/>
        <p:txBody>
          <a:bodyPr/>
          <a:lstStyle/>
          <a:p>
            <a:r>
              <a:rPr lang="fr-FR" dirty="0"/>
              <a:t>Filtre utilisant AC3</a:t>
            </a:r>
          </a:p>
        </p:txBody>
      </p:sp>
      <p:sp>
        <p:nvSpPr>
          <p:cNvPr id="3" name="Espace réservé du contenu 2">
            <a:extLst>
              <a:ext uri="{FF2B5EF4-FFF2-40B4-BE49-F238E27FC236}">
                <a16:creationId xmlns:a16="http://schemas.microsoft.com/office/drawing/2014/main" id="{7956809A-725D-A145-92ED-3BFC242256AA}"/>
              </a:ext>
            </a:extLst>
          </p:cNvPr>
          <p:cNvSpPr>
            <a:spLocks noGrp="1"/>
          </p:cNvSpPr>
          <p:nvPr>
            <p:ph idx="1"/>
          </p:nvPr>
        </p:nvSpPr>
        <p:spPr>
          <a:xfrm>
            <a:off x="836427" y="1203695"/>
            <a:ext cx="861237" cy="3394472"/>
          </a:xfrm>
        </p:spPr>
        <p:txBody>
          <a:bodyPr/>
          <a:lstStyle/>
          <a:p>
            <a:pPr marL="0" indent="0" algn="ctr">
              <a:buNone/>
            </a:pPr>
            <a:r>
              <a:rPr lang="fr-FR" sz="2000" dirty="0"/>
              <a:t>Avion i</a:t>
            </a:r>
          </a:p>
          <a:p>
            <a:pPr marL="0" indent="0" algn="ctr">
              <a:buNone/>
            </a:pPr>
            <a:r>
              <a:rPr lang="fr-FR" dirty="0"/>
              <a:t>1</a:t>
            </a:r>
          </a:p>
          <a:p>
            <a:pPr marL="0" indent="0" algn="ctr">
              <a:buNone/>
            </a:pPr>
            <a:r>
              <a:rPr lang="fr-FR" dirty="0"/>
              <a:t>2</a:t>
            </a:r>
          </a:p>
          <a:p>
            <a:pPr marL="0" indent="0" algn="ctr">
              <a:buNone/>
            </a:pPr>
            <a:r>
              <a:rPr lang="fr-FR" dirty="0"/>
              <a:t>3</a:t>
            </a:r>
          </a:p>
          <a:p>
            <a:pPr marL="0" indent="0" algn="ctr">
              <a:buNone/>
            </a:pPr>
            <a:r>
              <a:rPr lang="fr-FR" dirty="0"/>
              <a:t>4</a:t>
            </a:r>
          </a:p>
        </p:txBody>
      </p:sp>
      <p:sp>
        <p:nvSpPr>
          <p:cNvPr id="4" name="Espace réservé du contenu 2">
            <a:extLst>
              <a:ext uri="{FF2B5EF4-FFF2-40B4-BE49-F238E27FC236}">
                <a16:creationId xmlns:a16="http://schemas.microsoft.com/office/drawing/2014/main" id="{3ED65A30-2E36-FA4C-9821-AD1BBA1BA743}"/>
              </a:ext>
            </a:extLst>
          </p:cNvPr>
          <p:cNvSpPr txBox="1">
            <a:spLocks/>
          </p:cNvSpPr>
          <p:nvPr/>
        </p:nvSpPr>
        <p:spPr bwMode="auto">
          <a:xfrm>
            <a:off x="1850064" y="1220088"/>
            <a:ext cx="861237"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charset="0"/>
              <a:buNone/>
            </a:pPr>
            <a:r>
              <a:rPr lang="fr-FR" sz="2000" dirty="0"/>
              <a:t>Avion j</a:t>
            </a:r>
          </a:p>
          <a:p>
            <a:pPr marL="0" indent="0" algn="ctr">
              <a:buFont typeface="Arial" charset="0"/>
              <a:buNone/>
            </a:pPr>
            <a:r>
              <a:rPr lang="fr-FR" dirty="0"/>
              <a:t>1</a:t>
            </a:r>
          </a:p>
          <a:p>
            <a:pPr marL="0" indent="0" algn="ctr">
              <a:buFont typeface="Arial" charset="0"/>
              <a:buNone/>
            </a:pPr>
            <a:r>
              <a:rPr lang="fr-FR" dirty="0"/>
              <a:t>2</a:t>
            </a:r>
          </a:p>
          <a:p>
            <a:pPr marL="0" indent="0" algn="ctr">
              <a:buFont typeface="Arial" charset="0"/>
              <a:buNone/>
            </a:pPr>
            <a:r>
              <a:rPr lang="fr-FR" dirty="0"/>
              <a:t>3</a:t>
            </a:r>
          </a:p>
          <a:p>
            <a:pPr marL="0" indent="0" algn="ctr">
              <a:buFont typeface="Arial" charset="0"/>
              <a:buNone/>
            </a:pPr>
            <a:r>
              <a:rPr lang="fr-FR" dirty="0"/>
              <a:t>4</a:t>
            </a:r>
          </a:p>
        </p:txBody>
      </p:sp>
      <p:sp>
        <p:nvSpPr>
          <p:cNvPr id="5" name="Espace réservé du contenu 2">
            <a:extLst>
              <a:ext uri="{FF2B5EF4-FFF2-40B4-BE49-F238E27FC236}">
                <a16:creationId xmlns:a16="http://schemas.microsoft.com/office/drawing/2014/main" id="{6EEB99B9-E953-3C44-8393-596A28713B9A}"/>
              </a:ext>
            </a:extLst>
          </p:cNvPr>
          <p:cNvSpPr txBox="1">
            <a:spLocks/>
          </p:cNvSpPr>
          <p:nvPr/>
        </p:nvSpPr>
        <p:spPr bwMode="auto">
          <a:xfrm>
            <a:off x="2863701" y="1220088"/>
            <a:ext cx="861237"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charset="0"/>
              <a:buNone/>
            </a:pPr>
            <a:r>
              <a:rPr lang="fr-FR" sz="2000" dirty="0"/>
              <a:t>Avion k</a:t>
            </a:r>
          </a:p>
          <a:p>
            <a:pPr marL="0" indent="0" algn="ctr">
              <a:buFont typeface="Arial" charset="0"/>
              <a:buNone/>
            </a:pPr>
            <a:r>
              <a:rPr lang="fr-FR" dirty="0"/>
              <a:t>1</a:t>
            </a:r>
          </a:p>
          <a:p>
            <a:pPr marL="0" indent="0" algn="ctr">
              <a:buFont typeface="Arial" charset="0"/>
              <a:buNone/>
            </a:pPr>
            <a:r>
              <a:rPr lang="fr-FR" dirty="0"/>
              <a:t>2</a:t>
            </a:r>
          </a:p>
          <a:p>
            <a:pPr marL="0" indent="0" algn="ctr">
              <a:buFont typeface="Arial" charset="0"/>
              <a:buNone/>
            </a:pPr>
            <a:r>
              <a:rPr lang="fr-FR" dirty="0"/>
              <a:t>3</a:t>
            </a:r>
          </a:p>
          <a:p>
            <a:pPr marL="0" indent="0" algn="ctr">
              <a:buFont typeface="Arial" charset="0"/>
              <a:buNone/>
            </a:pPr>
            <a:r>
              <a:rPr lang="fr-FR" dirty="0"/>
              <a:t>4</a:t>
            </a:r>
          </a:p>
        </p:txBody>
      </p:sp>
      <p:cxnSp>
        <p:nvCxnSpPr>
          <p:cNvPr id="7" name="Connecteur droit avec flèche 6">
            <a:extLst>
              <a:ext uri="{FF2B5EF4-FFF2-40B4-BE49-F238E27FC236}">
                <a16:creationId xmlns:a16="http://schemas.microsoft.com/office/drawing/2014/main" id="{92C1CFB6-F854-0E4F-82A0-5EA488F74910}"/>
              </a:ext>
            </a:extLst>
          </p:cNvPr>
          <p:cNvCxnSpPr/>
          <p:nvPr/>
        </p:nvCxnSpPr>
        <p:spPr>
          <a:xfrm>
            <a:off x="4136065" y="2667445"/>
            <a:ext cx="871870" cy="0"/>
          </a:xfrm>
          <a:prstGeom prst="straightConnector1">
            <a:avLst/>
          </a:prstGeom>
          <a:ln w="50800">
            <a:solidFill>
              <a:srgbClr val="CBCCCB"/>
            </a:solidFill>
            <a:tailEnd type="triangle"/>
          </a:ln>
        </p:spPr>
        <p:style>
          <a:lnRef idx="2">
            <a:schemeClr val="accent1"/>
          </a:lnRef>
          <a:fillRef idx="0">
            <a:schemeClr val="accent1"/>
          </a:fillRef>
          <a:effectRef idx="1">
            <a:schemeClr val="accent1"/>
          </a:effectRef>
          <a:fontRef idx="minor">
            <a:schemeClr val="tx1"/>
          </a:fontRef>
        </p:style>
      </p:cxnSp>
      <p:sp>
        <p:nvSpPr>
          <p:cNvPr id="8" name="Espace réservé du contenu 2">
            <a:extLst>
              <a:ext uri="{FF2B5EF4-FFF2-40B4-BE49-F238E27FC236}">
                <a16:creationId xmlns:a16="http://schemas.microsoft.com/office/drawing/2014/main" id="{3AE41D60-5DB5-814B-B1BC-ED73FAD22808}"/>
              </a:ext>
            </a:extLst>
          </p:cNvPr>
          <p:cNvSpPr txBox="1">
            <a:spLocks/>
          </p:cNvSpPr>
          <p:nvPr/>
        </p:nvSpPr>
        <p:spPr bwMode="auto">
          <a:xfrm>
            <a:off x="7394946" y="1236481"/>
            <a:ext cx="861237"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charset="0"/>
              <a:buNone/>
            </a:pPr>
            <a:r>
              <a:rPr lang="fr-FR" sz="2000" dirty="0"/>
              <a:t>Avion k</a:t>
            </a:r>
          </a:p>
          <a:p>
            <a:pPr marL="0" indent="0" algn="ctr">
              <a:buFont typeface="Arial" charset="0"/>
              <a:buNone/>
            </a:pPr>
            <a:r>
              <a:rPr lang="fr-FR" strike="sngStrike" dirty="0">
                <a:solidFill>
                  <a:srgbClr val="FF0000"/>
                </a:solidFill>
              </a:rPr>
              <a:t>1</a:t>
            </a:r>
          </a:p>
          <a:p>
            <a:pPr marL="0" indent="0" algn="ctr">
              <a:buFont typeface="Arial" charset="0"/>
              <a:buNone/>
            </a:pPr>
            <a:r>
              <a:rPr lang="fr-FR" dirty="0"/>
              <a:t>2</a:t>
            </a:r>
          </a:p>
          <a:p>
            <a:pPr marL="0" indent="0" algn="ctr">
              <a:buFont typeface="Arial" charset="0"/>
              <a:buNone/>
            </a:pPr>
            <a:r>
              <a:rPr lang="fr-FR" dirty="0"/>
              <a:t>3</a:t>
            </a:r>
          </a:p>
          <a:p>
            <a:pPr marL="0" indent="0" algn="ctr">
              <a:buFont typeface="Arial" charset="0"/>
              <a:buNone/>
            </a:pPr>
            <a:r>
              <a:rPr lang="fr-FR" strike="sngStrike" dirty="0">
                <a:solidFill>
                  <a:srgbClr val="FF0000"/>
                </a:solidFill>
              </a:rPr>
              <a:t>4</a:t>
            </a:r>
          </a:p>
        </p:txBody>
      </p:sp>
      <p:sp>
        <p:nvSpPr>
          <p:cNvPr id="9" name="Espace réservé du contenu 2">
            <a:extLst>
              <a:ext uri="{FF2B5EF4-FFF2-40B4-BE49-F238E27FC236}">
                <a16:creationId xmlns:a16="http://schemas.microsoft.com/office/drawing/2014/main" id="{1A7631E4-BB85-4642-8EB7-F807523FEA63}"/>
              </a:ext>
            </a:extLst>
          </p:cNvPr>
          <p:cNvSpPr txBox="1">
            <a:spLocks/>
          </p:cNvSpPr>
          <p:nvPr/>
        </p:nvSpPr>
        <p:spPr bwMode="auto">
          <a:xfrm>
            <a:off x="6381309" y="1220088"/>
            <a:ext cx="861237"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charset="0"/>
              <a:buNone/>
            </a:pPr>
            <a:r>
              <a:rPr lang="fr-FR" sz="2000" dirty="0"/>
              <a:t>Avion j</a:t>
            </a:r>
          </a:p>
          <a:p>
            <a:pPr marL="0" indent="0" algn="ctr">
              <a:buFont typeface="Arial" charset="0"/>
              <a:buNone/>
            </a:pPr>
            <a:r>
              <a:rPr lang="fr-FR" dirty="0"/>
              <a:t>1</a:t>
            </a:r>
          </a:p>
          <a:p>
            <a:pPr marL="0" indent="0" algn="ctr">
              <a:buFont typeface="Arial" charset="0"/>
              <a:buNone/>
            </a:pPr>
            <a:r>
              <a:rPr lang="fr-FR" strike="sngStrike" dirty="0">
                <a:solidFill>
                  <a:srgbClr val="FF0000"/>
                </a:solidFill>
              </a:rPr>
              <a:t>2</a:t>
            </a:r>
          </a:p>
          <a:p>
            <a:pPr marL="0" indent="0" algn="ctr">
              <a:buFont typeface="Arial" charset="0"/>
              <a:buNone/>
            </a:pPr>
            <a:r>
              <a:rPr lang="fr-FR" strike="sngStrike" dirty="0">
                <a:solidFill>
                  <a:srgbClr val="FF0000"/>
                </a:solidFill>
              </a:rPr>
              <a:t>3</a:t>
            </a:r>
          </a:p>
          <a:p>
            <a:pPr marL="0" indent="0" algn="ctr">
              <a:buFont typeface="Arial" charset="0"/>
              <a:buNone/>
            </a:pPr>
            <a:r>
              <a:rPr lang="fr-FR" dirty="0"/>
              <a:t>4</a:t>
            </a:r>
          </a:p>
        </p:txBody>
      </p:sp>
      <p:sp>
        <p:nvSpPr>
          <p:cNvPr id="10" name="Espace réservé du contenu 2">
            <a:extLst>
              <a:ext uri="{FF2B5EF4-FFF2-40B4-BE49-F238E27FC236}">
                <a16:creationId xmlns:a16="http://schemas.microsoft.com/office/drawing/2014/main" id="{33274E79-A589-8342-BFCE-5CFB27352DCE}"/>
              </a:ext>
            </a:extLst>
          </p:cNvPr>
          <p:cNvSpPr txBox="1">
            <a:spLocks/>
          </p:cNvSpPr>
          <p:nvPr/>
        </p:nvSpPr>
        <p:spPr bwMode="auto">
          <a:xfrm>
            <a:off x="5419063" y="1220088"/>
            <a:ext cx="861237"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charset="0"/>
              <a:buNone/>
            </a:pPr>
            <a:r>
              <a:rPr lang="fr-FR" sz="2000" dirty="0"/>
              <a:t>Avion i</a:t>
            </a:r>
          </a:p>
          <a:p>
            <a:pPr marL="0" indent="0" algn="ctr">
              <a:buFont typeface="Arial" charset="0"/>
              <a:buNone/>
            </a:pPr>
            <a:r>
              <a:rPr lang="fr-FR" dirty="0"/>
              <a:t>1</a:t>
            </a:r>
          </a:p>
          <a:p>
            <a:pPr marL="0" indent="0" algn="ctr">
              <a:buFont typeface="Arial" charset="0"/>
              <a:buNone/>
            </a:pPr>
            <a:r>
              <a:rPr lang="fr-FR" strike="sngStrike" dirty="0">
                <a:solidFill>
                  <a:srgbClr val="FF0000"/>
                </a:solidFill>
              </a:rPr>
              <a:t>2</a:t>
            </a:r>
          </a:p>
          <a:p>
            <a:pPr marL="0" indent="0" algn="ctr">
              <a:buFont typeface="Arial" charset="0"/>
              <a:buNone/>
            </a:pPr>
            <a:r>
              <a:rPr lang="fr-FR" strike="sngStrike" dirty="0">
                <a:solidFill>
                  <a:srgbClr val="FF0000"/>
                </a:solidFill>
              </a:rPr>
              <a:t>3</a:t>
            </a:r>
          </a:p>
          <a:p>
            <a:pPr marL="0" indent="0" algn="ctr">
              <a:buFont typeface="Arial" charset="0"/>
              <a:buNone/>
            </a:pPr>
            <a:r>
              <a:rPr lang="fr-FR" strike="sngStrike" dirty="0">
                <a:solidFill>
                  <a:srgbClr val="FF0000"/>
                </a:solidFill>
              </a:rPr>
              <a:t>4</a:t>
            </a:r>
          </a:p>
        </p:txBody>
      </p:sp>
      <p:sp>
        <p:nvSpPr>
          <p:cNvPr id="11" name="ZoneTexte 10">
            <a:extLst>
              <a:ext uri="{FF2B5EF4-FFF2-40B4-BE49-F238E27FC236}">
                <a16:creationId xmlns:a16="http://schemas.microsoft.com/office/drawing/2014/main" id="{27F3E1DD-0556-8543-999D-0F12718585E7}"/>
              </a:ext>
            </a:extLst>
          </p:cNvPr>
          <p:cNvSpPr txBox="1"/>
          <p:nvPr/>
        </p:nvSpPr>
        <p:spPr>
          <a:xfrm>
            <a:off x="3756449" y="2900931"/>
            <a:ext cx="1611223" cy="1292662"/>
          </a:xfrm>
          <a:prstGeom prst="rect">
            <a:avLst/>
          </a:prstGeom>
          <a:noFill/>
        </p:spPr>
        <p:txBody>
          <a:bodyPr wrap="square" rtlCol="0">
            <a:spAutoFit/>
          </a:bodyPr>
          <a:lstStyle/>
          <a:p>
            <a:pPr algn="ctr"/>
            <a:r>
              <a:rPr lang="fr-FR" sz="2400" dirty="0"/>
              <a:t>AC3</a:t>
            </a:r>
          </a:p>
          <a:p>
            <a:pPr algn="ctr"/>
            <a:r>
              <a:rPr lang="fr-FR" dirty="0"/>
              <a:t>On considère que i effectue la manœuvre 1</a:t>
            </a:r>
          </a:p>
        </p:txBody>
      </p:sp>
      <p:cxnSp>
        <p:nvCxnSpPr>
          <p:cNvPr id="13" name="Connecteur droit 12">
            <a:extLst>
              <a:ext uri="{FF2B5EF4-FFF2-40B4-BE49-F238E27FC236}">
                <a16:creationId xmlns:a16="http://schemas.microsoft.com/office/drawing/2014/main" id="{0FAD4832-FBD4-5143-93DE-E69F039B5D6F}"/>
              </a:ext>
            </a:extLst>
          </p:cNvPr>
          <p:cNvCxnSpPr/>
          <p:nvPr/>
        </p:nvCxnSpPr>
        <p:spPr>
          <a:xfrm>
            <a:off x="1499561" y="2232837"/>
            <a:ext cx="598144" cy="0"/>
          </a:xfrm>
          <a:prstGeom prst="line">
            <a:avLst/>
          </a:prstGeom>
          <a:ln>
            <a:solidFill>
              <a:srgbClr val="CBCCCB"/>
            </a:solidFill>
          </a:ln>
        </p:spPr>
        <p:style>
          <a:lnRef idx="2">
            <a:schemeClr val="accent1"/>
          </a:lnRef>
          <a:fillRef idx="0">
            <a:schemeClr val="accent1"/>
          </a:fillRef>
          <a:effectRef idx="1">
            <a:schemeClr val="accent1"/>
          </a:effectRef>
          <a:fontRef idx="minor">
            <a:schemeClr val="tx1"/>
          </a:fontRef>
        </p:style>
      </p:cxnSp>
      <p:cxnSp>
        <p:nvCxnSpPr>
          <p:cNvPr id="15" name="Connecteur droit 14">
            <a:extLst>
              <a:ext uri="{FF2B5EF4-FFF2-40B4-BE49-F238E27FC236}">
                <a16:creationId xmlns:a16="http://schemas.microsoft.com/office/drawing/2014/main" id="{C0061684-732C-0143-8A6A-31C16DD61359}"/>
              </a:ext>
            </a:extLst>
          </p:cNvPr>
          <p:cNvCxnSpPr>
            <a:cxnSpLocks/>
          </p:cNvCxnSpPr>
          <p:nvPr/>
        </p:nvCxnSpPr>
        <p:spPr>
          <a:xfrm>
            <a:off x="1499561" y="2232837"/>
            <a:ext cx="598144" cy="1714771"/>
          </a:xfrm>
          <a:prstGeom prst="line">
            <a:avLst/>
          </a:prstGeom>
          <a:ln>
            <a:solidFill>
              <a:srgbClr val="CBCCCB"/>
            </a:solidFill>
          </a:ln>
        </p:spPr>
        <p:style>
          <a:lnRef idx="2">
            <a:schemeClr val="accent1"/>
          </a:lnRef>
          <a:fillRef idx="0">
            <a:schemeClr val="accent1"/>
          </a:fillRef>
          <a:effectRef idx="1">
            <a:schemeClr val="accent1"/>
          </a:effectRef>
          <a:fontRef idx="minor">
            <a:schemeClr val="tx1"/>
          </a:fontRef>
        </p:style>
      </p:cxnSp>
      <p:cxnSp>
        <p:nvCxnSpPr>
          <p:cNvPr id="16" name="Connecteur droit 15">
            <a:extLst>
              <a:ext uri="{FF2B5EF4-FFF2-40B4-BE49-F238E27FC236}">
                <a16:creationId xmlns:a16="http://schemas.microsoft.com/office/drawing/2014/main" id="{BBE26498-1183-AF4C-B9D0-C0D6C75DB23B}"/>
              </a:ext>
            </a:extLst>
          </p:cNvPr>
          <p:cNvCxnSpPr>
            <a:cxnSpLocks/>
          </p:cNvCxnSpPr>
          <p:nvPr/>
        </p:nvCxnSpPr>
        <p:spPr>
          <a:xfrm flipV="1">
            <a:off x="1398592" y="2240634"/>
            <a:ext cx="699113" cy="559716"/>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7" name="Connecteur droit 16">
            <a:extLst>
              <a:ext uri="{FF2B5EF4-FFF2-40B4-BE49-F238E27FC236}">
                <a16:creationId xmlns:a16="http://schemas.microsoft.com/office/drawing/2014/main" id="{E1B8CF24-60A7-1740-B9EA-25E535A4873F}"/>
              </a:ext>
            </a:extLst>
          </p:cNvPr>
          <p:cNvCxnSpPr>
            <a:cxnSpLocks/>
          </p:cNvCxnSpPr>
          <p:nvPr/>
        </p:nvCxnSpPr>
        <p:spPr>
          <a:xfrm flipV="1">
            <a:off x="1398592" y="2800350"/>
            <a:ext cx="699113" cy="562246"/>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necteur droit 17">
            <a:extLst>
              <a:ext uri="{FF2B5EF4-FFF2-40B4-BE49-F238E27FC236}">
                <a16:creationId xmlns:a16="http://schemas.microsoft.com/office/drawing/2014/main" id="{B2BF6215-BCF9-7A46-BA0A-B30A1B227375}"/>
              </a:ext>
            </a:extLst>
          </p:cNvPr>
          <p:cNvCxnSpPr/>
          <p:nvPr/>
        </p:nvCxnSpPr>
        <p:spPr>
          <a:xfrm>
            <a:off x="1398592" y="3374203"/>
            <a:ext cx="598144" cy="0"/>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4" name="Connecteur droit 23">
            <a:extLst>
              <a:ext uri="{FF2B5EF4-FFF2-40B4-BE49-F238E27FC236}">
                <a16:creationId xmlns:a16="http://schemas.microsoft.com/office/drawing/2014/main" id="{D2954A35-F2A6-B84C-8CDC-FFD503E4B1D2}"/>
              </a:ext>
            </a:extLst>
          </p:cNvPr>
          <p:cNvCxnSpPr>
            <a:cxnSpLocks/>
          </p:cNvCxnSpPr>
          <p:nvPr/>
        </p:nvCxnSpPr>
        <p:spPr>
          <a:xfrm>
            <a:off x="1449076" y="3947608"/>
            <a:ext cx="648629"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27" name="Connecteur droit 26">
            <a:extLst>
              <a:ext uri="{FF2B5EF4-FFF2-40B4-BE49-F238E27FC236}">
                <a16:creationId xmlns:a16="http://schemas.microsoft.com/office/drawing/2014/main" id="{A867EE61-1FF8-F643-856B-283E6D2BA0F6}"/>
              </a:ext>
            </a:extLst>
          </p:cNvPr>
          <p:cNvCxnSpPr>
            <a:cxnSpLocks/>
          </p:cNvCxnSpPr>
          <p:nvPr/>
        </p:nvCxnSpPr>
        <p:spPr>
          <a:xfrm>
            <a:off x="2412229" y="2232837"/>
            <a:ext cx="719278" cy="599647"/>
          </a:xfrm>
          <a:prstGeom prst="line">
            <a:avLst/>
          </a:prstGeom>
          <a:ln>
            <a:solidFill>
              <a:srgbClr val="CBCCCB"/>
            </a:solidFill>
          </a:ln>
        </p:spPr>
        <p:style>
          <a:lnRef idx="2">
            <a:schemeClr val="accent1"/>
          </a:lnRef>
          <a:fillRef idx="0">
            <a:schemeClr val="accent1"/>
          </a:fillRef>
          <a:effectRef idx="1">
            <a:schemeClr val="accent1"/>
          </a:effectRef>
          <a:fontRef idx="minor">
            <a:schemeClr val="tx1"/>
          </a:fontRef>
        </p:style>
      </p:cxnSp>
      <p:cxnSp>
        <p:nvCxnSpPr>
          <p:cNvPr id="29" name="Connecteur droit 28">
            <a:extLst>
              <a:ext uri="{FF2B5EF4-FFF2-40B4-BE49-F238E27FC236}">
                <a16:creationId xmlns:a16="http://schemas.microsoft.com/office/drawing/2014/main" id="{8D0F0364-F4CF-1C45-A7F6-3F85B9254D55}"/>
              </a:ext>
            </a:extLst>
          </p:cNvPr>
          <p:cNvCxnSpPr>
            <a:cxnSpLocks/>
          </p:cNvCxnSpPr>
          <p:nvPr/>
        </p:nvCxnSpPr>
        <p:spPr>
          <a:xfrm>
            <a:off x="2395201" y="2832484"/>
            <a:ext cx="736306"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31" name="Connecteur droit 30">
            <a:extLst>
              <a:ext uri="{FF2B5EF4-FFF2-40B4-BE49-F238E27FC236}">
                <a16:creationId xmlns:a16="http://schemas.microsoft.com/office/drawing/2014/main" id="{9458063D-C0CD-134E-B973-74271A229417}"/>
              </a:ext>
            </a:extLst>
          </p:cNvPr>
          <p:cNvCxnSpPr>
            <a:cxnSpLocks/>
          </p:cNvCxnSpPr>
          <p:nvPr/>
        </p:nvCxnSpPr>
        <p:spPr>
          <a:xfrm flipV="1">
            <a:off x="2422311" y="2232837"/>
            <a:ext cx="754021" cy="1164361"/>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3" name="Connecteur droit 32">
            <a:extLst>
              <a:ext uri="{FF2B5EF4-FFF2-40B4-BE49-F238E27FC236}">
                <a16:creationId xmlns:a16="http://schemas.microsoft.com/office/drawing/2014/main" id="{A9DD1AEE-8A14-964C-B9AB-919E62774134}"/>
              </a:ext>
            </a:extLst>
          </p:cNvPr>
          <p:cNvCxnSpPr>
            <a:cxnSpLocks/>
          </p:cNvCxnSpPr>
          <p:nvPr/>
        </p:nvCxnSpPr>
        <p:spPr>
          <a:xfrm flipV="1">
            <a:off x="2475006" y="3432132"/>
            <a:ext cx="656501" cy="525736"/>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35" name="Connecteur droit 34">
            <a:extLst>
              <a:ext uri="{FF2B5EF4-FFF2-40B4-BE49-F238E27FC236}">
                <a16:creationId xmlns:a16="http://schemas.microsoft.com/office/drawing/2014/main" id="{169B8FB6-D8F7-0545-9CE6-1F07E79FF051}"/>
              </a:ext>
            </a:extLst>
          </p:cNvPr>
          <p:cNvCxnSpPr/>
          <p:nvPr/>
        </p:nvCxnSpPr>
        <p:spPr>
          <a:xfrm>
            <a:off x="6032619" y="2218147"/>
            <a:ext cx="598144" cy="0"/>
          </a:xfrm>
          <a:prstGeom prst="line">
            <a:avLst/>
          </a:prstGeom>
          <a:ln>
            <a:solidFill>
              <a:srgbClr val="CBCCCB"/>
            </a:solidFill>
          </a:ln>
        </p:spPr>
        <p:style>
          <a:lnRef idx="2">
            <a:schemeClr val="accent1"/>
          </a:lnRef>
          <a:fillRef idx="0">
            <a:schemeClr val="accent1"/>
          </a:fillRef>
          <a:effectRef idx="1">
            <a:schemeClr val="accent1"/>
          </a:effectRef>
          <a:fontRef idx="minor">
            <a:schemeClr val="tx1"/>
          </a:fontRef>
        </p:style>
      </p:cxnSp>
      <p:cxnSp>
        <p:nvCxnSpPr>
          <p:cNvPr id="37" name="Connecteur droit 36">
            <a:extLst>
              <a:ext uri="{FF2B5EF4-FFF2-40B4-BE49-F238E27FC236}">
                <a16:creationId xmlns:a16="http://schemas.microsoft.com/office/drawing/2014/main" id="{B6D6678B-1FCF-0E45-A9D9-8640792AE1EC}"/>
              </a:ext>
            </a:extLst>
          </p:cNvPr>
          <p:cNvCxnSpPr>
            <a:cxnSpLocks/>
          </p:cNvCxnSpPr>
          <p:nvPr/>
        </p:nvCxnSpPr>
        <p:spPr>
          <a:xfrm>
            <a:off x="6032619" y="2218147"/>
            <a:ext cx="598144" cy="1714771"/>
          </a:xfrm>
          <a:prstGeom prst="line">
            <a:avLst/>
          </a:prstGeom>
          <a:ln>
            <a:solidFill>
              <a:srgbClr val="CBCCCB"/>
            </a:solidFill>
          </a:ln>
        </p:spPr>
        <p:style>
          <a:lnRef idx="2">
            <a:schemeClr val="accent1"/>
          </a:lnRef>
          <a:fillRef idx="0">
            <a:schemeClr val="accent1"/>
          </a:fillRef>
          <a:effectRef idx="1">
            <a:schemeClr val="accent1"/>
          </a:effectRef>
          <a:fontRef idx="minor">
            <a:schemeClr val="tx1"/>
          </a:fontRef>
        </p:style>
      </p:cxnSp>
      <p:cxnSp>
        <p:nvCxnSpPr>
          <p:cNvPr id="38" name="Connecteur droit 37">
            <a:extLst>
              <a:ext uri="{FF2B5EF4-FFF2-40B4-BE49-F238E27FC236}">
                <a16:creationId xmlns:a16="http://schemas.microsoft.com/office/drawing/2014/main" id="{48DEF0E4-49FB-314E-83A5-C99DAB64B197}"/>
              </a:ext>
            </a:extLst>
          </p:cNvPr>
          <p:cNvCxnSpPr>
            <a:cxnSpLocks/>
          </p:cNvCxnSpPr>
          <p:nvPr/>
        </p:nvCxnSpPr>
        <p:spPr>
          <a:xfrm>
            <a:off x="6959107" y="2223006"/>
            <a:ext cx="685332" cy="609478"/>
          </a:xfrm>
          <a:prstGeom prst="line">
            <a:avLst/>
          </a:prstGeom>
          <a:ln>
            <a:solidFill>
              <a:srgbClr val="CBCCCB"/>
            </a:solidFill>
          </a:ln>
        </p:spPr>
        <p:style>
          <a:lnRef idx="2">
            <a:schemeClr val="accent1"/>
          </a:lnRef>
          <a:fillRef idx="0">
            <a:schemeClr val="accent1"/>
          </a:fillRef>
          <a:effectRef idx="1">
            <a:schemeClr val="accent1"/>
          </a:effectRef>
          <a:fontRef idx="minor">
            <a:schemeClr val="tx1"/>
          </a:fontRef>
        </p:style>
      </p:cxnSp>
      <p:cxnSp>
        <p:nvCxnSpPr>
          <p:cNvPr id="39" name="Connecteur droit 38">
            <a:extLst>
              <a:ext uri="{FF2B5EF4-FFF2-40B4-BE49-F238E27FC236}">
                <a16:creationId xmlns:a16="http://schemas.microsoft.com/office/drawing/2014/main" id="{C6231BDC-5CEC-7541-904C-E4B4423008F3}"/>
              </a:ext>
            </a:extLst>
          </p:cNvPr>
          <p:cNvCxnSpPr>
            <a:cxnSpLocks/>
          </p:cNvCxnSpPr>
          <p:nvPr/>
        </p:nvCxnSpPr>
        <p:spPr>
          <a:xfrm flipV="1">
            <a:off x="7021884" y="3432132"/>
            <a:ext cx="656501" cy="525736"/>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19" name="Espace réservé du numéro de diapositive 18">
            <a:extLst>
              <a:ext uri="{FF2B5EF4-FFF2-40B4-BE49-F238E27FC236}">
                <a16:creationId xmlns:a16="http://schemas.microsoft.com/office/drawing/2014/main" id="{995AD9B8-E92D-0144-91D2-348EF5A46B81}"/>
              </a:ext>
            </a:extLst>
          </p:cNvPr>
          <p:cNvSpPr>
            <a:spLocks noGrp="1"/>
          </p:cNvSpPr>
          <p:nvPr>
            <p:ph type="sldNum" sz="quarter" idx="12"/>
          </p:nvPr>
        </p:nvSpPr>
        <p:spPr>
          <a:xfrm>
            <a:off x="6381309" y="4630953"/>
            <a:ext cx="2133600" cy="273844"/>
          </a:xfrm>
        </p:spPr>
        <p:txBody>
          <a:bodyPr/>
          <a:lstStyle/>
          <a:p>
            <a:pPr>
              <a:defRPr/>
            </a:pPr>
            <a:fld id="{A8EDAB28-6F4F-3F46-8345-72B53CB55CCC}" type="slidenum">
              <a:rPr lang="fr-FR" smtClean="0"/>
              <a:pPr>
                <a:defRPr/>
              </a:pPr>
              <a:t>9</a:t>
            </a:fld>
            <a:endParaRPr lang="fr-FR"/>
          </a:p>
        </p:txBody>
      </p:sp>
    </p:spTree>
    <p:extLst>
      <p:ext uri="{BB962C8B-B14F-4D97-AF65-F5344CB8AC3E}">
        <p14:creationId xmlns:p14="http://schemas.microsoft.com/office/powerpoint/2010/main" val="1073407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9C85-9D10-0142-9E6C-5699969E83AD}"/>
              </a:ext>
            </a:extLst>
          </p:cNvPr>
          <p:cNvSpPr>
            <a:spLocks noGrp="1"/>
          </p:cNvSpPr>
          <p:nvPr>
            <p:ph type="title"/>
          </p:nvPr>
        </p:nvSpPr>
        <p:spPr>
          <a:xfrm>
            <a:off x="1673352" y="350564"/>
            <a:ext cx="5797296" cy="891540"/>
          </a:xfrm>
        </p:spPr>
        <p:txBody>
          <a:bodyPr>
            <a:normAutofit/>
          </a:bodyPr>
          <a:lstStyle/>
          <a:p>
            <a:r>
              <a:rPr lang="fr-FR" dirty="0"/>
              <a:t>II-4.Les bornes</a:t>
            </a:r>
          </a:p>
        </p:txBody>
      </p:sp>
      <p:sp>
        <p:nvSpPr>
          <p:cNvPr id="3" name="Content Placeholder 2">
            <a:extLst>
              <a:ext uri="{FF2B5EF4-FFF2-40B4-BE49-F238E27FC236}">
                <a16:creationId xmlns:a16="http://schemas.microsoft.com/office/drawing/2014/main" id="{ADCD5E77-F4DB-7348-9AC9-CDA027F290DE}"/>
              </a:ext>
            </a:extLst>
          </p:cNvPr>
          <p:cNvSpPr>
            <a:spLocks noGrp="1"/>
          </p:cNvSpPr>
          <p:nvPr>
            <p:ph idx="1"/>
          </p:nvPr>
        </p:nvSpPr>
        <p:spPr>
          <a:xfrm>
            <a:off x="1279547" y="1431236"/>
            <a:ext cx="6584634" cy="2910176"/>
          </a:xfrm>
        </p:spPr>
        <p:txBody>
          <a:bodyPr anchor="ctr">
            <a:normAutofit/>
          </a:bodyPr>
          <a:lstStyle/>
          <a:p>
            <a:r>
              <a:rPr lang="fr-FR" dirty="0">
                <a:solidFill>
                  <a:srgbClr val="404040"/>
                </a:solidFill>
              </a:rPr>
              <a:t>Importance du choix de l’heuristique : la borne.</a:t>
            </a:r>
          </a:p>
        </p:txBody>
      </p:sp>
      <p:sp>
        <p:nvSpPr>
          <p:cNvPr id="7" name="Espace réservé du numéro de diapositive 6">
            <a:extLst>
              <a:ext uri="{FF2B5EF4-FFF2-40B4-BE49-F238E27FC236}">
                <a16:creationId xmlns:a16="http://schemas.microsoft.com/office/drawing/2014/main" id="{D4334516-7867-5D41-A386-A855A892BC45}"/>
              </a:ext>
            </a:extLst>
          </p:cNvPr>
          <p:cNvSpPr>
            <a:spLocks noGrp="1"/>
          </p:cNvSpPr>
          <p:nvPr>
            <p:ph type="sldNum" sz="quarter" idx="12"/>
          </p:nvPr>
        </p:nvSpPr>
        <p:spPr>
          <a:xfrm>
            <a:off x="6403848" y="4656014"/>
            <a:ext cx="2133600" cy="273844"/>
          </a:xfrm>
        </p:spPr>
        <p:txBody>
          <a:bodyPr/>
          <a:lstStyle/>
          <a:p>
            <a:pPr>
              <a:defRPr/>
            </a:pPr>
            <a:fld id="{A8EDAB28-6F4F-3F46-8345-72B53CB55CCC}" type="slidenum">
              <a:rPr lang="fr-FR" smtClean="0"/>
              <a:pPr>
                <a:defRPr/>
              </a:pPr>
              <a:t>10</a:t>
            </a:fld>
            <a:endParaRPr lang="fr-FR" dirty="0"/>
          </a:p>
        </p:txBody>
      </p:sp>
    </p:spTree>
    <p:extLst>
      <p:ext uri="{BB962C8B-B14F-4D97-AF65-F5344CB8AC3E}">
        <p14:creationId xmlns:p14="http://schemas.microsoft.com/office/powerpoint/2010/main" val="34645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9C85-9D10-0142-9E6C-5699969E83AD}"/>
              </a:ext>
            </a:extLst>
          </p:cNvPr>
          <p:cNvSpPr>
            <a:spLocks noGrp="1"/>
          </p:cNvSpPr>
          <p:nvPr>
            <p:ph type="title"/>
          </p:nvPr>
        </p:nvSpPr>
        <p:spPr>
          <a:xfrm>
            <a:off x="1673352" y="350564"/>
            <a:ext cx="5797296" cy="891540"/>
          </a:xfrm>
        </p:spPr>
        <p:txBody>
          <a:bodyPr>
            <a:normAutofit/>
          </a:bodyPr>
          <a:lstStyle/>
          <a:p>
            <a:r>
              <a:rPr lang="fr-FR" dirty="0"/>
              <a:t>II-4.Les bornes</a:t>
            </a:r>
          </a:p>
        </p:txBody>
      </p:sp>
      <p:pic>
        <p:nvPicPr>
          <p:cNvPr id="4" name="Content Placeholder 26">
            <a:extLst>
              <a:ext uri="{FF2B5EF4-FFF2-40B4-BE49-F238E27FC236}">
                <a16:creationId xmlns:a16="http://schemas.microsoft.com/office/drawing/2014/main" id="{6A3E10C9-7016-3842-B657-B2D91A315FE1}"/>
              </a:ext>
            </a:extLst>
          </p:cNvPr>
          <p:cNvPicPr>
            <a:picLocks noGrp="1" noChangeAspect="1"/>
          </p:cNvPicPr>
          <p:nvPr>
            <p:ph idx="1"/>
          </p:nvPr>
        </p:nvPicPr>
        <p:blipFill>
          <a:blip r:embed="rId2"/>
          <a:stretch>
            <a:fillRect/>
          </a:stretch>
        </p:blipFill>
        <p:spPr>
          <a:xfrm>
            <a:off x="2214034" y="1342862"/>
            <a:ext cx="5040671" cy="2918076"/>
          </a:xfrm>
          <a:prstGeom prst="rect">
            <a:avLst/>
          </a:prstGeom>
        </p:spPr>
      </p:pic>
      <p:sp>
        <p:nvSpPr>
          <p:cNvPr id="8" name="Espace réservé du numéro de diapositive 7">
            <a:extLst>
              <a:ext uri="{FF2B5EF4-FFF2-40B4-BE49-F238E27FC236}">
                <a16:creationId xmlns:a16="http://schemas.microsoft.com/office/drawing/2014/main" id="{B7EAD9F7-3FC2-744D-8FC2-81787B9DF7B7}"/>
              </a:ext>
            </a:extLst>
          </p:cNvPr>
          <p:cNvSpPr>
            <a:spLocks noGrp="1"/>
          </p:cNvSpPr>
          <p:nvPr>
            <p:ph type="sldNum" sz="quarter" idx="12"/>
          </p:nvPr>
        </p:nvSpPr>
        <p:spPr>
          <a:xfrm>
            <a:off x="6403848" y="4656014"/>
            <a:ext cx="2133600" cy="273844"/>
          </a:xfrm>
        </p:spPr>
        <p:txBody>
          <a:bodyPr/>
          <a:lstStyle/>
          <a:p>
            <a:pPr>
              <a:defRPr/>
            </a:pPr>
            <a:fld id="{A8EDAB28-6F4F-3F46-8345-72B53CB55CCC}" type="slidenum">
              <a:rPr lang="fr-FR" smtClean="0"/>
              <a:pPr>
                <a:defRPr/>
              </a:pPr>
              <a:t>11</a:t>
            </a:fld>
            <a:endParaRPr lang="fr-FR" dirty="0"/>
          </a:p>
        </p:txBody>
      </p:sp>
    </p:spTree>
    <p:extLst>
      <p:ext uri="{BB962C8B-B14F-4D97-AF65-F5344CB8AC3E}">
        <p14:creationId xmlns:p14="http://schemas.microsoft.com/office/powerpoint/2010/main" val="2015515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9C85-9D10-0142-9E6C-5699969E83AD}"/>
              </a:ext>
            </a:extLst>
          </p:cNvPr>
          <p:cNvSpPr>
            <a:spLocks noGrp="1"/>
          </p:cNvSpPr>
          <p:nvPr>
            <p:ph type="title"/>
          </p:nvPr>
        </p:nvSpPr>
        <p:spPr>
          <a:xfrm>
            <a:off x="1673352" y="350564"/>
            <a:ext cx="5797296" cy="891540"/>
          </a:xfrm>
        </p:spPr>
        <p:txBody>
          <a:bodyPr>
            <a:normAutofit/>
          </a:bodyPr>
          <a:lstStyle/>
          <a:p>
            <a:r>
              <a:rPr lang="fr-FR" dirty="0"/>
              <a:t>II-4.Les bornes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CD5E77-F4DB-7348-9AC9-CDA027F290DE}"/>
                  </a:ext>
                </a:extLst>
              </p:cNvPr>
              <p:cNvSpPr>
                <a:spLocks noGrp="1"/>
              </p:cNvSpPr>
              <p:nvPr>
                <p:ph idx="1"/>
              </p:nvPr>
            </p:nvSpPr>
            <p:spPr>
              <a:xfrm>
                <a:off x="1279547" y="1431236"/>
                <a:ext cx="6584634" cy="2910176"/>
              </a:xfrm>
            </p:spPr>
            <p:txBody>
              <a:bodyPr anchor="ctr">
                <a:normAutofit/>
              </a:bodyPr>
              <a:lstStyle/>
              <a:p>
                <a:r>
                  <a:rPr lang="fr-FR" dirty="0">
                    <a:solidFill>
                      <a:srgbClr val="404040"/>
                    </a:solidFill>
                  </a:rPr>
                  <a:t>2 solutions implémentées :</a:t>
                </a:r>
              </a:p>
              <a:p>
                <a:pPr lvl="1"/>
                <a:r>
                  <a:rPr lang="fr-FR" dirty="0">
                    <a:solidFill>
                      <a:srgbClr val="404040"/>
                    </a:solidFill>
                  </a:rPr>
                  <a:t>Borne naïve : Somme des coûts des manœuvres les moins chères</a:t>
                </a:r>
              </a:p>
              <a:p>
                <a:pPr lvl="1"/>
                <a:r>
                  <a:rPr lang="fr-FR" dirty="0">
                    <a:solidFill>
                      <a:srgbClr val="404040"/>
                    </a:solidFill>
                  </a:rPr>
                  <a:t>Borne « </a:t>
                </a:r>
                <a14:m>
                  <m:oMath xmlns:m="http://schemas.openxmlformats.org/officeDocument/2006/math">
                    <m:sSub>
                      <m:sSubPr>
                        <m:ctrlPr>
                          <a:rPr lang="fr-FR" i="1" smtClean="0">
                            <a:solidFill>
                              <a:srgbClr val="404040"/>
                            </a:solidFill>
                            <a:latin typeface="Cambria Math" panose="02040503050406030204" pitchFamily="18" charset="0"/>
                          </a:rPr>
                        </m:ctrlPr>
                      </m:sSubPr>
                      <m:e>
                        <m:r>
                          <a:rPr lang="fr-FR" b="0" i="1" smtClean="0">
                            <a:solidFill>
                              <a:srgbClr val="404040"/>
                            </a:solidFill>
                            <a:latin typeface="Cambria Math" panose="02040503050406030204" pitchFamily="18" charset="0"/>
                          </a:rPr>
                          <m:t>𝑚</m:t>
                        </m:r>
                      </m:e>
                      <m:sub>
                        <m:r>
                          <a:rPr lang="fr-FR" b="0" i="1" smtClean="0">
                            <a:solidFill>
                              <a:srgbClr val="404040"/>
                            </a:solidFill>
                            <a:latin typeface="Cambria Math" panose="02040503050406030204" pitchFamily="18" charset="0"/>
                          </a:rPr>
                          <m:t>𝑖𝑗</m:t>
                        </m:r>
                      </m:sub>
                    </m:sSub>
                  </m:oMath>
                </a14:m>
                <a:r>
                  <a:rPr lang="fr-FR" dirty="0">
                    <a:solidFill>
                      <a:srgbClr val="404040"/>
                    </a:solidFill>
                  </a:rPr>
                  <a:t> » : Somme des coûts des couples de manœuvres les moins chers</a:t>
                </a:r>
              </a:p>
            </p:txBody>
          </p:sp>
        </mc:Choice>
        <mc:Fallback xmlns="">
          <p:sp>
            <p:nvSpPr>
              <p:cNvPr id="3" name="Content Placeholder 2">
                <a:extLst>
                  <a:ext uri="{FF2B5EF4-FFF2-40B4-BE49-F238E27FC236}">
                    <a16:creationId xmlns:a16="http://schemas.microsoft.com/office/drawing/2014/main" id="{ADCD5E77-F4DB-7348-9AC9-CDA027F290DE}"/>
                  </a:ext>
                </a:extLst>
              </p:cNvPr>
              <p:cNvSpPr>
                <a:spLocks noGrp="1" noRot="1" noChangeAspect="1" noMove="1" noResize="1" noEditPoints="1" noAdjustHandles="1" noChangeArrowheads="1" noChangeShapeType="1" noTextEdit="1"/>
              </p:cNvSpPr>
              <p:nvPr>
                <p:ph idx="1"/>
              </p:nvPr>
            </p:nvSpPr>
            <p:spPr>
              <a:xfrm>
                <a:off x="1279547" y="1431236"/>
                <a:ext cx="6584634" cy="2910176"/>
              </a:xfrm>
              <a:blipFill>
                <a:blip r:embed="rId2"/>
                <a:stretch>
                  <a:fillRect l="-2119" r="-1734"/>
                </a:stretch>
              </a:blipFill>
            </p:spPr>
            <p:txBody>
              <a:bodyPr/>
              <a:lstStyle/>
              <a:p>
                <a:r>
                  <a:rPr lang="fr-FR">
                    <a:noFill/>
                  </a:rPr>
                  <a:t> </a:t>
                </a:r>
              </a:p>
            </p:txBody>
          </p:sp>
        </mc:Fallback>
      </mc:AlternateContent>
      <p:sp>
        <p:nvSpPr>
          <p:cNvPr id="7" name="Espace réservé du numéro de diapositive 6">
            <a:extLst>
              <a:ext uri="{FF2B5EF4-FFF2-40B4-BE49-F238E27FC236}">
                <a16:creationId xmlns:a16="http://schemas.microsoft.com/office/drawing/2014/main" id="{8DCEB753-9615-7644-AF26-8C5A8778A8FE}"/>
              </a:ext>
            </a:extLst>
          </p:cNvPr>
          <p:cNvSpPr>
            <a:spLocks noGrp="1"/>
          </p:cNvSpPr>
          <p:nvPr>
            <p:ph type="sldNum" sz="quarter" idx="12"/>
          </p:nvPr>
        </p:nvSpPr>
        <p:spPr>
          <a:xfrm>
            <a:off x="6403848" y="4656014"/>
            <a:ext cx="2133600" cy="273844"/>
          </a:xfrm>
        </p:spPr>
        <p:txBody>
          <a:bodyPr/>
          <a:lstStyle/>
          <a:p>
            <a:pPr>
              <a:defRPr/>
            </a:pPr>
            <a:fld id="{A8EDAB28-6F4F-3F46-8345-72B53CB55CCC}" type="slidenum">
              <a:rPr lang="fr-FR" smtClean="0"/>
              <a:pPr>
                <a:defRPr/>
              </a:pPr>
              <a:t>12</a:t>
            </a:fld>
            <a:endParaRPr lang="fr-FR" dirty="0"/>
          </a:p>
        </p:txBody>
      </p:sp>
    </p:spTree>
    <p:extLst>
      <p:ext uri="{BB962C8B-B14F-4D97-AF65-F5344CB8AC3E}">
        <p14:creationId xmlns:p14="http://schemas.microsoft.com/office/powerpoint/2010/main" val="2941451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0DAD-1E74-7349-A5F1-455F3E1865EF}"/>
              </a:ext>
            </a:extLst>
          </p:cNvPr>
          <p:cNvSpPr>
            <a:spLocks noGrp="1"/>
          </p:cNvSpPr>
          <p:nvPr>
            <p:ph type="title"/>
          </p:nvPr>
        </p:nvSpPr>
        <p:spPr>
          <a:xfrm>
            <a:off x="1335819" y="350564"/>
            <a:ext cx="7052807" cy="891540"/>
          </a:xfrm>
        </p:spPr>
        <p:txBody>
          <a:bodyPr>
            <a:normAutofit fontScale="90000"/>
          </a:bodyPr>
          <a:lstStyle/>
          <a:p>
            <a:r>
              <a:rPr lang="fr-FR" dirty="0"/>
              <a:t>III-Evaluation des performances  </a:t>
            </a:r>
          </a:p>
        </p:txBody>
      </p:sp>
      <p:sp>
        <p:nvSpPr>
          <p:cNvPr id="3" name="Content Placeholder 2">
            <a:extLst>
              <a:ext uri="{FF2B5EF4-FFF2-40B4-BE49-F238E27FC236}">
                <a16:creationId xmlns:a16="http://schemas.microsoft.com/office/drawing/2014/main" id="{C375FF70-D5FF-6149-8B91-D6D441965858}"/>
              </a:ext>
            </a:extLst>
          </p:cNvPr>
          <p:cNvSpPr>
            <a:spLocks noGrp="1"/>
          </p:cNvSpPr>
          <p:nvPr>
            <p:ph idx="1"/>
          </p:nvPr>
        </p:nvSpPr>
        <p:spPr>
          <a:xfrm>
            <a:off x="1279683" y="1492029"/>
            <a:ext cx="6584634" cy="3242934"/>
          </a:xfrm>
        </p:spPr>
        <p:txBody>
          <a:bodyPr>
            <a:noAutofit/>
          </a:bodyPr>
          <a:lstStyle/>
          <a:p>
            <a:r>
              <a:rPr lang="fr-FR" sz="2000" dirty="0">
                <a:solidFill>
                  <a:srgbClr val="404040"/>
                </a:solidFill>
              </a:rPr>
              <a:t>Choix de l’avion</a:t>
            </a:r>
          </a:p>
          <a:p>
            <a:r>
              <a:rPr lang="fr-FR" sz="2000" dirty="0">
                <a:solidFill>
                  <a:srgbClr val="404040"/>
                </a:solidFill>
              </a:rPr>
              <a:t>Choix de la manœuvre</a:t>
            </a:r>
          </a:p>
          <a:p>
            <a:r>
              <a:rPr lang="fr-FR" sz="2000" dirty="0">
                <a:solidFill>
                  <a:srgbClr val="404040"/>
                </a:solidFill>
              </a:rPr>
              <a:t>Filtre initial</a:t>
            </a:r>
          </a:p>
          <a:p>
            <a:pPr marL="0" indent="0">
              <a:buNone/>
            </a:pPr>
            <a:endParaRPr lang="fr-FR" sz="2000" dirty="0">
              <a:solidFill>
                <a:srgbClr val="404040"/>
              </a:solidFill>
            </a:endParaRPr>
          </a:p>
          <a:p>
            <a:r>
              <a:rPr lang="fr-FR" sz="2000" dirty="0">
                <a:solidFill>
                  <a:srgbClr val="404040"/>
                </a:solidFill>
              </a:rPr>
              <a:t>Mesure du nombre de nœuds explorés en fonction du nombre d’avions</a:t>
            </a:r>
          </a:p>
          <a:p>
            <a:r>
              <a:rPr lang="fr-FR" sz="2000" dirty="0">
                <a:solidFill>
                  <a:srgbClr val="404040"/>
                </a:solidFill>
              </a:rPr>
              <a:t>Deux paramètres : </a:t>
            </a:r>
          </a:p>
          <a:p>
            <a:pPr lvl="1"/>
            <a:r>
              <a:rPr lang="fr-FR" sz="2000" dirty="0">
                <a:solidFill>
                  <a:srgbClr val="404040"/>
                </a:solidFill>
              </a:rPr>
              <a:t>Filtre </a:t>
            </a:r>
          </a:p>
          <a:p>
            <a:pPr lvl="1"/>
            <a:r>
              <a:rPr lang="fr-FR" sz="2000" dirty="0">
                <a:solidFill>
                  <a:srgbClr val="404040"/>
                </a:solidFill>
              </a:rPr>
              <a:t>Borne</a:t>
            </a:r>
          </a:p>
          <a:p>
            <a:pPr marL="0" indent="0">
              <a:buNone/>
            </a:pPr>
            <a:endParaRPr lang="fr-FR" sz="2400" dirty="0">
              <a:solidFill>
                <a:srgbClr val="404040"/>
              </a:solidFill>
            </a:endParaRPr>
          </a:p>
        </p:txBody>
      </p:sp>
      <p:sp>
        <p:nvSpPr>
          <p:cNvPr id="4" name="Espace réservé du numéro de diapositive 6">
            <a:extLst>
              <a:ext uri="{FF2B5EF4-FFF2-40B4-BE49-F238E27FC236}">
                <a16:creationId xmlns:a16="http://schemas.microsoft.com/office/drawing/2014/main" id="{C5823058-B5A4-9C4B-B9E2-FB1FEDEEAFEB}"/>
              </a:ext>
            </a:extLst>
          </p:cNvPr>
          <p:cNvSpPr>
            <a:spLocks noGrp="1"/>
          </p:cNvSpPr>
          <p:nvPr>
            <p:ph type="sldNum" sz="quarter" idx="12"/>
          </p:nvPr>
        </p:nvSpPr>
        <p:spPr>
          <a:xfrm>
            <a:off x="6403848" y="4656014"/>
            <a:ext cx="2133600" cy="273844"/>
          </a:xfrm>
        </p:spPr>
        <p:txBody>
          <a:bodyPr/>
          <a:lstStyle/>
          <a:p>
            <a:pPr>
              <a:defRPr/>
            </a:pPr>
            <a:fld id="{A8EDAB28-6F4F-3F46-8345-72B53CB55CCC}" type="slidenum">
              <a:rPr lang="fr-FR" smtClean="0"/>
              <a:pPr>
                <a:defRPr/>
              </a:pPr>
              <a:t>13</a:t>
            </a:fld>
            <a:endParaRPr lang="fr-FR" dirty="0"/>
          </a:p>
        </p:txBody>
      </p:sp>
    </p:spTree>
    <p:extLst>
      <p:ext uri="{BB962C8B-B14F-4D97-AF65-F5344CB8AC3E}">
        <p14:creationId xmlns:p14="http://schemas.microsoft.com/office/powerpoint/2010/main" val="17888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2964E-D9A5-354B-BF61-CE1C4E0DAA78}"/>
              </a:ext>
            </a:extLst>
          </p:cNvPr>
          <p:cNvSpPr>
            <a:spLocks noGrp="1"/>
          </p:cNvSpPr>
          <p:nvPr>
            <p:ph type="title"/>
          </p:nvPr>
        </p:nvSpPr>
        <p:spPr>
          <a:xfrm>
            <a:off x="838199" y="256029"/>
            <a:ext cx="8229600" cy="857250"/>
          </a:xfrm>
        </p:spPr>
        <p:txBody>
          <a:bodyPr/>
          <a:lstStyle/>
          <a:p>
            <a:r>
              <a:rPr lang="fr-FR" dirty="0"/>
              <a:t>III-Evaluation des performances</a:t>
            </a:r>
          </a:p>
        </p:txBody>
      </p:sp>
      <p:sp>
        <p:nvSpPr>
          <p:cNvPr id="3" name="Content Placeholder 2">
            <a:extLst>
              <a:ext uri="{FF2B5EF4-FFF2-40B4-BE49-F238E27FC236}">
                <a16:creationId xmlns:a16="http://schemas.microsoft.com/office/drawing/2014/main" id="{9596CD04-AA17-4847-A609-39B63F1E5140}"/>
              </a:ext>
            </a:extLst>
          </p:cNvPr>
          <p:cNvSpPr>
            <a:spLocks noGrp="1"/>
          </p:cNvSpPr>
          <p:nvPr>
            <p:ph sz="half" idx="1"/>
          </p:nvPr>
        </p:nvSpPr>
        <p:spPr/>
        <p:txBody>
          <a:bodyPr/>
          <a:lstStyle/>
          <a:p>
            <a:r>
              <a:rPr lang="fr-FR" dirty="0"/>
              <a:t>Effet de la borne</a:t>
            </a:r>
          </a:p>
        </p:txBody>
      </p:sp>
      <p:sp>
        <p:nvSpPr>
          <p:cNvPr id="4" name="Content Placeholder 3">
            <a:extLst>
              <a:ext uri="{FF2B5EF4-FFF2-40B4-BE49-F238E27FC236}">
                <a16:creationId xmlns:a16="http://schemas.microsoft.com/office/drawing/2014/main" id="{6F0B911F-1432-D04E-B25B-65C682311E05}"/>
              </a:ext>
            </a:extLst>
          </p:cNvPr>
          <p:cNvSpPr>
            <a:spLocks noGrp="1"/>
          </p:cNvSpPr>
          <p:nvPr>
            <p:ph sz="half" idx="2"/>
          </p:nvPr>
        </p:nvSpPr>
        <p:spPr/>
        <p:txBody>
          <a:bodyPr/>
          <a:lstStyle/>
          <a:p>
            <a:r>
              <a:rPr lang="fr-FR" dirty="0"/>
              <a:t>Effet du filtre</a:t>
            </a:r>
          </a:p>
        </p:txBody>
      </p:sp>
      <p:pic>
        <p:nvPicPr>
          <p:cNvPr id="6" name="Picture 5">
            <a:extLst>
              <a:ext uri="{FF2B5EF4-FFF2-40B4-BE49-F238E27FC236}">
                <a16:creationId xmlns:a16="http://schemas.microsoft.com/office/drawing/2014/main" id="{764B36A1-32A0-9E4E-BA9A-5D9BAC5ECCEC}"/>
              </a:ext>
            </a:extLst>
          </p:cNvPr>
          <p:cNvPicPr>
            <a:picLocks noChangeAspect="1"/>
          </p:cNvPicPr>
          <p:nvPr/>
        </p:nvPicPr>
        <p:blipFill>
          <a:blip r:embed="rId3"/>
          <a:stretch>
            <a:fillRect/>
          </a:stretch>
        </p:blipFill>
        <p:spPr>
          <a:xfrm>
            <a:off x="457200" y="1883657"/>
            <a:ext cx="3711388" cy="2280937"/>
          </a:xfrm>
          <a:prstGeom prst="rect">
            <a:avLst/>
          </a:prstGeom>
        </p:spPr>
      </p:pic>
      <p:pic>
        <p:nvPicPr>
          <p:cNvPr id="7" name="Picture 6">
            <a:extLst>
              <a:ext uri="{FF2B5EF4-FFF2-40B4-BE49-F238E27FC236}">
                <a16:creationId xmlns:a16="http://schemas.microsoft.com/office/drawing/2014/main" id="{8E038A13-26BA-1144-A3C2-8FEE1DC5907D}"/>
              </a:ext>
            </a:extLst>
          </p:cNvPr>
          <p:cNvPicPr>
            <a:picLocks noChangeAspect="1"/>
          </p:cNvPicPr>
          <p:nvPr/>
        </p:nvPicPr>
        <p:blipFill>
          <a:blip r:embed="rId4"/>
          <a:stretch>
            <a:fillRect/>
          </a:stretch>
        </p:blipFill>
        <p:spPr>
          <a:xfrm>
            <a:off x="4786498" y="1883657"/>
            <a:ext cx="4281301" cy="2280937"/>
          </a:xfrm>
          <a:prstGeom prst="rect">
            <a:avLst/>
          </a:prstGeom>
        </p:spPr>
      </p:pic>
      <p:sp>
        <p:nvSpPr>
          <p:cNvPr id="8" name="Espace réservé du numéro de diapositive 6">
            <a:extLst>
              <a:ext uri="{FF2B5EF4-FFF2-40B4-BE49-F238E27FC236}">
                <a16:creationId xmlns:a16="http://schemas.microsoft.com/office/drawing/2014/main" id="{10229F47-DF6C-774A-8601-2A510523BAF0}"/>
              </a:ext>
            </a:extLst>
          </p:cNvPr>
          <p:cNvSpPr>
            <a:spLocks noGrp="1"/>
          </p:cNvSpPr>
          <p:nvPr>
            <p:ph type="sldNum" sz="quarter" idx="12"/>
          </p:nvPr>
        </p:nvSpPr>
        <p:spPr>
          <a:xfrm>
            <a:off x="6403848" y="4656014"/>
            <a:ext cx="2133600" cy="273844"/>
          </a:xfrm>
        </p:spPr>
        <p:txBody>
          <a:bodyPr/>
          <a:lstStyle/>
          <a:p>
            <a:pPr>
              <a:defRPr/>
            </a:pPr>
            <a:fld id="{A8EDAB28-6F4F-3F46-8345-72B53CB55CCC}" type="slidenum">
              <a:rPr lang="fr-FR" smtClean="0"/>
              <a:pPr>
                <a:defRPr/>
              </a:pPr>
              <a:t>14</a:t>
            </a:fld>
            <a:endParaRPr lang="fr-FR" dirty="0"/>
          </a:p>
        </p:txBody>
      </p:sp>
    </p:spTree>
    <p:extLst>
      <p:ext uri="{BB962C8B-B14F-4D97-AF65-F5344CB8AC3E}">
        <p14:creationId xmlns:p14="http://schemas.microsoft.com/office/powerpoint/2010/main" val="88304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965-7C27-9A4D-97D6-57DDA9195A60}"/>
              </a:ext>
            </a:extLst>
          </p:cNvPr>
          <p:cNvSpPr>
            <a:spLocks noGrp="1"/>
          </p:cNvSpPr>
          <p:nvPr>
            <p:ph type="title"/>
          </p:nvPr>
        </p:nvSpPr>
        <p:spPr>
          <a:xfrm>
            <a:off x="1673352" y="350564"/>
            <a:ext cx="5797296" cy="891540"/>
          </a:xfrm>
        </p:spPr>
        <p:txBody>
          <a:bodyPr>
            <a:normAutofit fontScale="90000"/>
          </a:bodyPr>
          <a:lstStyle/>
          <a:p>
            <a:r>
              <a:rPr lang="fr-FR" dirty="0"/>
              <a:t>IV-Conclusion et ouverture</a:t>
            </a:r>
          </a:p>
        </p:txBody>
      </p:sp>
      <p:sp>
        <p:nvSpPr>
          <p:cNvPr id="3" name="Content Placeholder 2">
            <a:extLst>
              <a:ext uri="{FF2B5EF4-FFF2-40B4-BE49-F238E27FC236}">
                <a16:creationId xmlns:a16="http://schemas.microsoft.com/office/drawing/2014/main" id="{B6A1F5A7-46E0-D64E-A84F-CBBEFB1D9118}"/>
              </a:ext>
            </a:extLst>
          </p:cNvPr>
          <p:cNvSpPr>
            <a:spLocks noGrp="1"/>
          </p:cNvSpPr>
          <p:nvPr>
            <p:ph idx="1"/>
          </p:nvPr>
        </p:nvSpPr>
        <p:spPr>
          <a:xfrm>
            <a:off x="1279547" y="1718447"/>
            <a:ext cx="6584634" cy="1616424"/>
          </a:xfrm>
        </p:spPr>
        <p:txBody>
          <a:bodyPr>
            <a:normAutofit/>
          </a:bodyPr>
          <a:lstStyle/>
          <a:p>
            <a:r>
              <a:rPr lang="fr-FR" sz="2800" dirty="0">
                <a:solidFill>
                  <a:srgbClr val="404040"/>
                </a:solidFill>
              </a:rPr>
              <a:t>Travail réalisé</a:t>
            </a:r>
          </a:p>
          <a:p>
            <a:r>
              <a:rPr lang="fr-FR" sz="2800" dirty="0">
                <a:solidFill>
                  <a:srgbClr val="404040"/>
                </a:solidFill>
              </a:rPr>
              <a:t>Poursuite du projet</a:t>
            </a:r>
            <a:endParaRPr lang="fr-FR" dirty="0">
              <a:solidFill>
                <a:srgbClr val="404040"/>
              </a:solidFill>
            </a:endParaRPr>
          </a:p>
        </p:txBody>
      </p:sp>
      <p:sp>
        <p:nvSpPr>
          <p:cNvPr id="4" name="Espace réservé du numéro de diapositive 6">
            <a:extLst>
              <a:ext uri="{FF2B5EF4-FFF2-40B4-BE49-F238E27FC236}">
                <a16:creationId xmlns:a16="http://schemas.microsoft.com/office/drawing/2014/main" id="{FAB311A4-8635-C246-9829-91D2568A841D}"/>
              </a:ext>
            </a:extLst>
          </p:cNvPr>
          <p:cNvSpPr>
            <a:spLocks noGrp="1"/>
          </p:cNvSpPr>
          <p:nvPr>
            <p:ph type="sldNum" sz="quarter" idx="12"/>
          </p:nvPr>
        </p:nvSpPr>
        <p:spPr>
          <a:xfrm>
            <a:off x="6403848" y="4656014"/>
            <a:ext cx="2133600" cy="273844"/>
          </a:xfrm>
        </p:spPr>
        <p:txBody>
          <a:bodyPr/>
          <a:lstStyle/>
          <a:p>
            <a:pPr>
              <a:defRPr/>
            </a:pPr>
            <a:fld id="{A8EDAB28-6F4F-3F46-8345-72B53CB55CCC}" type="slidenum">
              <a:rPr lang="fr-FR" smtClean="0"/>
              <a:pPr>
                <a:defRPr/>
              </a:pPr>
              <a:t>15</a:t>
            </a:fld>
            <a:endParaRPr lang="fr-FR" dirty="0"/>
          </a:p>
        </p:txBody>
      </p:sp>
    </p:spTree>
    <p:extLst>
      <p:ext uri="{BB962C8B-B14F-4D97-AF65-F5344CB8AC3E}">
        <p14:creationId xmlns:p14="http://schemas.microsoft.com/office/powerpoint/2010/main" val="3406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A886-2F96-E844-A0F6-9BA1726C3610}"/>
              </a:ext>
            </a:extLst>
          </p:cNvPr>
          <p:cNvSpPr>
            <a:spLocks noGrp="1"/>
          </p:cNvSpPr>
          <p:nvPr>
            <p:ph type="title"/>
          </p:nvPr>
        </p:nvSpPr>
        <p:spPr>
          <a:xfrm>
            <a:off x="1673352" y="350564"/>
            <a:ext cx="5797296" cy="891540"/>
          </a:xfrm>
        </p:spPr>
        <p:txBody>
          <a:bodyPr>
            <a:normAutofit/>
          </a:bodyPr>
          <a:lstStyle/>
          <a:p>
            <a:r>
              <a:rPr lang="en-US" altLang="zh-CN" dirty="0"/>
              <a:t>Plan</a:t>
            </a:r>
            <a:endParaRPr lang="fr-FR" dirty="0"/>
          </a:p>
        </p:txBody>
      </p:sp>
      <p:sp>
        <p:nvSpPr>
          <p:cNvPr id="3" name="矩形 2"/>
          <p:cNvSpPr/>
          <p:nvPr/>
        </p:nvSpPr>
        <p:spPr>
          <a:xfrm>
            <a:off x="1427870" y="1388363"/>
            <a:ext cx="7244862" cy="4616648"/>
          </a:xfrm>
          <a:prstGeom prst="rect">
            <a:avLst/>
          </a:prstGeom>
        </p:spPr>
        <p:txBody>
          <a:bodyPr wrap="square">
            <a:spAutoFit/>
          </a:bodyPr>
          <a:lstStyle/>
          <a:p>
            <a:pPr marL="342900" indent="-342900" algn="just">
              <a:buFont typeface="Arial" panose="020B0604020202020204" pitchFamily="34" charset="0"/>
              <a:buChar char="•"/>
            </a:pPr>
            <a:r>
              <a:rPr lang="fr-FR" altLang="zh-CN" sz="2400" dirty="0"/>
              <a:t>I-Présentation du sujet</a:t>
            </a:r>
          </a:p>
          <a:p>
            <a:pPr marL="342900" indent="-342900" algn="just">
              <a:buFont typeface="Arial" panose="020B0604020202020204" pitchFamily="34" charset="0"/>
              <a:buChar char="•"/>
            </a:pPr>
            <a:r>
              <a:rPr lang="fr-FR" altLang="zh-CN" sz="2400" dirty="0"/>
              <a:t>II-Présentation de notre programme</a:t>
            </a:r>
          </a:p>
          <a:p>
            <a:pPr algn="just"/>
            <a:r>
              <a:rPr lang="fr-FR" altLang="zh-CN" sz="2400" dirty="0">
                <a:solidFill>
                  <a:srgbClr val="404040"/>
                </a:solidFill>
              </a:rPr>
              <a:t>	</a:t>
            </a:r>
            <a:r>
              <a:rPr lang="fr-FR" altLang="zh-CN" sz="2000" dirty="0">
                <a:solidFill>
                  <a:srgbClr val="404040"/>
                </a:solidFill>
              </a:rPr>
              <a:t>1</a:t>
            </a:r>
            <a:r>
              <a:rPr lang="fr-FR" altLang="zh-CN" sz="2400" dirty="0">
                <a:solidFill>
                  <a:srgbClr val="404040"/>
                </a:solidFill>
              </a:rPr>
              <a:t>. </a:t>
            </a:r>
            <a:r>
              <a:rPr lang="fr-FR" altLang="zh-CN" sz="2000" dirty="0">
                <a:solidFill>
                  <a:srgbClr val="404040"/>
                </a:solidFill>
              </a:rPr>
              <a:t>L’algorithme Branch </a:t>
            </a:r>
            <a:r>
              <a:rPr lang="en-US" altLang="zh-CN" sz="2000" dirty="0">
                <a:solidFill>
                  <a:srgbClr val="404040"/>
                </a:solidFill>
              </a:rPr>
              <a:t>and </a:t>
            </a:r>
            <a:r>
              <a:rPr lang="fr-FR" altLang="zh-CN" sz="2000" dirty="0" err="1">
                <a:solidFill>
                  <a:srgbClr val="404040"/>
                </a:solidFill>
              </a:rPr>
              <a:t>Bound</a:t>
            </a:r>
            <a:endParaRPr lang="fr-FR" altLang="zh-CN" sz="2000" dirty="0">
              <a:solidFill>
                <a:srgbClr val="404040"/>
              </a:solidFill>
            </a:endParaRPr>
          </a:p>
          <a:p>
            <a:pPr algn="just"/>
            <a:r>
              <a:rPr lang="fr-FR" altLang="zh-CN" sz="2000" dirty="0">
                <a:solidFill>
                  <a:srgbClr val="404040"/>
                </a:solidFill>
              </a:rPr>
              <a:t>	2. Les modules</a:t>
            </a:r>
          </a:p>
          <a:p>
            <a:pPr algn="just"/>
            <a:r>
              <a:rPr lang="fr-FR" altLang="zh-CN" sz="2000" dirty="0">
                <a:solidFill>
                  <a:srgbClr val="404040"/>
                </a:solidFill>
              </a:rPr>
              <a:t>	3. Les filtres</a:t>
            </a:r>
          </a:p>
          <a:p>
            <a:pPr algn="just"/>
            <a:r>
              <a:rPr lang="fr-FR" altLang="zh-CN" sz="2000" dirty="0">
                <a:solidFill>
                  <a:srgbClr val="404040"/>
                </a:solidFill>
              </a:rPr>
              <a:t>	4. Les bornes</a:t>
            </a:r>
          </a:p>
          <a:p>
            <a:pPr marL="342900" indent="-342900" algn="just">
              <a:buFont typeface="Arial" panose="020B0604020202020204" pitchFamily="34" charset="0"/>
              <a:buChar char="•"/>
            </a:pPr>
            <a:r>
              <a:rPr lang="fr-FR" altLang="zh-CN" sz="2400" dirty="0"/>
              <a:t>III-Evaluation des performances</a:t>
            </a:r>
          </a:p>
          <a:p>
            <a:pPr marL="342900" indent="-342900" algn="just">
              <a:buFont typeface="Arial" panose="020B0604020202020204" pitchFamily="34" charset="0"/>
              <a:buChar char="•"/>
            </a:pPr>
            <a:r>
              <a:rPr lang="en-US" altLang="zh-CN" sz="2400" dirty="0"/>
              <a:t>IV-Conclusion et </a:t>
            </a:r>
            <a:r>
              <a:rPr lang="en-US" altLang="zh-CN" sz="2400" dirty="0" err="1"/>
              <a:t>ouverture</a:t>
            </a:r>
            <a:endParaRPr lang="fr-FR" altLang="zh-CN" sz="2400" dirty="0"/>
          </a:p>
          <a:p>
            <a:pPr marL="342900" indent="-342900" algn="just">
              <a:buFont typeface="Arial" panose="020B0604020202020204" pitchFamily="34" charset="0"/>
              <a:buChar char="•"/>
            </a:pPr>
            <a:endParaRPr lang="fr-FR" altLang="zh-CN" sz="2400" dirty="0">
              <a:solidFill>
                <a:srgbClr val="404040"/>
              </a:solidFill>
            </a:endParaRPr>
          </a:p>
          <a:p>
            <a:pPr marL="342900" indent="-342900" algn="just">
              <a:buFont typeface="Arial" panose="020B0604020202020204" pitchFamily="34" charset="0"/>
              <a:buChar char="•"/>
            </a:pPr>
            <a:endParaRPr lang="fr-FR" altLang="zh-CN" sz="2400" dirty="0">
              <a:solidFill>
                <a:srgbClr val="404040"/>
              </a:solidFill>
            </a:endParaRPr>
          </a:p>
          <a:p>
            <a:pPr marL="342900" indent="-342900" algn="just">
              <a:buFont typeface="Arial" panose="020B0604020202020204" pitchFamily="34" charset="0"/>
              <a:buChar char="•"/>
            </a:pPr>
            <a:endParaRPr lang="fr-FR" altLang="zh-CN" sz="2400" dirty="0"/>
          </a:p>
          <a:p>
            <a:pPr marL="342900" indent="-342900" algn="just">
              <a:buFont typeface="Arial" panose="020B0604020202020204" pitchFamily="34" charset="0"/>
              <a:buChar char="•"/>
            </a:pPr>
            <a:endParaRPr lang="fr-FR" altLang="zh-CN" sz="2400" dirty="0"/>
          </a:p>
          <a:p>
            <a:pPr marL="342900" indent="-342900" algn="just">
              <a:buFont typeface="Arial" panose="020B0604020202020204" pitchFamily="34" charset="0"/>
              <a:buChar char="•"/>
            </a:pPr>
            <a:endParaRPr lang="fr-FR" altLang="zh-CN" dirty="0"/>
          </a:p>
        </p:txBody>
      </p:sp>
      <p:sp>
        <p:nvSpPr>
          <p:cNvPr id="7" name="Espace réservé du numéro de diapositive 6">
            <a:extLst>
              <a:ext uri="{FF2B5EF4-FFF2-40B4-BE49-F238E27FC236}">
                <a16:creationId xmlns:a16="http://schemas.microsoft.com/office/drawing/2014/main" id="{FD7D6707-DD86-DC48-AD8B-482F1A3B4489}"/>
              </a:ext>
            </a:extLst>
          </p:cNvPr>
          <p:cNvSpPr>
            <a:spLocks noGrp="1"/>
          </p:cNvSpPr>
          <p:nvPr>
            <p:ph type="sldNum" sz="quarter" idx="12"/>
          </p:nvPr>
        </p:nvSpPr>
        <p:spPr>
          <a:xfrm>
            <a:off x="6403848" y="4656014"/>
            <a:ext cx="2133600" cy="273844"/>
          </a:xfrm>
        </p:spPr>
        <p:txBody>
          <a:bodyPr/>
          <a:lstStyle/>
          <a:p>
            <a:pPr>
              <a:defRPr/>
            </a:pPr>
            <a:fld id="{A8EDAB28-6F4F-3F46-8345-72B53CB55CCC}" type="slidenum">
              <a:rPr lang="fr-FR" smtClean="0"/>
              <a:pPr>
                <a:defRPr/>
              </a:pPr>
              <a:t>1</a:t>
            </a:fld>
            <a:endParaRPr lang="fr-FR" dirty="0"/>
          </a:p>
        </p:txBody>
      </p:sp>
    </p:spTree>
    <p:extLst>
      <p:ext uri="{BB962C8B-B14F-4D97-AF65-F5344CB8AC3E}">
        <p14:creationId xmlns:p14="http://schemas.microsoft.com/office/powerpoint/2010/main" val="3787785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A886-2F96-E844-A0F6-9BA1726C3610}"/>
              </a:ext>
            </a:extLst>
          </p:cNvPr>
          <p:cNvSpPr>
            <a:spLocks noGrp="1"/>
          </p:cNvSpPr>
          <p:nvPr>
            <p:ph type="title"/>
          </p:nvPr>
        </p:nvSpPr>
        <p:spPr>
          <a:xfrm>
            <a:off x="1673352" y="350564"/>
            <a:ext cx="5797296" cy="891540"/>
          </a:xfrm>
        </p:spPr>
        <p:txBody>
          <a:bodyPr>
            <a:normAutofit/>
          </a:bodyPr>
          <a:lstStyle/>
          <a:p>
            <a:r>
              <a:rPr lang="fr-FR" dirty="0"/>
              <a:t>I-Présentation du sujet</a:t>
            </a:r>
          </a:p>
        </p:txBody>
      </p:sp>
      <p:sp>
        <p:nvSpPr>
          <p:cNvPr id="5" name="矩形 4"/>
          <p:cNvSpPr/>
          <p:nvPr/>
        </p:nvSpPr>
        <p:spPr>
          <a:xfrm>
            <a:off x="1427870" y="1388363"/>
            <a:ext cx="7244862" cy="3046988"/>
          </a:xfrm>
          <a:prstGeom prst="rect">
            <a:avLst/>
          </a:prstGeom>
        </p:spPr>
        <p:txBody>
          <a:bodyPr wrap="square">
            <a:spAutoFit/>
          </a:bodyPr>
          <a:lstStyle/>
          <a:p>
            <a:pPr marL="342900" indent="-342900" algn="just">
              <a:buFont typeface="Arial" panose="020B0604020202020204" pitchFamily="34" charset="0"/>
              <a:buChar char="•"/>
            </a:pPr>
            <a:r>
              <a:rPr lang="en-US" altLang="zh-CN" sz="2400" dirty="0"/>
              <a:t>Situation </a:t>
            </a:r>
          </a:p>
          <a:p>
            <a:pPr lvl="1" algn="just"/>
            <a:r>
              <a:rPr lang="en-US" altLang="zh-CN" dirty="0"/>
              <a:t>P</a:t>
            </a:r>
            <a:r>
              <a:rPr lang="fr-FR" altLang="zh-CN" dirty="0" err="1"/>
              <a:t>lusieurs</a:t>
            </a:r>
            <a:r>
              <a:rPr lang="fr-FR" altLang="zh-CN" dirty="0"/>
              <a:t> avions passent dans une zone de contrôle </a:t>
            </a:r>
            <a:r>
              <a:rPr lang="en-US" altLang="zh-CN" noProof="1"/>
              <a:t>en</a:t>
            </a:r>
            <a:r>
              <a:rPr lang="en-US" altLang="zh-CN" dirty="0"/>
              <a:t> </a:t>
            </a:r>
            <a:r>
              <a:rPr lang="en-US" altLang="zh-CN" dirty="0" err="1"/>
              <a:t>même</a:t>
            </a:r>
            <a:r>
              <a:rPr lang="en-US" altLang="zh-CN" dirty="0"/>
              <a:t> temps</a:t>
            </a:r>
            <a:r>
              <a:rPr lang="fr-FR" altLang="zh-CN" dirty="0"/>
              <a:t>. </a:t>
            </a:r>
          </a:p>
          <a:p>
            <a:pPr lvl="1" algn="just"/>
            <a:r>
              <a:rPr lang="en-US" altLang="zh-CN" dirty="0"/>
              <a:t>C</a:t>
            </a:r>
            <a:r>
              <a:rPr lang="fr-FR" altLang="zh-CN" dirty="0" err="1"/>
              <a:t>haque</a:t>
            </a:r>
            <a:r>
              <a:rPr lang="fr-FR" altLang="zh-CN" dirty="0"/>
              <a:t> avion a le choix parmi 160 manœuvres</a:t>
            </a:r>
            <a:r>
              <a:rPr lang="en-US" altLang="zh-CN" dirty="0"/>
              <a:t>.</a:t>
            </a:r>
            <a:endParaRPr lang="fr-FR" altLang="zh-CN" sz="2400" dirty="0"/>
          </a:p>
          <a:p>
            <a:pPr marL="342900" indent="-342900" algn="just">
              <a:buFont typeface="Arial" panose="020B0604020202020204" pitchFamily="34" charset="0"/>
              <a:buChar char="•"/>
            </a:pPr>
            <a:r>
              <a:rPr lang="en-US" altLang="zh-CN" sz="2400" dirty="0" err="1"/>
              <a:t>Objectif</a:t>
            </a:r>
            <a:endParaRPr lang="fr-FR" altLang="zh-CN" sz="2400" dirty="0"/>
          </a:p>
          <a:p>
            <a:pPr lvl="1"/>
            <a:r>
              <a:rPr lang="en-US" altLang="zh-CN" dirty="0" err="1"/>
              <a:t>Minimiser</a:t>
            </a:r>
            <a:r>
              <a:rPr lang="en-US" altLang="zh-CN" dirty="0"/>
              <a:t> le </a:t>
            </a:r>
            <a:r>
              <a:rPr lang="en-US" altLang="zh-CN" dirty="0" err="1"/>
              <a:t>coût</a:t>
            </a:r>
            <a:r>
              <a:rPr lang="en-US" altLang="zh-CN" dirty="0"/>
              <a:t> total: </a:t>
            </a:r>
            <a:r>
              <a:rPr lang="en-US" altLang="zh-CN" dirty="0" err="1"/>
              <a:t>Trouver</a:t>
            </a:r>
            <a:r>
              <a:rPr lang="en-US" altLang="zh-CN" dirty="0"/>
              <a:t> </a:t>
            </a:r>
            <a:r>
              <a:rPr lang="fr-FR" altLang="zh-CN" dirty="0"/>
              <a:t>la meilleure combinaison de manœuvres pour chaque avion.</a:t>
            </a:r>
            <a:endParaRPr lang="fr-FR" altLang="zh-CN" sz="2400" dirty="0"/>
          </a:p>
          <a:p>
            <a:pPr marL="342900" indent="-342900" algn="just">
              <a:buFont typeface="Arial" panose="020B0604020202020204" pitchFamily="34" charset="0"/>
              <a:buChar char="•"/>
            </a:pPr>
            <a:r>
              <a:rPr lang="fr-FR" altLang="zh-CN" sz="2400" dirty="0"/>
              <a:t>Contraintes</a:t>
            </a:r>
          </a:p>
          <a:p>
            <a:pPr lvl="1" algn="just"/>
            <a:r>
              <a:rPr lang="fr-FR" altLang="zh-CN" dirty="0"/>
              <a:t>Pas de conflit entre 2 avions.</a:t>
            </a:r>
          </a:p>
          <a:p>
            <a:pPr marL="0" indent="0" algn="just">
              <a:buNone/>
            </a:pPr>
            <a:endParaRPr lang="fr-FR" altLang="zh-CN" dirty="0"/>
          </a:p>
        </p:txBody>
      </p:sp>
      <p:sp>
        <p:nvSpPr>
          <p:cNvPr id="7" name="Espace réservé du numéro de diapositive 6">
            <a:extLst>
              <a:ext uri="{FF2B5EF4-FFF2-40B4-BE49-F238E27FC236}">
                <a16:creationId xmlns:a16="http://schemas.microsoft.com/office/drawing/2014/main" id="{4F25CDB2-4FFF-F040-BE9A-D3B0BE8378E2}"/>
              </a:ext>
            </a:extLst>
          </p:cNvPr>
          <p:cNvSpPr>
            <a:spLocks noGrp="1"/>
          </p:cNvSpPr>
          <p:nvPr>
            <p:ph type="sldNum" sz="quarter" idx="12"/>
          </p:nvPr>
        </p:nvSpPr>
        <p:spPr>
          <a:xfrm>
            <a:off x="6403848" y="4656014"/>
            <a:ext cx="2133600" cy="273844"/>
          </a:xfrm>
        </p:spPr>
        <p:txBody>
          <a:bodyPr/>
          <a:lstStyle/>
          <a:p>
            <a:pPr>
              <a:defRPr/>
            </a:pPr>
            <a:fld id="{A8EDAB28-6F4F-3F46-8345-72B53CB55CCC}" type="slidenum">
              <a:rPr lang="fr-FR" smtClean="0"/>
              <a:pPr>
                <a:defRPr/>
              </a:pPr>
              <a:t>2</a:t>
            </a:fld>
            <a:endParaRPr lang="fr-FR" dirty="0"/>
          </a:p>
        </p:txBody>
      </p:sp>
    </p:spTree>
    <p:extLst>
      <p:ext uri="{BB962C8B-B14F-4D97-AF65-F5344CB8AC3E}">
        <p14:creationId xmlns:p14="http://schemas.microsoft.com/office/powerpoint/2010/main" val="2631455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A886-2F96-E844-A0F6-9BA1726C3610}"/>
              </a:ext>
            </a:extLst>
          </p:cNvPr>
          <p:cNvSpPr>
            <a:spLocks noGrp="1"/>
          </p:cNvSpPr>
          <p:nvPr>
            <p:ph type="title"/>
          </p:nvPr>
        </p:nvSpPr>
        <p:spPr>
          <a:xfrm>
            <a:off x="1673352" y="350564"/>
            <a:ext cx="5797296" cy="891540"/>
          </a:xfrm>
        </p:spPr>
        <p:txBody>
          <a:bodyPr>
            <a:normAutofit/>
          </a:bodyPr>
          <a:lstStyle/>
          <a:p>
            <a:r>
              <a:rPr lang="fr-FR" dirty="0"/>
              <a:t>I-Présentation du sujet</a:t>
            </a:r>
          </a:p>
        </p:txBody>
      </p:sp>
      <p:sp>
        <p:nvSpPr>
          <p:cNvPr id="3" name="椭圆 2"/>
          <p:cNvSpPr/>
          <p:nvPr/>
        </p:nvSpPr>
        <p:spPr>
          <a:xfrm>
            <a:off x="809878" y="1807264"/>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altLang="zh-CN" dirty="0"/>
              <a:t>1</a:t>
            </a:r>
            <a:endParaRPr lang="zh-CN" altLang="en-US" dirty="0"/>
          </a:p>
        </p:txBody>
      </p:sp>
      <p:sp>
        <p:nvSpPr>
          <p:cNvPr id="6" name="椭圆 5"/>
          <p:cNvSpPr/>
          <p:nvPr/>
        </p:nvSpPr>
        <p:spPr>
          <a:xfrm>
            <a:off x="809878" y="2712994"/>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altLang="zh-CN" dirty="0"/>
              <a:t>2</a:t>
            </a:r>
            <a:endParaRPr lang="zh-CN" altLang="en-US" dirty="0"/>
          </a:p>
        </p:txBody>
      </p:sp>
      <p:sp>
        <p:nvSpPr>
          <p:cNvPr id="7" name="椭圆 6"/>
          <p:cNvSpPr/>
          <p:nvPr/>
        </p:nvSpPr>
        <p:spPr>
          <a:xfrm>
            <a:off x="2910653" y="1807973"/>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8" name="椭圆 7"/>
          <p:cNvSpPr/>
          <p:nvPr/>
        </p:nvSpPr>
        <p:spPr>
          <a:xfrm>
            <a:off x="2910652" y="2710648"/>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cxnSp>
        <p:nvCxnSpPr>
          <p:cNvPr id="11" name="直接箭头连接符 10"/>
          <p:cNvCxnSpPr>
            <a:stCxn id="3" idx="6"/>
            <a:endCxn id="8" idx="2"/>
          </p:cNvCxnSpPr>
          <p:nvPr/>
        </p:nvCxnSpPr>
        <p:spPr>
          <a:xfrm>
            <a:off x="1006825" y="1905738"/>
            <a:ext cx="1903827" cy="903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直接箭头连接符 15"/>
          <p:cNvCxnSpPr>
            <a:stCxn id="6" idx="6"/>
            <a:endCxn id="7" idx="3"/>
          </p:cNvCxnSpPr>
          <p:nvPr/>
        </p:nvCxnSpPr>
        <p:spPr>
          <a:xfrm flipV="1">
            <a:off x="1006825" y="1976078"/>
            <a:ext cx="1932670" cy="8353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椭圆 20"/>
          <p:cNvSpPr/>
          <p:nvPr/>
        </p:nvSpPr>
        <p:spPr>
          <a:xfrm>
            <a:off x="5103573" y="1807973"/>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altLang="zh-CN" dirty="0"/>
              <a:t>1</a:t>
            </a:r>
            <a:endParaRPr lang="zh-CN" altLang="en-US" dirty="0"/>
          </a:p>
        </p:txBody>
      </p:sp>
      <p:sp>
        <p:nvSpPr>
          <p:cNvPr id="22" name="椭圆 21"/>
          <p:cNvSpPr/>
          <p:nvPr/>
        </p:nvSpPr>
        <p:spPr>
          <a:xfrm>
            <a:off x="5103573" y="2712994"/>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altLang="zh-CN" dirty="0"/>
              <a:t>2</a:t>
            </a:r>
            <a:endParaRPr lang="zh-CN" altLang="en-US" dirty="0"/>
          </a:p>
        </p:txBody>
      </p:sp>
      <p:sp>
        <p:nvSpPr>
          <p:cNvPr id="23" name="椭圆 22"/>
          <p:cNvSpPr/>
          <p:nvPr/>
        </p:nvSpPr>
        <p:spPr>
          <a:xfrm>
            <a:off x="7204348" y="1807973"/>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椭圆 23"/>
          <p:cNvSpPr/>
          <p:nvPr/>
        </p:nvSpPr>
        <p:spPr>
          <a:xfrm>
            <a:off x="7204347" y="2710648"/>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33" name="直接箭头连接符 32"/>
          <p:cNvCxnSpPr>
            <a:stCxn id="21" idx="6"/>
            <a:endCxn id="24" idx="2"/>
          </p:cNvCxnSpPr>
          <p:nvPr/>
        </p:nvCxnSpPr>
        <p:spPr>
          <a:xfrm>
            <a:off x="5300520" y="1906447"/>
            <a:ext cx="1903827" cy="9026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直接连接符 40"/>
          <p:cNvCxnSpPr>
            <a:stCxn id="22" idx="0"/>
          </p:cNvCxnSpPr>
          <p:nvPr/>
        </p:nvCxnSpPr>
        <p:spPr>
          <a:xfrm flipH="1" flipV="1">
            <a:off x="4811316" y="1666782"/>
            <a:ext cx="390731" cy="1046212"/>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直接箭头连接符 43"/>
          <p:cNvCxnSpPr/>
          <p:nvPr/>
        </p:nvCxnSpPr>
        <p:spPr>
          <a:xfrm>
            <a:off x="4811316" y="1666782"/>
            <a:ext cx="2407453" cy="2291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椭圆 50"/>
          <p:cNvSpPr/>
          <p:nvPr/>
        </p:nvSpPr>
        <p:spPr>
          <a:xfrm>
            <a:off x="2964302" y="3323951"/>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altLang="zh-CN" dirty="0"/>
              <a:t>1</a:t>
            </a:r>
            <a:endParaRPr lang="zh-CN" altLang="en-US" dirty="0"/>
          </a:p>
        </p:txBody>
      </p:sp>
      <p:sp>
        <p:nvSpPr>
          <p:cNvPr id="52" name="椭圆 51"/>
          <p:cNvSpPr/>
          <p:nvPr/>
        </p:nvSpPr>
        <p:spPr>
          <a:xfrm>
            <a:off x="2964302" y="4229681"/>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altLang="zh-CN" dirty="0"/>
              <a:t>2</a:t>
            </a:r>
            <a:endParaRPr lang="zh-CN" altLang="en-US" dirty="0"/>
          </a:p>
        </p:txBody>
      </p:sp>
      <p:sp>
        <p:nvSpPr>
          <p:cNvPr id="53" name="椭圆 52"/>
          <p:cNvSpPr/>
          <p:nvPr/>
        </p:nvSpPr>
        <p:spPr>
          <a:xfrm>
            <a:off x="5065077" y="3324660"/>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54" name="椭圆 53"/>
          <p:cNvSpPr/>
          <p:nvPr/>
        </p:nvSpPr>
        <p:spPr>
          <a:xfrm>
            <a:off x="5065076" y="4227335"/>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cxnSp>
        <p:nvCxnSpPr>
          <p:cNvPr id="57" name="直接连接符 56"/>
          <p:cNvCxnSpPr/>
          <p:nvPr/>
        </p:nvCxnSpPr>
        <p:spPr>
          <a:xfrm>
            <a:off x="3161249" y="3422424"/>
            <a:ext cx="325372" cy="2961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直接箭头连接符 58"/>
          <p:cNvCxnSpPr>
            <a:endCxn id="54" idx="2"/>
          </p:cNvCxnSpPr>
          <p:nvPr/>
        </p:nvCxnSpPr>
        <p:spPr>
          <a:xfrm>
            <a:off x="3463353" y="3705306"/>
            <a:ext cx="1601723" cy="6205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直接连接符 61"/>
          <p:cNvCxnSpPr/>
          <p:nvPr/>
        </p:nvCxnSpPr>
        <p:spPr>
          <a:xfrm flipV="1">
            <a:off x="3106149" y="3532036"/>
            <a:ext cx="316260" cy="778317"/>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直接箭头连接符 63"/>
          <p:cNvCxnSpPr>
            <a:endCxn id="53" idx="2"/>
          </p:cNvCxnSpPr>
          <p:nvPr/>
        </p:nvCxnSpPr>
        <p:spPr>
          <a:xfrm flipV="1">
            <a:off x="3422409" y="3423134"/>
            <a:ext cx="1642668" cy="891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9" name="矩形 78"/>
          <p:cNvSpPr/>
          <p:nvPr/>
        </p:nvSpPr>
        <p:spPr>
          <a:xfrm>
            <a:off x="1470628" y="2907595"/>
            <a:ext cx="803682" cy="369332"/>
          </a:xfrm>
          <a:prstGeom prst="rect">
            <a:avLst/>
          </a:prstGeom>
        </p:spPr>
        <p:txBody>
          <a:bodyPr wrap="none">
            <a:spAutoFit/>
          </a:bodyPr>
          <a:lstStyle/>
          <a:p>
            <a:r>
              <a:rPr lang="en-US" altLang="zh-CN" dirty="0" err="1"/>
              <a:t>Conflit</a:t>
            </a:r>
            <a:endParaRPr lang="zh-CN" altLang="en-US" dirty="0"/>
          </a:p>
        </p:txBody>
      </p:sp>
      <p:sp>
        <p:nvSpPr>
          <p:cNvPr id="80" name="矩形 79"/>
          <p:cNvSpPr/>
          <p:nvPr/>
        </p:nvSpPr>
        <p:spPr>
          <a:xfrm>
            <a:off x="5592777" y="2909941"/>
            <a:ext cx="1611788" cy="369332"/>
          </a:xfrm>
          <a:prstGeom prst="rect">
            <a:avLst/>
          </a:prstGeom>
        </p:spPr>
        <p:txBody>
          <a:bodyPr wrap="none">
            <a:spAutoFit/>
          </a:bodyPr>
          <a:lstStyle/>
          <a:p>
            <a:r>
              <a:rPr lang="en-US" altLang="zh-CN" dirty="0" err="1"/>
              <a:t>Perte</a:t>
            </a:r>
            <a:r>
              <a:rPr lang="en-US" altLang="zh-CN" dirty="0"/>
              <a:t> de temps</a:t>
            </a:r>
            <a:endParaRPr lang="zh-CN" altLang="en-US" dirty="0"/>
          </a:p>
        </p:txBody>
      </p:sp>
      <p:sp>
        <p:nvSpPr>
          <p:cNvPr id="81" name="矩形 80"/>
          <p:cNvSpPr/>
          <p:nvPr/>
        </p:nvSpPr>
        <p:spPr>
          <a:xfrm>
            <a:off x="3460187" y="4424282"/>
            <a:ext cx="1279517" cy="369332"/>
          </a:xfrm>
          <a:prstGeom prst="rect">
            <a:avLst/>
          </a:prstGeom>
        </p:spPr>
        <p:txBody>
          <a:bodyPr wrap="none">
            <a:spAutoFit/>
          </a:bodyPr>
          <a:lstStyle/>
          <a:p>
            <a:r>
              <a:rPr lang="en-US" altLang="zh-CN" dirty="0"/>
              <a:t>Le </a:t>
            </a:r>
            <a:r>
              <a:rPr lang="en-US" altLang="zh-CN" dirty="0" err="1"/>
              <a:t>meilleur</a:t>
            </a:r>
            <a:r>
              <a:rPr lang="en-US" altLang="zh-CN" dirty="0"/>
              <a:t> </a:t>
            </a:r>
            <a:endParaRPr lang="zh-CN" altLang="en-US" dirty="0"/>
          </a:p>
        </p:txBody>
      </p:sp>
      <p:sp>
        <p:nvSpPr>
          <p:cNvPr id="86" name="矩形 85"/>
          <p:cNvSpPr/>
          <p:nvPr/>
        </p:nvSpPr>
        <p:spPr>
          <a:xfrm>
            <a:off x="809878" y="1143415"/>
            <a:ext cx="2274982" cy="369332"/>
          </a:xfrm>
          <a:prstGeom prst="rect">
            <a:avLst/>
          </a:prstGeom>
        </p:spPr>
        <p:txBody>
          <a:bodyPr wrap="none">
            <a:spAutoFit/>
          </a:bodyPr>
          <a:lstStyle/>
          <a:p>
            <a:r>
              <a:rPr lang="en-US" altLang="zh-CN" dirty="0" err="1"/>
              <a:t>Exemple</a:t>
            </a:r>
            <a:r>
              <a:rPr lang="en-US" altLang="zh-CN" dirty="0"/>
              <a:t> avec 2 </a:t>
            </a:r>
            <a:r>
              <a:rPr lang="en-US" altLang="zh-CN" dirty="0" err="1"/>
              <a:t>avions</a:t>
            </a:r>
            <a:endParaRPr lang="zh-CN" altLang="en-US" dirty="0"/>
          </a:p>
        </p:txBody>
      </p:sp>
      <p:sp>
        <p:nvSpPr>
          <p:cNvPr id="10" name="Espace réservé du numéro de diapositive 9">
            <a:extLst>
              <a:ext uri="{FF2B5EF4-FFF2-40B4-BE49-F238E27FC236}">
                <a16:creationId xmlns:a16="http://schemas.microsoft.com/office/drawing/2014/main" id="{B327E7C1-B602-2141-B12C-8637D7CC7F13}"/>
              </a:ext>
            </a:extLst>
          </p:cNvPr>
          <p:cNvSpPr>
            <a:spLocks noGrp="1"/>
          </p:cNvSpPr>
          <p:nvPr>
            <p:ph type="sldNum" sz="quarter" idx="12"/>
          </p:nvPr>
        </p:nvSpPr>
        <p:spPr>
          <a:xfrm>
            <a:off x="6398671" y="4656014"/>
            <a:ext cx="2133600" cy="273844"/>
          </a:xfrm>
        </p:spPr>
        <p:txBody>
          <a:bodyPr/>
          <a:lstStyle/>
          <a:p>
            <a:pPr>
              <a:defRPr/>
            </a:pPr>
            <a:fld id="{A8EDAB28-6F4F-3F46-8345-72B53CB55CCC}" type="slidenum">
              <a:rPr lang="fr-FR" smtClean="0"/>
              <a:pPr>
                <a:defRPr/>
              </a:pPr>
              <a:t>3</a:t>
            </a:fld>
            <a:endParaRPr lang="fr-FR" dirty="0"/>
          </a:p>
        </p:txBody>
      </p:sp>
    </p:spTree>
    <p:extLst>
      <p:ext uri="{BB962C8B-B14F-4D97-AF65-F5344CB8AC3E}">
        <p14:creationId xmlns:p14="http://schemas.microsoft.com/office/powerpoint/2010/main" val="400222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D7E9-B2DD-A74A-AB73-DF7FC9AB63FA}"/>
              </a:ext>
            </a:extLst>
          </p:cNvPr>
          <p:cNvSpPr>
            <a:spLocks noGrp="1"/>
          </p:cNvSpPr>
          <p:nvPr>
            <p:ph type="title"/>
          </p:nvPr>
        </p:nvSpPr>
        <p:spPr>
          <a:xfrm>
            <a:off x="2066885" y="495843"/>
            <a:ext cx="5797296" cy="891540"/>
          </a:xfrm>
        </p:spPr>
        <p:txBody>
          <a:bodyPr>
            <a:normAutofit fontScale="90000"/>
          </a:bodyPr>
          <a:lstStyle/>
          <a:p>
            <a:r>
              <a:rPr lang="fr-FR" dirty="0"/>
              <a:t>II-1.L’algorithme Branch and </a:t>
            </a:r>
            <a:r>
              <a:rPr lang="fr-FR" dirty="0" err="1"/>
              <a:t>Bound</a:t>
            </a:r>
            <a:endParaRPr lang="fr-FR" dirty="0"/>
          </a:p>
        </p:txBody>
      </p:sp>
      <p:sp>
        <p:nvSpPr>
          <p:cNvPr id="3" name="Content Placeholder 2">
            <a:extLst>
              <a:ext uri="{FF2B5EF4-FFF2-40B4-BE49-F238E27FC236}">
                <a16:creationId xmlns:a16="http://schemas.microsoft.com/office/drawing/2014/main" id="{3D40CD1A-7F13-2842-8FD2-E8F0B640857F}"/>
              </a:ext>
            </a:extLst>
          </p:cNvPr>
          <p:cNvSpPr>
            <a:spLocks noGrp="1"/>
          </p:cNvSpPr>
          <p:nvPr>
            <p:ph idx="1"/>
          </p:nvPr>
        </p:nvSpPr>
        <p:spPr>
          <a:xfrm>
            <a:off x="1279547" y="1718447"/>
            <a:ext cx="6584634" cy="2159442"/>
          </a:xfrm>
        </p:spPr>
        <p:txBody>
          <a:bodyPr anchor="ctr">
            <a:normAutofit lnSpcReduction="10000"/>
          </a:bodyPr>
          <a:lstStyle/>
          <a:p>
            <a:endParaRPr lang="fr-FR" dirty="0">
              <a:solidFill>
                <a:srgbClr val="404040"/>
              </a:solidFill>
            </a:endParaRPr>
          </a:p>
          <a:p>
            <a:r>
              <a:rPr lang="fr-FR" dirty="0">
                <a:solidFill>
                  <a:srgbClr val="404040"/>
                </a:solidFill>
              </a:rPr>
              <a:t>Problème d’optimisation</a:t>
            </a:r>
          </a:p>
          <a:p>
            <a:r>
              <a:rPr lang="fr-FR" dirty="0">
                <a:solidFill>
                  <a:srgbClr val="404040"/>
                </a:solidFill>
              </a:rPr>
              <a:t>Séparation</a:t>
            </a:r>
          </a:p>
          <a:p>
            <a:r>
              <a:rPr lang="fr-FR" dirty="0">
                <a:solidFill>
                  <a:srgbClr val="404040"/>
                </a:solidFill>
              </a:rPr>
              <a:t>Evaluation</a:t>
            </a:r>
          </a:p>
          <a:p>
            <a:pPr marL="0" indent="0">
              <a:buNone/>
            </a:pPr>
            <a:endParaRPr lang="fr-FR" dirty="0">
              <a:solidFill>
                <a:srgbClr val="404040"/>
              </a:solidFill>
            </a:endParaRPr>
          </a:p>
        </p:txBody>
      </p:sp>
      <p:sp>
        <p:nvSpPr>
          <p:cNvPr id="7" name="Espace réservé du numéro de diapositive 6">
            <a:extLst>
              <a:ext uri="{FF2B5EF4-FFF2-40B4-BE49-F238E27FC236}">
                <a16:creationId xmlns:a16="http://schemas.microsoft.com/office/drawing/2014/main" id="{BB0D6717-CDAC-894F-9463-43FF074E240D}"/>
              </a:ext>
            </a:extLst>
          </p:cNvPr>
          <p:cNvSpPr>
            <a:spLocks noGrp="1"/>
          </p:cNvSpPr>
          <p:nvPr>
            <p:ph type="sldNum" sz="quarter" idx="12"/>
          </p:nvPr>
        </p:nvSpPr>
        <p:spPr>
          <a:xfrm>
            <a:off x="6399376" y="4656203"/>
            <a:ext cx="2133600" cy="273844"/>
          </a:xfrm>
        </p:spPr>
        <p:txBody>
          <a:bodyPr/>
          <a:lstStyle/>
          <a:p>
            <a:pPr>
              <a:defRPr/>
            </a:pPr>
            <a:fld id="{A8EDAB28-6F4F-3F46-8345-72B53CB55CCC}" type="slidenum">
              <a:rPr lang="fr-FR" smtClean="0"/>
              <a:pPr>
                <a:defRPr/>
              </a:pPr>
              <a:t>4</a:t>
            </a:fld>
            <a:endParaRPr lang="fr-FR" dirty="0"/>
          </a:p>
        </p:txBody>
      </p:sp>
    </p:spTree>
    <p:extLst>
      <p:ext uri="{BB962C8B-B14F-4D97-AF65-F5344CB8AC3E}">
        <p14:creationId xmlns:p14="http://schemas.microsoft.com/office/powerpoint/2010/main" val="186703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D7E9-B2DD-A74A-AB73-DF7FC9AB63FA}"/>
              </a:ext>
            </a:extLst>
          </p:cNvPr>
          <p:cNvSpPr>
            <a:spLocks noGrp="1"/>
          </p:cNvSpPr>
          <p:nvPr>
            <p:ph type="title"/>
          </p:nvPr>
        </p:nvSpPr>
        <p:spPr>
          <a:xfrm>
            <a:off x="1955363" y="549275"/>
            <a:ext cx="5797296" cy="891540"/>
          </a:xfrm>
        </p:spPr>
        <p:txBody>
          <a:bodyPr>
            <a:normAutofit fontScale="90000"/>
          </a:bodyPr>
          <a:lstStyle/>
          <a:p>
            <a:r>
              <a:rPr lang="fr-FR" dirty="0"/>
              <a:t>II-1.L’algorithme Branch and </a:t>
            </a:r>
            <a:r>
              <a:rPr lang="fr-FR" dirty="0" err="1"/>
              <a:t>Bound</a:t>
            </a:r>
            <a:endParaRPr lang="fr-FR" dirty="0"/>
          </a:p>
        </p:txBody>
      </p:sp>
      <p:pic>
        <p:nvPicPr>
          <p:cNvPr id="27" name="Content Placeholder 26">
            <a:extLst>
              <a:ext uri="{FF2B5EF4-FFF2-40B4-BE49-F238E27FC236}">
                <a16:creationId xmlns:a16="http://schemas.microsoft.com/office/drawing/2014/main" id="{E0F5C581-1E8E-4074-AEB8-B66CB39F26B8}"/>
              </a:ext>
            </a:extLst>
          </p:cNvPr>
          <p:cNvPicPr>
            <a:picLocks noGrp="1" noChangeAspect="1"/>
          </p:cNvPicPr>
          <p:nvPr>
            <p:ph idx="1"/>
          </p:nvPr>
        </p:nvPicPr>
        <p:blipFill>
          <a:blip r:embed="rId2"/>
          <a:stretch>
            <a:fillRect/>
          </a:stretch>
        </p:blipFill>
        <p:spPr>
          <a:xfrm>
            <a:off x="2333675" y="1676149"/>
            <a:ext cx="5040671" cy="2918076"/>
          </a:xfrm>
          <a:prstGeom prst="rect">
            <a:avLst/>
          </a:prstGeom>
        </p:spPr>
      </p:pic>
      <p:sp>
        <p:nvSpPr>
          <p:cNvPr id="6" name="Espace réservé du numéro de diapositive 5">
            <a:extLst>
              <a:ext uri="{FF2B5EF4-FFF2-40B4-BE49-F238E27FC236}">
                <a16:creationId xmlns:a16="http://schemas.microsoft.com/office/drawing/2014/main" id="{FFA5C595-8CB7-494E-A29D-5D124CD19A84}"/>
              </a:ext>
            </a:extLst>
          </p:cNvPr>
          <p:cNvSpPr>
            <a:spLocks noGrp="1"/>
          </p:cNvSpPr>
          <p:nvPr>
            <p:ph type="sldNum" sz="quarter" idx="12"/>
          </p:nvPr>
        </p:nvSpPr>
        <p:spPr>
          <a:xfrm>
            <a:off x="6373738" y="4692637"/>
            <a:ext cx="2133600" cy="273844"/>
          </a:xfrm>
        </p:spPr>
        <p:txBody>
          <a:bodyPr/>
          <a:lstStyle/>
          <a:p>
            <a:pPr>
              <a:defRPr/>
            </a:pPr>
            <a:fld id="{A8EDAB28-6F4F-3F46-8345-72B53CB55CCC}" type="slidenum">
              <a:rPr lang="fr-FR" smtClean="0"/>
              <a:pPr>
                <a:defRPr/>
              </a:pPr>
              <a:t>5</a:t>
            </a:fld>
            <a:endParaRPr lang="fr-FR" dirty="0"/>
          </a:p>
        </p:txBody>
      </p:sp>
    </p:spTree>
    <p:extLst>
      <p:ext uri="{BB962C8B-B14F-4D97-AF65-F5344CB8AC3E}">
        <p14:creationId xmlns:p14="http://schemas.microsoft.com/office/powerpoint/2010/main" val="371119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6B55-4033-D842-A463-B45A6BD25329}"/>
              </a:ext>
            </a:extLst>
          </p:cNvPr>
          <p:cNvSpPr>
            <a:spLocks noGrp="1"/>
          </p:cNvSpPr>
          <p:nvPr>
            <p:ph type="title"/>
          </p:nvPr>
        </p:nvSpPr>
        <p:spPr>
          <a:xfrm>
            <a:off x="1673352" y="350564"/>
            <a:ext cx="5797296" cy="891540"/>
          </a:xfrm>
        </p:spPr>
        <p:txBody>
          <a:bodyPr>
            <a:normAutofit/>
          </a:bodyPr>
          <a:lstStyle/>
          <a:p>
            <a:r>
              <a:rPr lang="fr-FR" dirty="0"/>
              <a:t>II-2.Les modules</a:t>
            </a:r>
          </a:p>
        </p:txBody>
      </p:sp>
      <p:sp>
        <p:nvSpPr>
          <p:cNvPr id="6" name="矩形 5"/>
          <p:cNvSpPr/>
          <p:nvPr/>
        </p:nvSpPr>
        <p:spPr>
          <a:xfrm>
            <a:off x="1937160" y="1990580"/>
            <a:ext cx="909223" cy="369332"/>
          </a:xfrm>
          <a:prstGeom prst="rect">
            <a:avLst/>
          </a:prstGeom>
          <a:noFill/>
          <a:ln w="12700">
            <a:solidFill>
              <a:schemeClr val="tx1"/>
            </a:solidFill>
            <a:prstDash val="solid"/>
          </a:ln>
        </p:spPr>
        <p:txBody>
          <a:bodyPr wrap="none" lIns="91440" tIns="45720" rIns="91440" bIns="45720">
            <a:spAutoFit/>
          </a:bodyPr>
          <a:lstStyle/>
          <a:p>
            <a:pPr algn="ctr"/>
            <a:r>
              <a:rPr lang="en-US" altLang="zh-CN" b="0" cap="none" spc="0" dirty="0" err="1">
                <a:ln w="0"/>
                <a:solidFill>
                  <a:schemeClr val="accent1"/>
                </a:solidFill>
                <a:effectLst>
                  <a:outerShdw blurRad="38100" dist="25400" dir="5400000" algn="ctr" rotWithShape="0">
                    <a:srgbClr val="6E747A">
                      <a:alpha val="43000"/>
                    </a:srgbClr>
                  </a:outerShdw>
                </a:effectLst>
              </a:rPr>
              <a:t>Modele</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
        <p:nvSpPr>
          <p:cNvPr id="7" name="矩形 6"/>
          <p:cNvSpPr/>
          <p:nvPr/>
        </p:nvSpPr>
        <p:spPr>
          <a:xfrm>
            <a:off x="814391" y="2803543"/>
            <a:ext cx="872355" cy="369332"/>
          </a:xfrm>
          <a:prstGeom prst="rect">
            <a:avLst/>
          </a:prstGeom>
          <a:noFill/>
          <a:ln w="12700">
            <a:solidFill>
              <a:schemeClr val="tx1"/>
            </a:solidFill>
            <a:prstDash val="solid"/>
          </a:ln>
        </p:spPr>
        <p:txBody>
          <a:bodyPr wrap="none" lIns="91440" tIns="45720" rIns="91440" bIns="45720">
            <a:spAutoFit/>
          </a:bodyPr>
          <a:lstStyle/>
          <a:p>
            <a:pPr algn="ctr"/>
            <a:r>
              <a:rPr lang="en-US" altLang="zh-CN" b="0" cap="none" spc="0" dirty="0">
                <a:ln w="0"/>
                <a:solidFill>
                  <a:schemeClr val="accent1"/>
                </a:solidFill>
                <a:effectLst>
                  <a:outerShdw blurRad="38100" dist="25400" dir="5400000" algn="ctr" rotWithShape="0">
                    <a:srgbClr val="6E747A">
                      <a:alpha val="43000"/>
                    </a:srgbClr>
                  </a:outerShdw>
                </a:effectLst>
              </a:rPr>
              <a:t>Priority</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
        <p:nvSpPr>
          <p:cNvPr id="8" name="矩形 7"/>
          <p:cNvSpPr/>
          <p:nvPr/>
        </p:nvSpPr>
        <p:spPr>
          <a:xfrm>
            <a:off x="3915153" y="3689242"/>
            <a:ext cx="682559" cy="369332"/>
          </a:xfrm>
          <a:prstGeom prst="rect">
            <a:avLst/>
          </a:prstGeom>
          <a:noFill/>
          <a:ln w="12700">
            <a:solidFill>
              <a:schemeClr val="tx1"/>
            </a:solidFill>
            <a:prstDash val="solid"/>
          </a:ln>
        </p:spPr>
        <p:txBody>
          <a:bodyPr wrap="none" lIns="91440" tIns="45720" rIns="91440" bIns="45720">
            <a:spAutoFit/>
          </a:bodyPr>
          <a:lstStyle/>
          <a:p>
            <a:pPr algn="ctr"/>
            <a:r>
              <a:rPr lang="en-US" altLang="zh-CN" b="0" cap="none" spc="0" dirty="0">
                <a:ln w="0"/>
                <a:solidFill>
                  <a:schemeClr val="accent1"/>
                </a:solidFill>
                <a:effectLst>
                  <a:outerShdw blurRad="38100" dist="25400" dir="5400000" algn="ctr" rotWithShape="0">
                    <a:srgbClr val="6E747A">
                      <a:alpha val="43000"/>
                    </a:srgbClr>
                  </a:outerShdw>
                </a:effectLst>
              </a:rPr>
              <a:t>Solve</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
        <p:nvSpPr>
          <p:cNvPr id="9" name="矩形 8"/>
          <p:cNvSpPr/>
          <p:nvPr/>
        </p:nvSpPr>
        <p:spPr>
          <a:xfrm>
            <a:off x="3019395" y="2003133"/>
            <a:ext cx="895758" cy="369332"/>
          </a:xfrm>
          <a:prstGeom prst="rect">
            <a:avLst/>
          </a:prstGeom>
          <a:noFill/>
          <a:ln w="12700">
            <a:solidFill>
              <a:schemeClr val="tx1"/>
            </a:solidFill>
            <a:prstDash val="solid"/>
          </a:ln>
        </p:spPr>
        <p:txBody>
          <a:bodyPr wrap="none" lIns="91440" tIns="45720" rIns="91440" bIns="45720">
            <a:spAutoFit/>
          </a:bodyPr>
          <a:lstStyle/>
          <a:p>
            <a:pPr algn="ctr"/>
            <a:r>
              <a:rPr lang="en-US" altLang="zh-CN" b="0" cap="none" spc="0" dirty="0" err="1">
                <a:ln w="0"/>
                <a:solidFill>
                  <a:schemeClr val="accent1"/>
                </a:solidFill>
                <a:effectLst>
                  <a:outerShdw blurRad="38100" dist="25400" dir="5400000" algn="ctr" rotWithShape="0">
                    <a:srgbClr val="6E747A">
                      <a:alpha val="43000"/>
                    </a:srgbClr>
                  </a:outerShdw>
                </a:effectLst>
              </a:rPr>
              <a:t>Pqueue</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
        <p:nvSpPr>
          <p:cNvPr id="10" name="矩形 9"/>
          <p:cNvSpPr/>
          <p:nvPr/>
        </p:nvSpPr>
        <p:spPr>
          <a:xfrm>
            <a:off x="1808181" y="3691006"/>
            <a:ext cx="1167179" cy="369332"/>
          </a:xfrm>
          <a:prstGeom prst="rect">
            <a:avLst/>
          </a:prstGeom>
          <a:noFill/>
          <a:ln w="12700">
            <a:solidFill>
              <a:schemeClr val="tx1"/>
            </a:solidFill>
            <a:prstDash val="solid"/>
          </a:ln>
        </p:spPr>
        <p:txBody>
          <a:bodyPr wrap="none" lIns="91440" tIns="45720" rIns="91440" bIns="45720">
            <a:spAutoFit/>
          </a:bodyPr>
          <a:lstStyle/>
          <a:p>
            <a:pPr algn="ctr"/>
            <a:r>
              <a:rPr lang="en-US" altLang="zh-CN" dirty="0" err="1">
                <a:ln w="0"/>
                <a:solidFill>
                  <a:schemeClr val="accent1"/>
                </a:solidFill>
                <a:effectLst>
                  <a:outerShdw blurRad="38100" dist="25400" dir="5400000" algn="ctr" rotWithShape="0">
                    <a:srgbClr val="6E747A">
                      <a:alpha val="43000"/>
                    </a:srgbClr>
                  </a:outerShdw>
                </a:effectLst>
              </a:rPr>
              <a:t>Load_data</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cxnSp>
        <p:nvCxnSpPr>
          <p:cNvPr id="12" name="直接箭头连接符 11"/>
          <p:cNvCxnSpPr>
            <a:stCxn id="6" idx="2"/>
            <a:endCxn id="7" idx="0"/>
          </p:cNvCxnSpPr>
          <p:nvPr/>
        </p:nvCxnSpPr>
        <p:spPr>
          <a:xfrm flipH="1">
            <a:off x="1250569" y="2359912"/>
            <a:ext cx="1141203" cy="4436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a:stCxn id="7" idx="2"/>
            <a:endCxn id="10" idx="1"/>
          </p:cNvCxnSpPr>
          <p:nvPr/>
        </p:nvCxnSpPr>
        <p:spPr>
          <a:xfrm>
            <a:off x="1250569" y="3172875"/>
            <a:ext cx="557612" cy="7027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直接箭头连接符 16"/>
          <p:cNvCxnSpPr>
            <a:stCxn id="6" idx="2"/>
            <a:endCxn id="10" idx="0"/>
          </p:cNvCxnSpPr>
          <p:nvPr/>
        </p:nvCxnSpPr>
        <p:spPr>
          <a:xfrm flipH="1">
            <a:off x="2391771" y="2359912"/>
            <a:ext cx="1" cy="13310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直接箭头连接符 19"/>
          <p:cNvCxnSpPr>
            <a:stCxn id="9" idx="2"/>
            <a:endCxn id="8" idx="0"/>
          </p:cNvCxnSpPr>
          <p:nvPr/>
        </p:nvCxnSpPr>
        <p:spPr>
          <a:xfrm>
            <a:off x="3467274" y="2372465"/>
            <a:ext cx="789159" cy="1316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p:cNvCxnSpPr>
            <a:stCxn id="10" idx="3"/>
            <a:endCxn id="8" idx="1"/>
          </p:cNvCxnSpPr>
          <p:nvPr/>
        </p:nvCxnSpPr>
        <p:spPr>
          <a:xfrm flipV="1">
            <a:off x="2975360" y="3873908"/>
            <a:ext cx="939793" cy="17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矩形 25"/>
          <p:cNvSpPr/>
          <p:nvPr/>
        </p:nvSpPr>
        <p:spPr>
          <a:xfrm>
            <a:off x="6312213" y="2033363"/>
            <a:ext cx="972317" cy="369332"/>
          </a:xfrm>
          <a:prstGeom prst="rect">
            <a:avLst/>
          </a:prstGeom>
          <a:noFill/>
          <a:ln w="12700">
            <a:solidFill>
              <a:schemeClr val="tx1"/>
            </a:solidFill>
            <a:prstDash val="solid"/>
          </a:ln>
        </p:spPr>
        <p:txBody>
          <a:bodyPr wrap="none" lIns="91440" tIns="45720" rIns="91440" bIns="45720">
            <a:spAutoFit/>
          </a:bodyPr>
          <a:lstStyle/>
          <a:p>
            <a:pPr algn="ctr"/>
            <a:r>
              <a:rPr lang="en-US" altLang="zh-CN" dirty="0">
                <a:ln w="0"/>
                <a:solidFill>
                  <a:schemeClr val="accent1"/>
                </a:solidFill>
                <a:effectLst>
                  <a:outerShdw blurRad="38100" dist="25400" dir="5400000" algn="ctr" rotWithShape="0">
                    <a:srgbClr val="6E747A">
                      <a:alpha val="43000"/>
                    </a:srgbClr>
                  </a:outerShdw>
                </a:effectLst>
              </a:rPr>
              <a:t>s</a:t>
            </a:r>
            <a:r>
              <a:rPr lang="en-US" altLang="zh-CN" b="0" cap="none" spc="0" dirty="0">
                <a:ln w="0"/>
                <a:solidFill>
                  <a:schemeClr val="accent1"/>
                </a:solidFill>
                <a:effectLst>
                  <a:outerShdw blurRad="38100" dist="25400" dir="5400000" algn="ctr" rotWithShape="0">
                    <a:srgbClr val="6E747A">
                      <a:alpha val="43000"/>
                    </a:srgbClr>
                  </a:outerShdw>
                </a:effectLst>
              </a:rPr>
              <a:t>cript.sh</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
        <p:nvSpPr>
          <p:cNvPr id="27" name="矩形 26"/>
          <p:cNvSpPr/>
          <p:nvPr/>
        </p:nvSpPr>
        <p:spPr>
          <a:xfrm>
            <a:off x="7991928" y="2029232"/>
            <a:ext cx="1025410" cy="369332"/>
          </a:xfrm>
          <a:prstGeom prst="rect">
            <a:avLst/>
          </a:prstGeom>
          <a:noFill/>
          <a:ln w="12700">
            <a:solidFill>
              <a:schemeClr val="tx1"/>
            </a:solidFill>
            <a:prstDash val="solid"/>
          </a:ln>
        </p:spPr>
        <p:txBody>
          <a:bodyPr wrap="none" lIns="91440" tIns="45720" rIns="91440" bIns="45720">
            <a:spAutoFit/>
          </a:bodyPr>
          <a:lstStyle/>
          <a:p>
            <a:pPr algn="ctr"/>
            <a:r>
              <a:rPr lang="en-US" altLang="zh-CN" dirty="0">
                <a:ln w="0"/>
                <a:solidFill>
                  <a:schemeClr val="accent1"/>
                </a:solidFill>
                <a:effectLst>
                  <a:outerShdw blurRad="38100" dist="25400" dir="5400000" algn="ctr" rotWithShape="0">
                    <a:srgbClr val="6E747A">
                      <a:alpha val="43000"/>
                    </a:srgbClr>
                  </a:outerShdw>
                </a:effectLst>
              </a:rPr>
              <a:t>r</a:t>
            </a:r>
            <a:r>
              <a:rPr lang="en-US" altLang="zh-CN" b="0" cap="none" spc="0" dirty="0">
                <a:ln w="0"/>
                <a:solidFill>
                  <a:schemeClr val="accent1"/>
                </a:solidFill>
                <a:effectLst>
                  <a:outerShdw blurRad="38100" dist="25400" dir="5400000" algn="ctr" rotWithShape="0">
                    <a:srgbClr val="6E747A">
                      <a:alpha val="43000"/>
                    </a:srgbClr>
                  </a:outerShdw>
                </a:effectLst>
              </a:rPr>
              <a:t>esult.txt</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cxnSp>
        <p:nvCxnSpPr>
          <p:cNvPr id="29" name="直接箭头连接符 28"/>
          <p:cNvCxnSpPr>
            <a:cxnSpLocks/>
            <a:stCxn id="28" idx="0"/>
            <a:endCxn id="26" idx="2"/>
          </p:cNvCxnSpPr>
          <p:nvPr/>
        </p:nvCxnSpPr>
        <p:spPr>
          <a:xfrm flipV="1">
            <a:off x="5873031" y="2402695"/>
            <a:ext cx="925341" cy="12865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直接箭头连接符 30"/>
          <p:cNvCxnSpPr>
            <a:endCxn id="27" idx="1"/>
          </p:cNvCxnSpPr>
          <p:nvPr/>
        </p:nvCxnSpPr>
        <p:spPr>
          <a:xfrm flipV="1">
            <a:off x="7284530" y="2213898"/>
            <a:ext cx="707398" cy="58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p:cNvCxnSpPr>
            <a:cxnSpLocks/>
            <a:stCxn id="40" idx="2"/>
            <a:endCxn id="8" idx="0"/>
          </p:cNvCxnSpPr>
          <p:nvPr/>
        </p:nvCxnSpPr>
        <p:spPr>
          <a:xfrm flipH="1">
            <a:off x="4256433" y="1734741"/>
            <a:ext cx="1277842" cy="19545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矩形 39"/>
          <p:cNvSpPr/>
          <p:nvPr/>
        </p:nvSpPr>
        <p:spPr>
          <a:xfrm>
            <a:off x="4671731" y="1396187"/>
            <a:ext cx="1725088" cy="338554"/>
          </a:xfrm>
          <a:prstGeom prst="rect">
            <a:avLst/>
          </a:prstGeom>
          <a:noFill/>
          <a:ln w="12700">
            <a:solidFill>
              <a:schemeClr val="tx1"/>
            </a:solidFill>
            <a:prstDash val="solid"/>
          </a:ln>
        </p:spPr>
        <p:txBody>
          <a:bodyPr wrap="none" lIns="91440" tIns="45720" rIns="91440" bIns="45720">
            <a:spAutoFit/>
          </a:bodyPr>
          <a:lstStyle/>
          <a:p>
            <a:pPr algn="ctr"/>
            <a:r>
              <a:rPr lang="en-US" altLang="zh-CN" sz="1600" b="0" cap="none" spc="0" dirty="0" err="1">
                <a:ln w="0"/>
                <a:solidFill>
                  <a:schemeClr val="accent1"/>
                </a:solidFill>
                <a:effectLst>
                  <a:outerShdw blurRad="38100" dist="25400" dir="5400000" algn="ctr" rotWithShape="0">
                    <a:srgbClr val="6E747A">
                      <a:alpha val="43000"/>
                    </a:srgbClr>
                  </a:outerShdw>
                </a:effectLst>
              </a:rPr>
              <a:t>Fichiers</a:t>
            </a:r>
            <a:r>
              <a:rPr lang="en-US" altLang="zh-CN" sz="1600" b="0" cap="none" spc="0" dirty="0">
                <a:ln w="0"/>
                <a:solidFill>
                  <a:schemeClr val="accent1"/>
                </a:solidFill>
                <a:effectLst>
                  <a:outerShdw blurRad="38100" dist="25400" dir="5400000" algn="ctr" rotWithShape="0">
                    <a:srgbClr val="6E747A">
                      <a:alpha val="43000"/>
                    </a:srgbClr>
                  </a:outerShdw>
                </a:effectLst>
              </a:rPr>
              <a:t> de </a:t>
            </a:r>
            <a:r>
              <a:rPr lang="en-US" altLang="zh-CN" sz="1600" b="0" cap="none" spc="0" dirty="0" err="1">
                <a:ln w="0"/>
                <a:solidFill>
                  <a:schemeClr val="accent1"/>
                </a:solidFill>
                <a:effectLst>
                  <a:outerShdw blurRad="38100" dist="25400" dir="5400000" algn="ctr" rotWithShape="0">
                    <a:srgbClr val="6E747A">
                      <a:alpha val="43000"/>
                    </a:srgbClr>
                  </a:outerShdw>
                </a:effectLst>
              </a:rPr>
              <a:t>conflits</a:t>
            </a:r>
            <a:endParaRPr lang="zh-CN" altLang="en-US" sz="1600" b="0" cap="none" spc="0" dirty="0">
              <a:ln w="0"/>
              <a:solidFill>
                <a:schemeClr val="accent1"/>
              </a:solidFill>
              <a:effectLst>
                <a:outerShdw blurRad="38100" dist="25400" dir="5400000" algn="ctr" rotWithShape="0">
                  <a:srgbClr val="6E747A">
                    <a:alpha val="43000"/>
                  </a:srgbClr>
                </a:outerShdw>
              </a:effectLst>
            </a:endParaRPr>
          </a:p>
        </p:txBody>
      </p:sp>
      <p:sp>
        <p:nvSpPr>
          <p:cNvPr id="47" name="矩形 46"/>
          <p:cNvSpPr/>
          <p:nvPr/>
        </p:nvSpPr>
        <p:spPr>
          <a:xfrm>
            <a:off x="492369" y="1871005"/>
            <a:ext cx="4375053" cy="2539218"/>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8" name="Content Placeholder 2">
            <a:extLst>
              <a:ext uri="{FF2B5EF4-FFF2-40B4-BE49-F238E27FC236}">
                <a16:creationId xmlns:a16="http://schemas.microsoft.com/office/drawing/2014/main" id="{D43EA66C-DF35-5441-80CB-52513DF7AB9F}"/>
              </a:ext>
            </a:extLst>
          </p:cNvPr>
          <p:cNvSpPr txBox="1">
            <a:spLocks/>
          </p:cNvSpPr>
          <p:nvPr/>
        </p:nvSpPr>
        <p:spPr bwMode="auto">
          <a:xfrm>
            <a:off x="1937160" y="4414479"/>
            <a:ext cx="1229298" cy="349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Autofit/>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altLang="zh-CN" sz="1200" dirty="0" err="1">
                <a:solidFill>
                  <a:srgbClr val="404040"/>
                </a:solidFill>
              </a:rPr>
              <a:t>Ocaml</a:t>
            </a:r>
            <a:r>
              <a:rPr lang="en-US" altLang="zh-CN" sz="1200" dirty="0">
                <a:solidFill>
                  <a:srgbClr val="404040"/>
                </a:solidFill>
              </a:rPr>
              <a:t> Modules</a:t>
            </a:r>
            <a:endParaRPr lang="fr-FR" sz="1200" dirty="0">
              <a:solidFill>
                <a:srgbClr val="404040"/>
              </a:solidFill>
            </a:endParaRPr>
          </a:p>
        </p:txBody>
      </p:sp>
      <p:sp>
        <p:nvSpPr>
          <p:cNvPr id="28" name="矩形 25">
            <a:extLst>
              <a:ext uri="{FF2B5EF4-FFF2-40B4-BE49-F238E27FC236}">
                <a16:creationId xmlns:a16="http://schemas.microsoft.com/office/drawing/2014/main" id="{028E546F-8B9A-5C48-810C-C01835D33CB4}"/>
              </a:ext>
            </a:extLst>
          </p:cNvPr>
          <p:cNvSpPr/>
          <p:nvPr/>
        </p:nvSpPr>
        <p:spPr>
          <a:xfrm>
            <a:off x="5272995" y="3689242"/>
            <a:ext cx="1200072" cy="369332"/>
          </a:xfrm>
          <a:prstGeom prst="rect">
            <a:avLst/>
          </a:prstGeom>
          <a:noFill/>
          <a:ln w="12700">
            <a:solidFill>
              <a:schemeClr val="tx1"/>
            </a:solidFill>
            <a:prstDash val="solid"/>
          </a:ln>
        </p:spPr>
        <p:txBody>
          <a:bodyPr wrap="none" lIns="91440" tIns="45720" rIns="91440" bIns="45720">
            <a:spAutoFit/>
          </a:bodyPr>
          <a:lstStyle/>
          <a:p>
            <a:pPr algn="ctr"/>
            <a:r>
              <a:rPr lang="en-US" altLang="zh-CN" b="0" cap="none" spc="0" dirty="0">
                <a:ln w="0"/>
                <a:solidFill>
                  <a:schemeClr val="accent1"/>
                </a:solidFill>
                <a:effectLst>
                  <a:outerShdw blurRad="38100" dist="25400" dir="5400000" algn="ctr" rotWithShape="0">
                    <a:srgbClr val="6E747A">
                      <a:alpha val="43000"/>
                    </a:srgbClr>
                  </a:outerShdw>
                </a:effectLst>
              </a:rPr>
              <a:t>Executable</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cxnSp>
        <p:nvCxnSpPr>
          <p:cNvPr id="30" name="直接箭头连接符 28">
            <a:extLst>
              <a:ext uri="{FF2B5EF4-FFF2-40B4-BE49-F238E27FC236}">
                <a16:creationId xmlns:a16="http://schemas.microsoft.com/office/drawing/2014/main" id="{AEE54C1A-F9FE-F149-8EE0-06CBCF5E13CF}"/>
              </a:ext>
            </a:extLst>
          </p:cNvPr>
          <p:cNvCxnSpPr>
            <a:cxnSpLocks/>
            <a:endCxn id="28" idx="1"/>
          </p:cNvCxnSpPr>
          <p:nvPr/>
        </p:nvCxnSpPr>
        <p:spPr>
          <a:xfrm flipV="1">
            <a:off x="4607911" y="3873908"/>
            <a:ext cx="665084" cy="42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Espace réservé du numéro de diapositive 38">
            <a:extLst>
              <a:ext uri="{FF2B5EF4-FFF2-40B4-BE49-F238E27FC236}">
                <a16:creationId xmlns:a16="http://schemas.microsoft.com/office/drawing/2014/main" id="{144C609C-0296-3145-9219-7FDB53027F05}"/>
              </a:ext>
            </a:extLst>
          </p:cNvPr>
          <p:cNvSpPr>
            <a:spLocks noGrp="1"/>
          </p:cNvSpPr>
          <p:nvPr>
            <p:ph type="sldNum" sz="quarter" idx="12"/>
          </p:nvPr>
        </p:nvSpPr>
        <p:spPr>
          <a:xfrm>
            <a:off x="6312213" y="4656014"/>
            <a:ext cx="2133600" cy="273844"/>
          </a:xfrm>
        </p:spPr>
        <p:txBody>
          <a:bodyPr/>
          <a:lstStyle/>
          <a:p>
            <a:pPr>
              <a:defRPr/>
            </a:pPr>
            <a:fld id="{A8EDAB28-6F4F-3F46-8345-72B53CB55CCC}" type="slidenum">
              <a:rPr lang="fr-FR" smtClean="0"/>
              <a:pPr>
                <a:defRPr/>
              </a:pPr>
              <a:t>6</a:t>
            </a:fld>
            <a:endParaRPr lang="fr-FR" dirty="0"/>
          </a:p>
        </p:txBody>
      </p:sp>
    </p:spTree>
    <p:extLst>
      <p:ext uri="{BB962C8B-B14F-4D97-AF65-F5344CB8AC3E}">
        <p14:creationId xmlns:p14="http://schemas.microsoft.com/office/powerpoint/2010/main" val="4017441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AB30C-CCB4-B84C-AB50-33258E521156}"/>
              </a:ext>
            </a:extLst>
          </p:cNvPr>
          <p:cNvSpPr>
            <a:spLocks noGrp="1"/>
          </p:cNvSpPr>
          <p:nvPr>
            <p:ph type="title"/>
          </p:nvPr>
        </p:nvSpPr>
        <p:spPr>
          <a:xfrm>
            <a:off x="1673216" y="287104"/>
            <a:ext cx="5797296" cy="891540"/>
          </a:xfrm>
        </p:spPr>
        <p:txBody>
          <a:bodyPr>
            <a:noAutofit/>
          </a:bodyPr>
          <a:lstStyle/>
          <a:p>
            <a:r>
              <a:rPr lang="fr-FR" sz="4000" dirty="0"/>
              <a:t>II-3.Les filtres</a:t>
            </a:r>
          </a:p>
        </p:txBody>
      </p:sp>
      <p:sp>
        <p:nvSpPr>
          <p:cNvPr id="3" name="Content Placeholder 2">
            <a:extLst>
              <a:ext uri="{FF2B5EF4-FFF2-40B4-BE49-F238E27FC236}">
                <a16:creationId xmlns:a16="http://schemas.microsoft.com/office/drawing/2014/main" id="{278CC9C8-0C8E-C441-AE32-6DC5051E84F0}"/>
              </a:ext>
            </a:extLst>
          </p:cNvPr>
          <p:cNvSpPr>
            <a:spLocks noGrp="1"/>
          </p:cNvSpPr>
          <p:nvPr>
            <p:ph idx="1"/>
          </p:nvPr>
        </p:nvSpPr>
        <p:spPr>
          <a:xfrm>
            <a:off x="1279547" y="1908185"/>
            <a:ext cx="6584634" cy="2159442"/>
          </a:xfrm>
        </p:spPr>
        <p:txBody>
          <a:bodyPr>
            <a:normAutofit lnSpcReduction="10000"/>
          </a:bodyPr>
          <a:lstStyle/>
          <a:p>
            <a:r>
              <a:rPr lang="fr-FR" dirty="0">
                <a:solidFill>
                  <a:srgbClr val="404040"/>
                </a:solidFill>
              </a:rPr>
              <a:t>Le filtre permet de gérer les conflits entre les avions</a:t>
            </a:r>
          </a:p>
          <a:p>
            <a:r>
              <a:rPr lang="fr-FR" dirty="0">
                <a:solidFill>
                  <a:srgbClr val="404040"/>
                </a:solidFill>
              </a:rPr>
              <a:t>Filtre naïf et filtre utilisant AC3</a:t>
            </a:r>
          </a:p>
          <a:p>
            <a:r>
              <a:rPr lang="fr-FR" dirty="0">
                <a:solidFill>
                  <a:srgbClr val="404040"/>
                </a:solidFill>
              </a:rPr>
              <a:t>AC3 : ‘arc </a:t>
            </a:r>
            <a:r>
              <a:rPr lang="fr-FR" dirty="0" err="1">
                <a:solidFill>
                  <a:srgbClr val="404040"/>
                </a:solidFill>
              </a:rPr>
              <a:t>consistency</a:t>
            </a:r>
            <a:r>
              <a:rPr lang="fr-FR" dirty="0">
                <a:solidFill>
                  <a:srgbClr val="404040"/>
                </a:solidFill>
              </a:rPr>
              <a:t>’ algorithme #3</a:t>
            </a:r>
          </a:p>
          <a:p>
            <a:pPr marL="0" indent="0">
              <a:buNone/>
            </a:pPr>
            <a:endParaRPr lang="fr-FR" dirty="0">
              <a:solidFill>
                <a:srgbClr val="404040"/>
              </a:solidFill>
            </a:endParaRPr>
          </a:p>
        </p:txBody>
      </p:sp>
      <p:sp>
        <p:nvSpPr>
          <p:cNvPr id="7" name="Espace réservé du numéro de diapositive 6">
            <a:extLst>
              <a:ext uri="{FF2B5EF4-FFF2-40B4-BE49-F238E27FC236}">
                <a16:creationId xmlns:a16="http://schemas.microsoft.com/office/drawing/2014/main" id="{1439F34C-84DB-1242-9B3D-60C275FAD7FF}"/>
              </a:ext>
            </a:extLst>
          </p:cNvPr>
          <p:cNvSpPr>
            <a:spLocks noGrp="1"/>
          </p:cNvSpPr>
          <p:nvPr>
            <p:ph type="sldNum" sz="quarter" idx="12"/>
          </p:nvPr>
        </p:nvSpPr>
        <p:spPr>
          <a:xfrm>
            <a:off x="6339555" y="4660246"/>
            <a:ext cx="2133600" cy="273844"/>
          </a:xfrm>
        </p:spPr>
        <p:txBody>
          <a:bodyPr/>
          <a:lstStyle/>
          <a:p>
            <a:pPr>
              <a:defRPr/>
            </a:pPr>
            <a:fld id="{A8EDAB28-6F4F-3F46-8345-72B53CB55CCC}" type="slidenum">
              <a:rPr lang="fr-FR" smtClean="0"/>
              <a:pPr>
                <a:defRPr/>
              </a:pPr>
              <a:t>7</a:t>
            </a:fld>
            <a:endParaRPr lang="fr-FR" dirty="0"/>
          </a:p>
        </p:txBody>
      </p:sp>
    </p:spTree>
    <p:extLst>
      <p:ext uri="{BB962C8B-B14F-4D97-AF65-F5344CB8AC3E}">
        <p14:creationId xmlns:p14="http://schemas.microsoft.com/office/powerpoint/2010/main" val="374787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B76778-818F-4843-8604-95BF169BC201}"/>
              </a:ext>
            </a:extLst>
          </p:cNvPr>
          <p:cNvSpPr>
            <a:spLocks noGrp="1"/>
          </p:cNvSpPr>
          <p:nvPr>
            <p:ph type="title"/>
          </p:nvPr>
        </p:nvSpPr>
        <p:spPr/>
        <p:txBody>
          <a:bodyPr/>
          <a:lstStyle/>
          <a:p>
            <a:r>
              <a:rPr lang="fr-FR" dirty="0"/>
              <a:t>Filtre naïf</a:t>
            </a:r>
          </a:p>
        </p:txBody>
      </p:sp>
      <p:sp>
        <p:nvSpPr>
          <p:cNvPr id="3" name="Espace réservé du contenu 2">
            <a:extLst>
              <a:ext uri="{FF2B5EF4-FFF2-40B4-BE49-F238E27FC236}">
                <a16:creationId xmlns:a16="http://schemas.microsoft.com/office/drawing/2014/main" id="{7D6B4643-F3C2-4B41-97B5-076BB2889B37}"/>
              </a:ext>
            </a:extLst>
          </p:cNvPr>
          <p:cNvSpPr>
            <a:spLocks noGrp="1"/>
          </p:cNvSpPr>
          <p:nvPr>
            <p:ph idx="1"/>
          </p:nvPr>
        </p:nvSpPr>
        <p:spPr>
          <a:xfrm>
            <a:off x="457200" y="1063229"/>
            <a:ext cx="2734056" cy="3394472"/>
          </a:xfrm>
        </p:spPr>
        <p:txBody>
          <a:bodyPr/>
          <a:lstStyle/>
          <a:p>
            <a:pPr marL="0" indent="0">
              <a:buNone/>
            </a:pPr>
            <a:r>
              <a:rPr lang="fr-FR" sz="2000" dirty="0"/>
              <a:t>Avion </a:t>
            </a:r>
            <a:r>
              <a:rPr lang="fr-FR" sz="2000" dirty="0">
                <a:sym typeface="Wingdings" pitchFamily="2" charset="2"/>
              </a:rPr>
              <a:t> manœuvres possibles</a:t>
            </a:r>
            <a:endParaRPr lang="fr-FR" sz="2000" dirty="0"/>
          </a:p>
          <a:p>
            <a:pPr marL="0" indent="0" algn="ctr">
              <a:buNone/>
            </a:pPr>
            <a:r>
              <a:rPr lang="fr-FR" sz="2800" dirty="0"/>
              <a:t>i</a:t>
            </a:r>
            <a:r>
              <a:rPr lang="fr-FR" sz="2800" dirty="0">
                <a:sym typeface="Wingdings" pitchFamily="2" charset="2"/>
              </a:rPr>
              <a:t> {1,2,3,4}</a:t>
            </a:r>
            <a:endParaRPr lang="fr-FR" sz="2800" dirty="0"/>
          </a:p>
          <a:p>
            <a:pPr marL="0" indent="0" algn="ctr">
              <a:buNone/>
            </a:pPr>
            <a:r>
              <a:rPr lang="fr-FR" sz="2800" dirty="0"/>
              <a:t>j </a:t>
            </a:r>
            <a:r>
              <a:rPr lang="fr-FR" sz="2800" dirty="0">
                <a:sym typeface="Wingdings" pitchFamily="2" charset="2"/>
              </a:rPr>
              <a:t> {1,2,3,4}</a:t>
            </a:r>
            <a:endParaRPr lang="fr-FR" sz="2800" dirty="0"/>
          </a:p>
          <a:p>
            <a:pPr marL="0" indent="0" algn="ctr">
              <a:buNone/>
            </a:pPr>
            <a:r>
              <a:rPr lang="fr-FR" sz="2800" dirty="0"/>
              <a:t>k</a:t>
            </a:r>
            <a:r>
              <a:rPr lang="fr-FR" sz="2800" dirty="0">
                <a:sym typeface="Wingdings" pitchFamily="2" charset="2"/>
              </a:rPr>
              <a:t> {1,2,3,4}</a:t>
            </a:r>
            <a:endParaRPr lang="fr-FR" sz="2800" dirty="0"/>
          </a:p>
          <a:p>
            <a:pPr marL="0" indent="0" algn="ctr">
              <a:buNone/>
            </a:pPr>
            <a:r>
              <a:rPr lang="fr-FR" sz="2800" dirty="0"/>
              <a:t>Avant filtrage</a:t>
            </a:r>
          </a:p>
        </p:txBody>
      </p:sp>
      <p:sp>
        <p:nvSpPr>
          <p:cNvPr id="6" name="Espace réservé du contenu 2">
            <a:extLst>
              <a:ext uri="{FF2B5EF4-FFF2-40B4-BE49-F238E27FC236}">
                <a16:creationId xmlns:a16="http://schemas.microsoft.com/office/drawing/2014/main" id="{49271543-FE90-914B-AB98-8BD9810ED333}"/>
              </a:ext>
            </a:extLst>
          </p:cNvPr>
          <p:cNvSpPr txBox="1">
            <a:spLocks/>
          </p:cNvSpPr>
          <p:nvPr/>
        </p:nvSpPr>
        <p:spPr bwMode="auto">
          <a:xfrm>
            <a:off x="3204972" y="1063229"/>
            <a:ext cx="2734056"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fr-FR" sz="2000" dirty="0"/>
              <a:t>Avion </a:t>
            </a:r>
            <a:r>
              <a:rPr lang="fr-FR" sz="2000" dirty="0">
                <a:sym typeface="Wingdings" pitchFamily="2" charset="2"/>
              </a:rPr>
              <a:t> manœuvres possibles</a:t>
            </a:r>
            <a:endParaRPr lang="fr-FR" sz="2000" dirty="0"/>
          </a:p>
          <a:p>
            <a:pPr marL="0" indent="0" algn="ctr">
              <a:buFont typeface="Arial" charset="0"/>
              <a:buNone/>
            </a:pPr>
            <a:r>
              <a:rPr lang="fr-FR" sz="2800" dirty="0"/>
              <a:t>i</a:t>
            </a:r>
            <a:r>
              <a:rPr lang="fr-FR" sz="2800" dirty="0">
                <a:sym typeface="Wingdings" pitchFamily="2" charset="2"/>
              </a:rPr>
              <a:t> {</a:t>
            </a:r>
            <a:r>
              <a:rPr lang="fr-FR" sz="2800" dirty="0">
                <a:solidFill>
                  <a:srgbClr val="00B050"/>
                </a:solidFill>
                <a:sym typeface="Wingdings" pitchFamily="2" charset="2"/>
              </a:rPr>
              <a:t>1</a:t>
            </a:r>
            <a:r>
              <a:rPr lang="fr-FR" sz="2800" dirty="0">
                <a:sym typeface="Wingdings" pitchFamily="2" charset="2"/>
              </a:rPr>
              <a:t>,2,3,4}</a:t>
            </a:r>
            <a:endParaRPr lang="fr-FR" sz="2800" dirty="0"/>
          </a:p>
          <a:p>
            <a:pPr marL="0" indent="0" algn="ctr">
              <a:buFont typeface="Arial" charset="0"/>
              <a:buNone/>
            </a:pPr>
            <a:r>
              <a:rPr lang="fr-FR" sz="2800" dirty="0"/>
              <a:t>j </a:t>
            </a:r>
            <a:r>
              <a:rPr lang="fr-FR" sz="2800" dirty="0">
                <a:sym typeface="Wingdings" pitchFamily="2" charset="2"/>
              </a:rPr>
              <a:t> {</a:t>
            </a:r>
            <a:r>
              <a:rPr lang="fr-FR" sz="2800" dirty="0">
                <a:solidFill>
                  <a:srgbClr val="00B050"/>
                </a:solidFill>
                <a:sym typeface="Wingdings" pitchFamily="2" charset="2"/>
              </a:rPr>
              <a:t>1</a:t>
            </a:r>
            <a:r>
              <a:rPr lang="fr-FR" sz="2800" dirty="0">
                <a:sym typeface="Wingdings" pitchFamily="2" charset="2"/>
              </a:rPr>
              <a:t>,</a:t>
            </a:r>
            <a:r>
              <a:rPr lang="fr-FR" sz="2800" strike="sngStrike" dirty="0">
                <a:solidFill>
                  <a:srgbClr val="FF0000"/>
                </a:solidFill>
                <a:sym typeface="Wingdings" pitchFamily="2" charset="2"/>
              </a:rPr>
              <a:t>2</a:t>
            </a:r>
            <a:r>
              <a:rPr lang="fr-FR" sz="2800" dirty="0">
                <a:sym typeface="Wingdings" pitchFamily="2" charset="2"/>
              </a:rPr>
              <a:t>,</a:t>
            </a:r>
            <a:r>
              <a:rPr lang="fr-FR" sz="2800" dirty="0">
                <a:solidFill>
                  <a:srgbClr val="00B050"/>
                </a:solidFill>
                <a:sym typeface="Wingdings" pitchFamily="2" charset="2"/>
              </a:rPr>
              <a:t>3</a:t>
            </a:r>
            <a:r>
              <a:rPr lang="fr-FR" sz="2800" dirty="0">
                <a:sym typeface="Wingdings" pitchFamily="2" charset="2"/>
              </a:rPr>
              <a:t>,</a:t>
            </a:r>
            <a:r>
              <a:rPr lang="fr-FR" sz="2800" strike="sngStrike" dirty="0">
                <a:solidFill>
                  <a:srgbClr val="FF0000"/>
                </a:solidFill>
                <a:sym typeface="Wingdings" pitchFamily="2" charset="2"/>
              </a:rPr>
              <a:t>4</a:t>
            </a:r>
            <a:r>
              <a:rPr lang="fr-FR" sz="2800" dirty="0">
                <a:sym typeface="Wingdings" pitchFamily="2" charset="2"/>
              </a:rPr>
              <a:t>}</a:t>
            </a:r>
            <a:endParaRPr lang="fr-FR" sz="2800" dirty="0"/>
          </a:p>
          <a:p>
            <a:pPr marL="0" indent="0" algn="ctr">
              <a:buFont typeface="Arial" charset="0"/>
              <a:buNone/>
            </a:pPr>
            <a:r>
              <a:rPr lang="fr-FR" sz="2800" dirty="0"/>
              <a:t>k</a:t>
            </a:r>
            <a:r>
              <a:rPr lang="fr-FR" sz="2800" dirty="0">
                <a:sym typeface="Wingdings" pitchFamily="2" charset="2"/>
              </a:rPr>
              <a:t> {</a:t>
            </a:r>
            <a:r>
              <a:rPr lang="fr-FR" sz="2800" dirty="0">
                <a:solidFill>
                  <a:srgbClr val="00B050"/>
                </a:solidFill>
                <a:sym typeface="Wingdings" pitchFamily="2" charset="2"/>
              </a:rPr>
              <a:t>1</a:t>
            </a:r>
            <a:r>
              <a:rPr lang="fr-FR" sz="2800" dirty="0">
                <a:sym typeface="Wingdings" pitchFamily="2" charset="2"/>
              </a:rPr>
              <a:t>,</a:t>
            </a:r>
            <a:r>
              <a:rPr lang="fr-FR" sz="2800" dirty="0">
                <a:solidFill>
                  <a:srgbClr val="00B050"/>
                </a:solidFill>
                <a:sym typeface="Wingdings" pitchFamily="2" charset="2"/>
              </a:rPr>
              <a:t>2</a:t>
            </a:r>
            <a:r>
              <a:rPr lang="fr-FR" sz="2800" dirty="0">
                <a:sym typeface="Wingdings" pitchFamily="2" charset="2"/>
              </a:rPr>
              <a:t>,</a:t>
            </a:r>
            <a:r>
              <a:rPr lang="fr-FR" sz="2800" strike="sngStrike" dirty="0">
                <a:solidFill>
                  <a:srgbClr val="FF0000"/>
                </a:solidFill>
                <a:sym typeface="Wingdings" pitchFamily="2" charset="2"/>
              </a:rPr>
              <a:t>3</a:t>
            </a:r>
            <a:r>
              <a:rPr lang="fr-FR" sz="2800" dirty="0">
                <a:sym typeface="Wingdings" pitchFamily="2" charset="2"/>
              </a:rPr>
              <a:t>,</a:t>
            </a:r>
            <a:r>
              <a:rPr lang="fr-FR" sz="2800" strike="sngStrike" dirty="0">
                <a:solidFill>
                  <a:srgbClr val="FF0000"/>
                </a:solidFill>
                <a:sym typeface="Wingdings" pitchFamily="2" charset="2"/>
              </a:rPr>
              <a:t>4</a:t>
            </a:r>
            <a:r>
              <a:rPr lang="fr-FR" sz="2800" dirty="0">
                <a:sym typeface="Wingdings" pitchFamily="2" charset="2"/>
              </a:rPr>
              <a:t>}</a:t>
            </a:r>
            <a:endParaRPr lang="fr-FR" sz="2800" dirty="0"/>
          </a:p>
          <a:p>
            <a:pPr marL="0" indent="0" algn="ctr">
              <a:buFont typeface="Arial" charset="0"/>
              <a:buNone/>
            </a:pPr>
            <a:r>
              <a:rPr lang="fr-FR" sz="2800" dirty="0"/>
              <a:t>Etude compatibilité</a:t>
            </a:r>
          </a:p>
        </p:txBody>
      </p:sp>
      <p:sp>
        <p:nvSpPr>
          <p:cNvPr id="7" name="Espace réservé du contenu 2">
            <a:extLst>
              <a:ext uri="{FF2B5EF4-FFF2-40B4-BE49-F238E27FC236}">
                <a16:creationId xmlns:a16="http://schemas.microsoft.com/office/drawing/2014/main" id="{FAC4366B-292E-CE43-A1A7-420E7636DD01}"/>
              </a:ext>
            </a:extLst>
          </p:cNvPr>
          <p:cNvSpPr txBox="1">
            <a:spLocks/>
          </p:cNvSpPr>
          <p:nvPr/>
        </p:nvSpPr>
        <p:spPr bwMode="auto">
          <a:xfrm>
            <a:off x="5939028" y="1063229"/>
            <a:ext cx="2734056"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fr-FR" sz="2000" dirty="0"/>
              <a:t>Avion </a:t>
            </a:r>
            <a:r>
              <a:rPr lang="fr-FR" sz="2000" dirty="0">
                <a:sym typeface="Wingdings" pitchFamily="2" charset="2"/>
              </a:rPr>
              <a:t> manœuvres possibles</a:t>
            </a:r>
            <a:endParaRPr lang="fr-FR" sz="2000" dirty="0"/>
          </a:p>
          <a:p>
            <a:pPr marL="0" indent="0" algn="ctr">
              <a:buFont typeface="Arial" charset="0"/>
              <a:buNone/>
            </a:pPr>
            <a:r>
              <a:rPr lang="fr-FR" sz="2800" dirty="0"/>
              <a:t>i</a:t>
            </a:r>
            <a:r>
              <a:rPr lang="fr-FR" sz="2800" dirty="0">
                <a:sym typeface="Wingdings" pitchFamily="2" charset="2"/>
              </a:rPr>
              <a:t> {1}</a:t>
            </a:r>
            <a:endParaRPr lang="fr-FR" sz="2800" dirty="0"/>
          </a:p>
          <a:p>
            <a:pPr marL="0" indent="0" algn="ctr">
              <a:buFont typeface="Arial" charset="0"/>
              <a:buNone/>
            </a:pPr>
            <a:r>
              <a:rPr lang="fr-FR" sz="2800" dirty="0"/>
              <a:t>j </a:t>
            </a:r>
            <a:r>
              <a:rPr lang="fr-FR" sz="2800" dirty="0">
                <a:sym typeface="Wingdings" pitchFamily="2" charset="2"/>
              </a:rPr>
              <a:t> {1,3}</a:t>
            </a:r>
            <a:endParaRPr lang="fr-FR" sz="2800" dirty="0"/>
          </a:p>
          <a:p>
            <a:pPr marL="0" indent="0" algn="ctr">
              <a:buFont typeface="Arial" charset="0"/>
              <a:buNone/>
            </a:pPr>
            <a:r>
              <a:rPr lang="fr-FR" sz="2800" dirty="0"/>
              <a:t>k</a:t>
            </a:r>
            <a:r>
              <a:rPr lang="fr-FR" sz="2800" dirty="0">
                <a:sym typeface="Wingdings" pitchFamily="2" charset="2"/>
              </a:rPr>
              <a:t> {1,2}</a:t>
            </a:r>
            <a:endParaRPr lang="fr-FR" sz="2800" dirty="0"/>
          </a:p>
          <a:p>
            <a:pPr marL="0" indent="0" algn="ctr">
              <a:buFont typeface="Arial" charset="0"/>
              <a:buNone/>
            </a:pPr>
            <a:r>
              <a:rPr lang="fr-FR" sz="2800" dirty="0"/>
              <a:t>Après filtrage</a:t>
            </a:r>
          </a:p>
        </p:txBody>
      </p:sp>
      <p:cxnSp>
        <p:nvCxnSpPr>
          <p:cNvPr id="9" name="Connecteur droit 8">
            <a:extLst>
              <a:ext uri="{FF2B5EF4-FFF2-40B4-BE49-F238E27FC236}">
                <a16:creationId xmlns:a16="http://schemas.microsoft.com/office/drawing/2014/main" id="{79DB0AC6-B8D3-F84F-A0E3-685F3810AC02}"/>
              </a:ext>
            </a:extLst>
          </p:cNvPr>
          <p:cNvCxnSpPr/>
          <p:nvPr/>
        </p:nvCxnSpPr>
        <p:spPr>
          <a:xfrm>
            <a:off x="3090672" y="1063229"/>
            <a:ext cx="0" cy="3280171"/>
          </a:xfrm>
          <a:prstGeom prst="line">
            <a:avLst/>
          </a:prstGeom>
          <a:ln>
            <a:solidFill>
              <a:srgbClr val="CBCCCB"/>
            </a:solidFill>
          </a:ln>
        </p:spPr>
        <p:style>
          <a:lnRef idx="2">
            <a:schemeClr val="accent1"/>
          </a:lnRef>
          <a:fillRef idx="0">
            <a:schemeClr val="accent1"/>
          </a:fillRef>
          <a:effectRef idx="1">
            <a:schemeClr val="accent1"/>
          </a:effectRef>
          <a:fontRef idx="minor">
            <a:schemeClr val="tx1"/>
          </a:fontRef>
        </p:style>
      </p:cxnSp>
      <p:cxnSp>
        <p:nvCxnSpPr>
          <p:cNvPr id="10" name="Connecteur droit 9">
            <a:extLst>
              <a:ext uri="{FF2B5EF4-FFF2-40B4-BE49-F238E27FC236}">
                <a16:creationId xmlns:a16="http://schemas.microsoft.com/office/drawing/2014/main" id="{FDD33AB1-C84C-8C45-B8AF-27BEBC7C57FF}"/>
              </a:ext>
            </a:extLst>
          </p:cNvPr>
          <p:cNvCxnSpPr/>
          <p:nvPr/>
        </p:nvCxnSpPr>
        <p:spPr>
          <a:xfrm>
            <a:off x="5775960" y="1063229"/>
            <a:ext cx="0" cy="3280171"/>
          </a:xfrm>
          <a:prstGeom prst="line">
            <a:avLst/>
          </a:prstGeom>
          <a:ln>
            <a:solidFill>
              <a:srgbClr val="CBCCCB"/>
            </a:solidFill>
          </a:ln>
        </p:spPr>
        <p:style>
          <a:lnRef idx="2">
            <a:schemeClr val="dk1"/>
          </a:lnRef>
          <a:fillRef idx="0">
            <a:schemeClr val="dk1"/>
          </a:fillRef>
          <a:effectRef idx="1">
            <a:schemeClr val="dk1"/>
          </a:effectRef>
          <a:fontRef idx="minor">
            <a:schemeClr val="tx1"/>
          </a:fontRef>
        </p:style>
      </p:cxnSp>
      <p:sp>
        <p:nvSpPr>
          <p:cNvPr id="11" name="Espace réservé du numéro de diapositive 10">
            <a:extLst>
              <a:ext uri="{FF2B5EF4-FFF2-40B4-BE49-F238E27FC236}">
                <a16:creationId xmlns:a16="http://schemas.microsoft.com/office/drawing/2014/main" id="{93452B05-7337-9A4C-81A7-E3F55CE7E278}"/>
              </a:ext>
            </a:extLst>
          </p:cNvPr>
          <p:cNvSpPr>
            <a:spLocks noGrp="1"/>
          </p:cNvSpPr>
          <p:nvPr>
            <p:ph type="sldNum" sz="quarter" idx="12"/>
          </p:nvPr>
        </p:nvSpPr>
        <p:spPr>
          <a:xfrm>
            <a:off x="6356647" y="4663677"/>
            <a:ext cx="2133600" cy="273844"/>
          </a:xfrm>
        </p:spPr>
        <p:txBody>
          <a:bodyPr/>
          <a:lstStyle/>
          <a:p>
            <a:pPr>
              <a:defRPr/>
            </a:pPr>
            <a:fld id="{A8EDAB28-6F4F-3F46-8345-72B53CB55CCC}" type="slidenum">
              <a:rPr lang="fr-FR" smtClean="0"/>
              <a:pPr>
                <a:defRPr/>
              </a:pPr>
              <a:t>8</a:t>
            </a:fld>
            <a:endParaRPr lang="fr-FR" dirty="0"/>
          </a:p>
        </p:txBody>
      </p:sp>
    </p:spTree>
    <p:extLst>
      <p:ext uri="{BB962C8B-B14F-4D97-AF65-F5344CB8AC3E}">
        <p14:creationId xmlns:p14="http://schemas.microsoft.com/office/powerpoint/2010/main" val="2585269986"/>
      </p:ext>
    </p:extLst>
  </p:cSld>
  <p:clrMapOvr>
    <a:masterClrMapping/>
  </p:clrMapOvr>
</p:sld>
</file>

<file path=ppt/theme/theme1.xml><?xml version="1.0" encoding="utf-8"?>
<a:theme xmlns:a="http://schemas.openxmlformats.org/drawingml/2006/main" name="PrésentationENAC">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PrésentationENAC.pot</Template>
  <TotalTime>296</TotalTime>
  <Words>688</Words>
  <Application>Microsoft Macintosh PowerPoint</Application>
  <PresentationFormat>On-screen Show (16:9)</PresentationFormat>
  <Paragraphs>175</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ＭＳ Ｐゴシック</vt:lpstr>
      <vt:lpstr>宋体</vt:lpstr>
      <vt:lpstr>Arial</vt:lpstr>
      <vt:lpstr>Calibri</vt:lpstr>
      <vt:lpstr>Cambria Math</vt:lpstr>
      <vt:lpstr>Wingdings</vt:lpstr>
      <vt:lpstr>PrésentationENAC</vt:lpstr>
      <vt:lpstr>Résolution de conflits aérien par Branch&amp;Bound</vt:lpstr>
      <vt:lpstr>Plan</vt:lpstr>
      <vt:lpstr>I-Présentation du sujet</vt:lpstr>
      <vt:lpstr>I-Présentation du sujet</vt:lpstr>
      <vt:lpstr>II-1.L’algorithme Branch and Bound</vt:lpstr>
      <vt:lpstr>II-1.L’algorithme Branch and Bound</vt:lpstr>
      <vt:lpstr>II-2.Les modules</vt:lpstr>
      <vt:lpstr>II-3.Les filtres</vt:lpstr>
      <vt:lpstr>Filtre naïf</vt:lpstr>
      <vt:lpstr>Filtre utilisant AC3</vt:lpstr>
      <vt:lpstr>II-4.Les bornes</vt:lpstr>
      <vt:lpstr>II-4.Les bornes</vt:lpstr>
      <vt:lpstr>II-4.Les bornes</vt:lpstr>
      <vt:lpstr>III-Evaluation des performances  </vt:lpstr>
      <vt:lpstr>III-Evaluation des performances</vt:lpstr>
      <vt:lpstr>IV-Conclusion et ouverture</vt:lpstr>
    </vt:vector>
  </TitlesOfParts>
  <Company>ENAC</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Jérôme ESPENAN</dc:creator>
  <cp:lastModifiedBy>Lilian Pouget</cp:lastModifiedBy>
  <cp:revision>17</cp:revision>
  <dcterms:created xsi:type="dcterms:W3CDTF">2016-01-28T09:10:34Z</dcterms:created>
  <dcterms:modified xsi:type="dcterms:W3CDTF">2019-01-09T21:39:29Z</dcterms:modified>
</cp:coreProperties>
</file>