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8" r:id="rId4"/>
    <p:sldId id="259" r:id="rId5"/>
    <p:sldId id="260" r:id="rId6"/>
    <p:sldId id="269" r:id="rId7"/>
    <p:sldId id="27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6086F-AE1A-4C8F-9151-1C35C29D717D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55D3-3D8F-45C0-A034-5C9450B9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1pPr>
            <a:lvl2pPr marL="703797" indent="-270691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2pPr>
            <a:lvl3pPr marL="1082764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3pPr>
            <a:lvl4pPr marL="1515869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4pPr>
            <a:lvl5pPr marL="1948975" indent="-216553" defTabSz="914334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5pPr>
            <a:lvl6pPr marL="2382081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6pPr>
            <a:lvl7pPr marL="2815186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7pPr>
            <a:lvl8pPr marL="3248292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8pPr>
            <a:lvl9pPr marL="3681397" indent="-216553" algn="ctr" defTabSz="91433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364B0A3D-612D-4882-8F0A-A47918DE32AF}" type="slidenum">
              <a:rPr 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10" y="4343401"/>
            <a:ext cx="548938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ea typeface="ＭＳ Ｐゴシック" pitchFamily="3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08C6-6835-43BA-B4EB-E4B8C1C20931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76A1-46BF-4CE1-9D96-B189ED8C1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a.gov/centers/goddard/home/index.html#.Ufh0KW2f2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i-solutions.com/" TargetMode="External"/><Relationship Id="rId5" Type="http://schemas.openxmlformats.org/officeDocument/2006/relationships/hyperlink" Target="http://mms.gsfc.nasa.gov/" TargetMode="External"/><Relationship Id="rId4" Type="http://schemas.openxmlformats.org/officeDocument/2006/relationships/hyperlink" Target="http://techtransfer.gsfc.nasa.gov/ft_tech_geons.s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763000" cy="2228850"/>
          </a:xfrm>
        </p:spPr>
        <p:txBody>
          <a:bodyPr>
            <a:normAutofit/>
          </a:bodyPr>
          <a:lstStyle/>
          <a:p>
            <a:r>
              <a:rPr lang="en-US" dirty="0" smtClean="0"/>
              <a:t>NASA GEONS Ground Support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7, </a:t>
            </a:r>
            <a:r>
              <a:rPr lang="en-US" dirty="0" err="1" smtClean="0"/>
              <a:t>JavaFX</a:t>
            </a:r>
            <a:r>
              <a:rPr lang="en-US" dirty="0" smtClean="0"/>
              <a:t> and the </a:t>
            </a:r>
          </a:p>
          <a:p>
            <a:r>
              <a:rPr lang="en-US" dirty="0" err="1" smtClean="0"/>
              <a:t>NetBeans</a:t>
            </a:r>
            <a:r>
              <a:rPr lang="en-US" dirty="0" smtClean="0"/>
              <a:t> Platform supporting </a:t>
            </a:r>
          </a:p>
          <a:p>
            <a:r>
              <a:rPr lang="en-US" dirty="0" smtClean="0"/>
              <a:t>NASA Missions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2" charset="-128"/>
              </a:rPr>
              <a:t>Space Mission Ground Systems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Who Are We - </a:t>
            </a:r>
            <a:r>
              <a:rPr lang="en-US" dirty="0" err="1" smtClean="0"/>
              <a:t>a.i</a:t>
            </a:r>
            <a:r>
              <a:rPr lang="en-US" dirty="0" smtClean="0"/>
              <a:t>. solutions specializes in NASA/U.S. Air Force Ground Systems software and Flight Dynamics mission services. Mission Design, Analysis and Ground System Development for: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/>
              <a:t>LEO</a:t>
            </a:r>
            <a:r>
              <a:rPr lang="en-US" dirty="0" smtClean="0"/>
              <a:t> – International Space Station, LDCM/LandSat-8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/>
              <a:t>MEO/GEO</a:t>
            </a:r>
            <a:r>
              <a:rPr lang="en-US" dirty="0" smtClean="0"/>
              <a:t> - GPS, GOES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/>
              <a:t>HEO</a:t>
            </a:r>
            <a:r>
              <a:rPr lang="en-US" dirty="0" smtClean="0"/>
              <a:t> – </a:t>
            </a:r>
            <a:r>
              <a:rPr lang="en-US" dirty="0" err="1" smtClean="0"/>
              <a:t>Magnetospheric</a:t>
            </a:r>
            <a:r>
              <a:rPr lang="en-US" dirty="0" smtClean="0"/>
              <a:t> </a:t>
            </a:r>
            <a:r>
              <a:rPr lang="en-US" dirty="0" err="1" smtClean="0"/>
              <a:t>MultiScale</a:t>
            </a:r>
            <a:r>
              <a:rPr lang="en-US" dirty="0" smtClean="0"/>
              <a:t> (MMS) 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/>
              <a:t>Lunar</a:t>
            </a:r>
            <a:r>
              <a:rPr lang="en-US" dirty="0" smtClean="0"/>
              <a:t> – Lunar Reconnaissance Orbiter</a:t>
            </a:r>
            <a:endParaRPr lang="en-US" b="1" dirty="0" smtClean="0"/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err="1"/>
              <a:t>Libration</a:t>
            </a:r>
            <a:r>
              <a:rPr lang="en-US" b="1" dirty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 - </a:t>
            </a:r>
            <a:r>
              <a:rPr lang="en-US" dirty="0"/>
              <a:t>James Webb, MAP, ACE/WIND/SOHO </a:t>
            </a:r>
            <a:endParaRPr lang="en-US" b="1" dirty="0" smtClean="0"/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b="1" dirty="0" smtClean="0"/>
              <a:t>Deep Space </a:t>
            </a:r>
            <a:r>
              <a:rPr lang="en-US" dirty="0" smtClean="0"/>
              <a:t>– OSIRIS-Rex (Asteroid Sample Return)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Who Am I - </a:t>
            </a:r>
            <a:r>
              <a:rPr lang="en-US" dirty="0" smtClean="0"/>
              <a:t>Sean </a:t>
            </a:r>
            <a:r>
              <a:rPr lang="en-US" dirty="0"/>
              <a:t>Phillips - Senior Software Engineer </a:t>
            </a:r>
            <a:r>
              <a:rPr lang="en-US" dirty="0" smtClean="0"/>
              <a:t>with </a:t>
            </a:r>
            <a:r>
              <a:rPr lang="en-US" dirty="0" err="1" smtClean="0"/>
              <a:t>a.i</a:t>
            </a:r>
            <a:r>
              <a:rPr lang="en-US" dirty="0"/>
              <a:t>. solutions, </a:t>
            </a:r>
            <a:r>
              <a:rPr lang="en-US" dirty="0" err="1"/>
              <a:t>inc.</a:t>
            </a:r>
            <a:r>
              <a:rPr lang="en-US" dirty="0"/>
              <a:t> </a:t>
            </a:r>
            <a:endParaRPr lang="en-US" dirty="0" smtClean="0"/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Lead Developer for NASA GEONS Flight/Ground code trunk</a:t>
            </a:r>
          </a:p>
          <a:p>
            <a:pPr marL="7429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Application Architect for the GEONS Ground Support System (GGSS) providing  support both GEONS analysis and mission operations. </a:t>
            </a:r>
          </a:p>
        </p:txBody>
      </p:sp>
    </p:spTree>
    <p:extLst>
      <p:ext uri="{BB962C8B-B14F-4D97-AF65-F5344CB8AC3E}">
        <p14:creationId xmlns:p14="http://schemas.microsoft.com/office/powerpoint/2010/main" val="13642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2224216"/>
            <a:ext cx="5167184" cy="350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MMS Ground System Services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65" y="2242756"/>
            <a:ext cx="2092958" cy="118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738184" y="2804984"/>
            <a:ext cx="1690816" cy="2757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2050" idx="2"/>
            <a:endCxn id="2051" idx="0"/>
          </p:cNvCxnSpPr>
          <p:nvPr/>
        </p:nvCxnSpPr>
        <p:spPr>
          <a:xfrm rot="5400000">
            <a:off x="7251139" y="3868587"/>
            <a:ext cx="1050193" cy="17101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20514" y="4114800"/>
            <a:ext cx="157548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Navigation &amp; Control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362200"/>
            <a:ext cx="1600200" cy="13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Telemetry Tracking &amp; Command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855573" y="3806218"/>
            <a:ext cx="1461248" cy="832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&amp; Automation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28800" y="4780342"/>
            <a:ext cx="1461248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</a:t>
            </a:r>
            <a:endParaRPr lang="en-US" dirty="0"/>
          </a:p>
        </p:txBody>
      </p:sp>
      <p:pic>
        <p:nvPicPr>
          <p:cNvPr id="2051" name="Picture 3" descr="C:\Users\SPhillips\AppData\Local\Microsoft\Windows\Temporary Internet Files\Content.IE5\LZTDA0TQ\MC90023910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79193"/>
            <a:ext cx="1513051" cy="15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Elbow Connector 30"/>
          <p:cNvCxnSpPr>
            <a:stCxn id="2051" idx="1"/>
            <a:endCxn id="19" idx="3"/>
          </p:cNvCxnSpPr>
          <p:nvPr/>
        </p:nvCxnSpPr>
        <p:spPr>
          <a:xfrm rot="10800000">
            <a:off x="6096000" y="3055208"/>
            <a:ext cx="838200" cy="22078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55573" y="2882550"/>
            <a:ext cx="1461248" cy="776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GGSS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546" y="2374557"/>
            <a:ext cx="250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Flight Dynamics Ground System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7395" y="1828800"/>
            <a:ext cx="102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Space!!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519" y="2209800"/>
            <a:ext cx="1143000" cy="1136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</a:t>
            </a:r>
          </a:p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6519" y="3429000"/>
            <a:ext cx="1143000" cy="1136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Analysts</a:t>
            </a:r>
            <a:endParaRPr lang="en-US" dirty="0"/>
          </a:p>
        </p:txBody>
      </p:sp>
      <p:cxnSp>
        <p:nvCxnSpPr>
          <p:cNvPr id="23" name="Elbow Connector 22"/>
          <p:cNvCxnSpPr>
            <a:stCxn id="2" idx="1"/>
            <a:endCxn id="8" idx="3"/>
          </p:cNvCxnSpPr>
          <p:nvPr/>
        </p:nvCxnSpPr>
        <p:spPr>
          <a:xfrm rot="10800000">
            <a:off x="1299519" y="2778296"/>
            <a:ext cx="556054" cy="4922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" idx="1"/>
            <a:endCxn id="22" idx="3"/>
          </p:cNvCxnSpPr>
          <p:nvPr/>
        </p:nvCxnSpPr>
        <p:spPr>
          <a:xfrm rot="10800000" flipV="1">
            <a:off x="1299519" y="3270589"/>
            <a:ext cx="556054" cy="72690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51" idx="1"/>
            <a:endCxn id="9" idx="3"/>
          </p:cNvCxnSpPr>
          <p:nvPr/>
        </p:nvCxnSpPr>
        <p:spPr>
          <a:xfrm rot="10800000">
            <a:off x="6096000" y="4800600"/>
            <a:ext cx="838200" cy="4624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1"/>
            <a:endCxn id="24" idx="3"/>
          </p:cNvCxnSpPr>
          <p:nvPr/>
        </p:nvCxnSpPr>
        <p:spPr>
          <a:xfrm rot="10800000">
            <a:off x="3429000" y="4183792"/>
            <a:ext cx="1091514" cy="61680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1"/>
            <a:endCxn id="24" idx="3"/>
          </p:cNvCxnSpPr>
          <p:nvPr/>
        </p:nvCxnSpPr>
        <p:spPr>
          <a:xfrm rot="10800000" flipV="1">
            <a:off x="3429000" y="3055208"/>
            <a:ext cx="1066800" cy="11285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76376" y="6019800"/>
            <a:ext cx="102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572941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NASA Goddard Space Flight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2" charset="-128"/>
              </a:rPr>
              <a:t>MMS HEO Orbit in the Life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369888" y="1219200"/>
            <a:ext cx="3429000" cy="5064125"/>
            <a:chOff x="239" y="800"/>
            <a:chExt cx="2160" cy="3190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39" y="822"/>
              <a:ext cx="2160" cy="3168"/>
            </a:xfrm>
            <a:prstGeom prst="roundRect">
              <a:avLst>
                <a:gd name="adj" fmla="val 6065"/>
              </a:avLst>
            </a:prstGeom>
            <a:solidFill>
              <a:srgbClr val="3259E3">
                <a:alpha val="50195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806" y="800"/>
              <a:ext cx="96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b="1" dirty="0">
                  <a:solidFill>
                    <a:schemeClr val="bg1"/>
                  </a:solidFill>
                </a:rPr>
                <a:t>Region of 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Interest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565150" y="1700213"/>
            <a:ext cx="3200400" cy="3962400"/>
            <a:chOff x="366" y="1194"/>
            <a:chExt cx="2016" cy="2496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66" y="1194"/>
              <a:ext cx="2016" cy="2496"/>
            </a:xfrm>
            <a:prstGeom prst="roundRect">
              <a:avLst>
                <a:gd name="adj" fmla="val 4713"/>
              </a:avLst>
            </a:prstGeom>
            <a:solidFill>
              <a:srgbClr val="2DE323">
                <a:alpha val="54117"/>
              </a:srgbClr>
            </a:solidFill>
            <a:ln w="9525">
              <a:solidFill>
                <a:schemeClr val="tx1">
                  <a:alpha val="98822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14" y="1242"/>
              <a:ext cx="6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200" b="1">
                  <a:latin typeface="Arial" pitchFamily="34" charset="0"/>
                </a:rPr>
                <a:t>GPS Rx OFF</a:t>
              </a:r>
            </a:p>
          </p:txBody>
        </p: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69098" y="6343650"/>
            <a:ext cx="166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b="1" dirty="0">
                <a:solidFill>
                  <a:schemeClr val="accent2"/>
                </a:solidFill>
                <a:latin typeface="Arial" pitchFamily="34" charset="0"/>
              </a:rPr>
              <a:t>50 </a:t>
            </a:r>
            <a:r>
              <a:rPr lang="en-US" sz="1400" b="1" dirty="0" err="1">
                <a:solidFill>
                  <a:schemeClr val="accent2"/>
                </a:solidFill>
                <a:latin typeface="Arial" pitchFamily="34" charset="0"/>
              </a:rPr>
              <a:t>hr</a:t>
            </a:r>
            <a:r>
              <a:rPr lang="en-US" sz="1400" b="1" dirty="0">
                <a:solidFill>
                  <a:schemeClr val="accent2"/>
                </a:solidFill>
                <a:latin typeface="Arial" pitchFamily="34" charset="0"/>
              </a:rPr>
              <a:t> GPS outage</a:t>
            </a:r>
          </a:p>
        </p:txBody>
      </p: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26988" y="1971675"/>
            <a:ext cx="9088437" cy="3657600"/>
            <a:chOff x="17" y="1242"/>
            <a:chExt cx="5725" cy="2304"/>
          </a:xfrm>
        </p:grpSpPr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432" y="1242"/>
              <a:ext cx="4896" cy="230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pic>
          <p:nvPicPr>
            <p:cNvPr id="19" name="Picture 9" descr="globe_white_background_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24" y="2154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17" y="2298"/>
              <a:ext cx="374" cy="1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>
                  <a:latin typeface="Arial" pitchFamily="34" charset="0"/>
                </a:rPr>
                <a:t>Apogee</a:t>
              </a:r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5381" y="2337"/>
              <a:ext cx="361" cy="14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>
                  <a:latin typeface="Arial" pitchFamily="34" charset="0"/>
                </a:rPr>
                <a:t>Perigee</a:t>
              </a:r>
            </a:p>
          </p:txBody>
        </p:sp>
      </p:grpSp>
      <p:grpSp>
        <p:nvGrpSpPr>
          <p:cNvPr id="30" name="Group 129"/>
          <p:cNvGrpSpPr>
            <a:grpSpLocks/>
          </p:cNvGrpSpPr>
          <p:nvPr/>
        </p:nvGrpSpPr>
        <p:grpSpPr bwMode="auto">
          <a:xfrm>
            <a:off x="3911600" y="5627688"/>
            <a:ext cx="965200" cy="715962"/>
            <a:chOff x="2464" y="3545"/>
            <a:chExt cx="528" cy="451"/>
          </a:xfrm>
        </p:grpSpPr>
        <p:sp>
          <p:nvSpPr>
            <p:cNvPr id="31" name="Line 75"/>
            <p:cNvSpPr>
              <a:spLocks noChangeShapeType="1"/>
            </p:cNvSpPr>
            <p:nvPr/>
          </p:nvSpPr>
          <p:spPr bwMode="auto">
            <a:xfrm>
              <a:off x="2526" y="3545"/>
              <a:ext cx="286" cy="0"/>
            </a:xfrm>
            <a:prstGeom prst="line">
              <a:avLst/>
            </a:prstGeom>
            <a:noFill/>
            <a:ln w="123825">
              <a:solidFill>
                <a:srgbClr val="EB0B0E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" name="AutoShape 76"/>
            <p:cNvSpPr>
              <a:spLocks noChangeArrowheads="1"/>
            </p:cNvSpPr>
            <p:nvPr/>
          </p:nvSpPr>
          <p:spPr bwMode="auto">
            <a:xfrm>
              <a:off x="2464" y="3804"/>
              <a:ext cx="528" cy="19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Maneuver #1</a:t>
              </a:r>
            </a:p>
            <a:p>
              <a:pPr>
                <a:defRPr/>
              </a:pP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Orb/</a:t>
              </a:r>
              <a:r>
                <a:rPr lang="en-US" sz="1000" b="1" dirty="0" err="1">
                  <a:solidFill>
                    <a:srgbClr val="FFC000"/>
                  </a:solidFill>
                  <a:latin typeface="Arial" pitchFamily="34" charset="0"/>
                </a:rPr>
                <a:t>Att</a:t>
              </a: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/Spin</a:t>
              </a: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 flipH="1" flipV="1">
              <a:off x="2689" y="3597"/>
              <a:ext cx="14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38" name="Group 130"/>
          <p:cNvGrpSpPr>
            <a:grpSpLocks/>
          </p:cNvGrpSpPr>
          <p:nvPr/>
        </p:nvGrpSpPr>
        <p:grpSpPr bwMode="auto">
          <a:xfrm>
            <a:off x="2777832" y="1362075"/>
            <a:ext cx="1090612" cy="741363"/>
            <a:chOff x="1761" y="858"/>
            <a:chExt cx="552" cy="467"/>
          </a:xfrm>
        </p:grpSpPr>
        <p:sp>
          <p:nvSpPr>
            <p:cNvPr id="39" name="Line 75"/>
            <p:cNvSpPr>
              <a:spLocks noChangeShapeType="1"/>
            </p:cNvSpPr>
            <p:nvPr/>
          </p:nvSpPr>
          <p:spPr bwMode="auto">
            <a:xfrm rot="21217841" flipV="1">
              <a:off x="1776" y="1299"/>
              <a:ext cx="296" cy="26"/>
            </a:xfrm>
            <a:prstGeom prst="line">
              <a:avLst/>
            </a:prstGeom>
            <a:noFill/>
            <a:ln w="123825">
              <a:solidFill>
                <a:srgbClr val="EB0B0E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0" name="AutoShape 76"/>
            <p:cNvSpPr>
              <a:spLocks noChangeArrowheads="1"/>
            </p:cNvSpPr>
            <p:nvPr/>
          </p:nvSpPr>
          <p:spPr bwMode="auto">
            <a:xfrm>
              <a:off x="1761" y="858"/>
              <a:ext cx="552" cy="19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Maneuver #2</a:t>
              </a:r>
            </a:p>
            <a:p>
              <a:pPr>
                <a:defRPr/>
              </a:pP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Orbit Only</a:t>
              </a:r>
            </a:p>
          </p:txBody>
        </p:sp>
        <p:sp>
          <p:nvSpPr>
            <p:cNvPr id="41" name="Line 115"/>
            <p:cNvSpPr>
              <a:spLocks noChangeShapeType="1"/>
            </p:cNvSpPr>
            <p:nvPr/>
          </p:nvSpPr>
          <p:spPr bwMode="auto">
            <a:xfrm rot="10366102" flipV="1">
              <a:off x="1916" y="1071"/>
              <a:ext cx="64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46" name="Group 43"/>
          <p:cNvGrpSpPr>
            <a:grpSpLocks/>
          </p:cNvGrpSpPr>
          <p:nvPr/>
        </p:nvGrpSpPr>
        <p:grpSpPr bwMode="auto">
          <a:xfrm>
            <a:off x="2413000" y="4389438"/>
            <a:ext cx="2463800" cy="1111250"/>
            <a:chOff x="1520" y="2765"/>
            <a:chExt cx="1552" cy="700"/>
          </a:xfrm>
        </p:grpSpPr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2497" y="2765"/>
              <a:ext cx="575" cy="409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>
                  <a:solidFill>
                    <a:schemeClr val="folHlink"/>
                  </a:solidFill>
                  <a:latin typeface="Arial" pitchFamily="34" charset="0"/>
                </a:rPr>
                <a:t>DSN </a:t>
              </a: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Dumps</a:t>
              </a:r>
            </a:p>
            <a:p>
              <a:pPr>
                <a:defRPr/>
              </a:pP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Of GEONS</a:t>
              </a:r>
            </a:p>
            <a:p>
              <a:pPr>
                <a:defRPr/>
              </a:pP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Telemetry</a:t>
              </a:r>
              <a:endParaRPr lang="en-US" sz="1000" b="1" dirty="0">
                <a:solidFill>
                  <a:schemeClr val="folHlink"/>
                </a:solidFill>
                <a:latin typeface="Arial" pitchFamily="34" charset="0"/>
              </a:endParaRPr>
            </a:p>
          </p:txBody>
        </p:sp>
        <p:sp>
          <p:nvSpPr>
            <p:cNvPr id="48" name="Arc 23"/>
            <p:cNvSpPr>
              <a:spLocks/>
            </p:cNvSpPr>
            <p:nvPr/>
          </p:nvSpPr>
          <p:spPr bwMode="auto">
            <a:xfrm rot="-10249977">
              <a:off x="1520" y="3253"/>
              <a:ext cx="880" cy="212"/>
            </a:xfrm>
            <a:custGeom>
              <a:avLst/>
              <a:gdLst>
                <a:gd name="T0" fmla="*/ 0 w 19411"/>
                <a:gd name="T1" fmla="*/ 0 h 21600"/>
                <a:gd name="T2" fmla="*/ 40 w 19411"/>
                <a:gd name="T3" fmla="*/ 1 h 21600"/>
                <a:gd name="T4" fmla="*/ 14 w 19411"/>
                <a:gd name="T5" fmla="*/ 5 h 21600"/>
                <a:gd name="T6" fmla="*/ 0 60000 65536"/>
                <a:gd name="T7" fmla="*/ 0 60000 65536"/>
                <a:gd name="T8" fmla="*/ 0 60000 65536"/>
                <a:gd name="T9" fmla="*/ 0 w 19411"/>
                <a:gd name="T10" fmla="*/ 0 h 21600"/>
                <a:gd name="T11" fmla="*/ 19411 w 19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11" h="21600" fill="none" extrusionOk="0">
                  <a:moveTo>
                    <a:pt x="-1" y="1064"/>
                  </a:moveTo>
                  <a:cubicBezTo>
                    <a:pt x="2162" y="359"/>
                    <a:pt x="4423" y="-1"/>
                    <a:pt x="6698" y="-1"/>
                  </a:cubicBezTo>
                  <a:cubicBezTo>
                    <a:pt x="11266" y="-1"/>
                    <a:pt x="15718" y="1448"/>
                    <a:pt x="19411" y="4138"/>
                  </a:cubicBezTo>
                </a:path>
                <a:path w="19411" h="21600" stroke="0" extrusionOk="0">
                  <a:moveTo>
                    <a:pt x="-1" y="1064"/>
                  </a:moveTo>
                  <a:cubicBezTo>
                    <a:pt x="2162" y="359"/>
                    <a:pt x="4423" y="-1"/>
                    <a:pt x="6698" y="-1"/>
                  </a:cubicBezTo>
                  <a:cubicBezTo>
                    <a:pt x="11266" y="-1"/>
                    <a:pt x="15718" y="1448"/>
                    <a:pt x="19411" y="4138"/>
                  </a:cubicBezTo>
                  <a:lnTo>
                    <a:pt x="6698" y="21600"/>
                  </a:lnTo>
                  <a:close/>
                </a:path>
              </a:pathLst>
            </a:custGeom>
            <a:noFill/>
            <a:ln w="180975">
              <a:solidFill>
                <a:schemeClr val="folHlink">
                  <a:alpha val="85097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V="1">
              <a:off x="2031" y="2907"/>
              <a:ext cx="456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54" name="Group 124"/>
          <p:cNvGrpSpPr>
            <a:grpSpLocks/>
          </p:cNvGrpSpPr>
          <p:nvPr/>
        </p:nvGrpSpPr>
        <p:grpSpPr bwMode="auto">
          <a:xfrm>
            <a:off x="619125" y="4459288"/>
            <a:ext cx="1349375" cy="1211262"/>
            <a:chOff x="26" y="2211"/>
            <a:chExt cx="850" cy="763"/>
          </a:xfrm>
        </p:grpSpPr>
        <p:sp>
          <p:nvSpPr>
            <p:cNvPr id="55" name="Text Box 129"/>
            <p:cNvSpPr txBox="1">
              <a:spLocks noChangeArrowheads="1"/>
            </p:cNvSpPr>
            <p:nvPr/>
          </p:nvSpPr>
          <p:spPr bwMode="auto">
            <a:xfrm>
              <a:off x="26" y="2706"/>
              <a:ext cx="850" cy="268"/>
            </a:xfrm>
            <a:prstGeom prst="rect">
              <a:avLst/>
            </a:prstGeom>
            <a:noFill/>
            <a:ln w="28575">
              <a:solidFill>
                <a:srgbClr val="0045D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 b="1"/>
                <a:t>Desired Tetrahedron</a:t>
              </a:r>
            </a:p>
          </p:txBody>
        </p:sp>
        <p:grpSp>
          <p:nvGrpSpPr>
            <p:cNvPr id="56" name="Group 130"/>
            <p:cNvGrpSpPr>
              <a:grpSpLocks/>
            </p:cNvGrpSpPr>
            <p:nvPr/>
          </p:nvGrpSpPr>
          <p:grpSpPr bwMode="auto">
            <a:xfrm>
              <a:off x="128" y="2211"/>
              <a:ext cx="642" cy="430"/>
              <a:chOff x="3600" y="1632"/>
              <a:chExt cx="1056" cy="758"/>
            </a:xfrm>
          </p:grpSpPr>
          <p:pic>
            <p:nvPicPr>
              <p:cNvPr id="57" name="Picture 131" descr="PPTCE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36" y="1632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pic>
          <p:pic>
            <p:nvPicPr>
              <p:cNvPr id="58" name="Picture 132" descr="PPTCE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36" y="2161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pic>
          <p:pic>
            <p:nvPicPr>
              <p:cNvPr id="59" name="Picture 133" descr="PPTCE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00" y="191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pic>
          <p:pic>
            <p:nvPicPr>
              <p:cNvPr id="60" name="Picture 134" descr="PPTCE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368" y="191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pic>
          <p:cxnSp>
            <p:nvCxnSpPr>
              <p:cNvPr id="63" name="AutoShape 135"/>
              <p:cNvCxnSpPr>
                <a:cxnSpLocks noChangeShapeType="1"/>
              </p:cNvCxnSpPr>
              <p:nvPr/>
            </p:nvCxnSpPr>
            <p:spPr bwMode="auto">
              <a:xfrm flipV="1">
                <a:off x="3745" y="1747"/>
                <a:ext cx="191" cy="1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  <p:cxnSp>
            <p:nvCxnSpPr>
              <p:cNvPr id="67" name="AutoShape 136"/>
              <p:cNvCxnSpPr>
                <a:cxnSpLocks noChangeShapeType="1"/>
              </p:cNvCxnSpPr>
              <p:nvPr/>
            </p:nvCxnSpPr>
            <p:spPr bwMode="auto">
              <a:xfrm>
                <a:off x="4223" y="1747"/>
                <a:ext cx="288" cy="1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  <p:cxnSp>
            <p:nvCxnSpPr>
              <p:cNvPr id="68" name="AutoShape 137"/>
              <p:cNvCxnSpPr>
                <a:cxnSpLocks noChangeShapeType="1"/>
              </p:cNvCxnSpPr>
              <p:nvPr/>
            </p:nvCxnSpPr>
            <p:spPr bwMode="auto">
              <a:xfrm flipH="1">
                <a:off x="3888" y="2036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  <p:cxnSp>
            <p:nvCxnSpPr>
              <p:cNvPr id="69" name="AutoShape 138"/>
              <p:cNvCxnSpPr>
                <a:cxnSpLocks noChangeShapeType="1"/>
              </p:cNvCxnSpPr>
              <p:nvPr/>
            </p:nvCxnSpPr>
            <p:spPr bwMode="auto">
              <a:xfrm>
                <a:off x="3745" y="2150"/>
                <a:ext cx="191" cy="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  <p:cxnSp>
            <p:nvCxnSpPr>
              <p:cNvPr id="70" name="AutoShape 139"/>
              <p:cNvCxnSpPr>
                <a:cxnSpLocks noChangeShapeType="1"/>
              </p:cNvCxnSpPr>
              <p:nvPr/>
            </p:nvCxnSpPr>
            <p:spPr bwMode="auto">
              <a:xfrm flipV="1">
                <a:off x="4223" y="2150"/>
                <a:ext cx="288" cy="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  <p:cxnSp>
            <p:nvCxnSpPr>
              <p:cNvPr id="71" name="AutoShape 140"/>
              <p:cNvCxnSpPr>
                <a:cxnSpLocks noChangeShapeType="1"/>
              </p:cNvCxnSpPr>
              <p:nvPr/>
            </p:nvCxnSpPr>
            <p:spPr bwMode="auto">
              <a:xfrm>
                <a:off x="4080" y="1861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</p:cxnSp>
        </p:grpSp>
      </p:grpSp>
      <p:grpSp>
        <p:nvGrpSpPr>
          <p:cNvPr id="72" name="Group 103"/>
          <p:cNvGrpSpPr>
            <a:grpSpLocks/>
          </p:cNvGrpSpPr>
          <p:nvPr/>
        </p:nvGrpSpPr>
        <p:grpSpPr bwMode="auto">
          <a:xfrm>
            <a:off x="6697663" y="1341438"/>
            <a:ext cx="1836737" cy="1038225"/>
            <a:chOff x="4207" y="845"/>
            <a:chExt cx="1157" cy="654"/>
          </a:xfrm>
        </p:grpSpPr>
        <p:sp>
          <p:nvSpPr>
            <p:cNvPr id="73" name="AutoShape 98"/>
            <p:cNvSpPr>
              <a:spLocks noChangeArrowheads="1"/>
            </p:cNvSpPr>
            <p:nvPr/>
          </p:nvSpPr>
          <p:spPr bwMode="auto">
            <a:xfrm>
              <a:off x="4507" y="845"/>
              <a:ext cx="857" cy="38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Real-time</a:t>
              </a:r>
              <a:endParaRPr lang="en-US" sz="1000" b="1" dirty="0">
                <a:solidFill>
                  <a:schemeClr val="folHlink"/>
                </a:solidFill>
                <a:latin typeface="Arial" pitchFamily="34" charset="0"/>
              </a:endParaRPr>
            </a:p>
            <a:p>
              <a:pPr>
                <a:defRPr/>
              </a:pP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GEONS </a:t>
              </a:r>
            </a:p>
            <a:p>
              <a:pPr>
                <a:defRPr/>
              </a:pPr>
              <a:r>
                <a:rPr lang="en-US" sz="1000" b="1" dirty="0" smtClean="0">
                  <a:solidFill>
                    <a:schemeClr val="folHlink"/>
                  </a:solidFill>
                  <a:latin typeface="Arial" pitchFamily="34" charset="0"/>
                </a:rPr>
                <a:t>Telemetry</a:t>
              </a:r>
              <a:endParaRPr lang="en-US" sz="1000" b="1" dirty="0">
                <a:solidFill>
                  <a:schemeClr val="folHlink"/>
                </a:solidFill>
                <a:latin typeface="Arial" pitchFamily="34" charset="0"/>
              </a:endParaRPr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 flipH="1">
              <a:off x="4340" y="1234"/>
              <a:ext cx="157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5" name="Arc 23"/>
            <p:cNvSpPr>
              <a:spLocks/>
            </p:cNvSpPr>
            <p:nvPr/>
          </p:nvSpPr>
          <p:spPr bwMode="auto">
            <a:xfrm rot="1159761">
              <a:off x="4207" y="1461"/>
              <a:ext cx="246" cy="38"/>
            </a:xfrm>
            <a:custGeom>
              <a:avLst/>
              <a:gdLst>
                <a:gd name="T0" fmla="*/ 0 w 19411"/>
                <a:gd name="T1" fmla="*/ 66 h 21600"/>
                <a:gd name="T2" fmla="*/ 17704 w 19411"/>
                <a:gd name="T3" fmla="*/ 258 h 21600"/>
                <a:gd name="T4" fmla="*/ 6109 w 19411"/>
                <a:gd name="T5" fmla="*/ 1346 h 21600"/>
                <a:gd name="T6" fmla="*/ 0 60000 65536"/>
                <a:gd name="T7" fmla="*/ 0 60000 65536"/>
                <a:gd name="T8" fmla="*/ 0 60000 65536"/>
                <a:gd name="T9" fmla="*/ 0 w 19411"/>
                <a:gd name="T10" fmla="*/ 0 h 21600"/>
                <a:gd name="T11" fmla="*/ 19411 w 194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11" h="21600" fill="none" extrusionOk="0">
                  <a:moveTo>
                    <a:pt x="-1" y="1064"/>
                  </a:moveTo>
                  <a:cubicBezTo>
                    <a:pt x="2162" y="359"/>
                    <a:pt x="4423" y="-1"/>
                    <a:pt x="6698" y="-1"/>
                  </a:cubicBezTo>
                  <a:cubicBezTo>
                    <a:pt x="11266" y="-1"/>
                    <a:pt x="15718" y="1448"/>
                    <a:pt x="19411" y="4138"/>
                  </a:cubicBezTo>
                </a:path>
                <a:path w="19411" h="21600" stroke="0" extrusionOk="0">
                  <a:moveTo>
                    <a:pt x="-1" y="1064"/>
                  </a:moveTo>
                  <a:cubicBezTo>
                    <a:pt x="2162" y="359"/>
                    <a:pt x="4423" y="-1"/>
                    <a:pt x="6698" y="-1"/>
                  </a:cubicBezTo>
                  <a:cubicBezTo>
                    <a:pt x="11266" y="-1"/>
                    <a:pt x="15718" y="1448"/>
                    <a:pt x="19411" y="4138"/>
                  </a:cubicBezTo>
                  <a:lnTo>
                    <a:pt x="6698" y="21600"/>
                  </a:lnTo>
                  <a:close/>
                </a:path>
              </a:pathLst>
            </a:custGeom>
            <a:noFill/>
            <a:ln w="180975">
              <a:solidFill>
                <a:schemeClr val="folHlink">
                  <a:alpha val="49019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6" name="Group 111"/>
          <p:cNvGrpSpPr>
            <a:grpSpLocks/>
          </p:cNvGrpSpPr>
          <p:nvPr/>
        </p:nvGrpSpPr>
        <p:grpSpPr bwMode="auto">
          <a:xfrm rot="82321">
            <a:off x="3438525" y="2024063"/>
            <a:ext cx="3281363" cy="628650"/>
            <a:chOff x="2094" y="1251"/>
            <a:chExt cx="2067" cy="396"/>
          </a:xfrm>
        </p:grpSpPr>
        <p:sp>
          <p:nvSpPr>
            <p:cNvPr id="77" name="Arc 112"/>
            <p:cNvSpPr>
              <a:spLocks/>
            </p:cNvSpPr>
            <p:nvPr/>
          </p:nvSpPr>
          <p:spPr bwMode="auto">
            <a:xfrm rot="-5290452">
              <a:off x="2930" y="415"/>
              <a:ext cx="396" cy="2067"/>
            </a:xfrm>
            <a:custGeom>
              <a:avLst/>
              <a:gdLst>
                <a:gd name="T0" fmla="*/ 337 w 21600"/>
                <a:gd name="T1" fmla="*/ 0 h 25270"/>
                <a:gd name="T2" fmla="*/ 303 w 21600"/>
                <a:gd name="T3" fmla="*/ 2067 h 25270"/>
                <a:gd name="T4" fmla="*/ 0 w 21600"/>
                <a:gd name="T5" fmla="*/ 929 h 2527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270"/>
                <a:gd name="T11" fmla="*/ 21600 w 21600"/>
                <a:gd name="T12" fmla="*/ 25270 h 25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270" fill="none" extrusionOk="0">
                  <a:moveTo>
                    <a:pt x="18372" y="-1"/>
                  </a:moveTo>
                  <a:cubicBezTo>
                    <a:pt x="20482" y="3412"/>
                    <a:pt x="21600" y="7345"/>
                    <a:pt x="21600" y="11358"/>
                  </a:cubicBezTo>
                  <a:cubicBezTo>
                    <a:pt x="21600" y="16448"/>
                    <a:pt x="19801" y="21376"/>
                    <a:pt x="16522" y="25270"/>
                  </a:cubicBezTo>
                </a:path>
                <a:path w="21600" h="25270" stroke="0" extrusionOk="0">
                  <a:moveTo>
                    <a:pt x="18372" y="-1"/>
                  </a:moveTo>
                  <a:cubicBezTo>
                    <a:pt x="20482" y="3412"/>
                    <a:pt x="21600" y="7345"/>
                    <a:pt x="21600" y="11358"/>
                  </a:cubicBezTo>
                  <a:cubicBezTo>
                    <a:pt x="21600" y="16448"/>
                    <a:pt x="19801" y="21376"/>
                    <a:pt x="16522" y="25270"/>
                  </a:cubicBezTo>
                  <a:lnTo>
                    <a:pt x="0" y="11358"/>
                  </a:lnTo>
                  <a:close/>
                </a:path>
              </a:pathLst>
            </a:custGeom>
            <a:noFill/>
            <a:ln w="511175">
              <a:solidFill>
                <a:srgbClr val="FF0066">
                  <a:alpha val="36078"/>
                </a:srgbClr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en-US" sz="1200">
                <a:latin typeface="Arial" pitchFamily="34" charset="0"/>
              </a:endParaRPr>
            </a:p>
          </p:txBody>
        </p:sp>
        <p:sp>
          <p:nvSpPr>
            <p:cNvPr id="78" name="Text Box 113"/>
            <p:cNvSpPr txBox="1">
              <a:spLocks noChangeArrowheads="1"/>
            </p:cNvSpPr>
            <p:nvPr/>
          </p:nvSpPr>
          <p:spPr bwMode="auto">
            <a:xfrm rot="252257">
              <a:off x="2863" y="1263"/>
              <a:ext cx="11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Maneuver # 2 Planning</a:t>
              </a:r>
            </a:p>
          </p:txBody>
        </p:sp>
      </p:grpSp>
      <p:grpSp>
        <p:nvGrpSpPr>
          <p:cNvPr id="83" name="Group 130"/>
          <p:cNvGrpSpPr>
            <a:grpSpLocks/>
          </p:cNvGrpSpPr>
          <p:nvPr/>
        </p:nvGrpSpPr>
        <p:grpSpPr bwMode="auto">
          <a:xfrm>
            <a:off x="268514" y="3017357"/>
            <a:ext cx="1201254" cy="862016"/>
            <a:chOff x="1761" y="858"/>
            <a:chExt cx="608" cy="543"/>
          </a:xfrm>
        </p:grpSpPr>
        <p:sp>
          <p:nvSpPr>
            <p:cNvPr id="84" name="Line 75"/>
            <p:cNvSpPr>
              <a:spLocks noChangeShapeType="1"/>
            </p:cNvSpPr>
            <p:nvPr/>
          </p:nvSpPr>
          <p:spPr bwMode="auto">
            <a:xfrm rot="21217841" flipV="1">
              <a:off x="1958" y="1230"/>
              <a:ext cx="29" cy="171"/>
            </a:xfrm>
            <a:prstGeom prst="line">
              <a:avLst/>
            </a:prstGeom>
            <a:noFill/>
            <a:ln w="123825">
              <a:solidFill>
                <a:srgbClr val="EB0B0E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5" name="AutoShape 76"/>
            <p:cNvSpPr>
              <a:spLocks noChangeArrowheads="1"/>
            </p:cNvSpPr>
            <p:nvPr/>
          </p:nvSpPr>
          <p:spPr bwMode="auto">
            <a:xfrm>
              <a:off x="1761" y="858"/>
              <a:ext cx="608" cy="192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b="1" dirty="0">
                  <a:solidFill>
                    <a:srgbClr val="FFC000"/>
                  </a:solidFill>
                  <a:latin typeface="Arial" pitchFamily="34" charset="0"/>
                </a:rPr>
                <a:t>Maneuver #2</a:t>
              </a:r>
            </a:p>
            <a:p>
              <a:pPr>
                <a:defRPr/>
              </a:pPr>
              <a:r>
                <a:rPr lang="en-US" sz="1000" b="1" dirty="0" smtClean="0">
                  <a:solidFill>
                    <a:srgbClr val="FFC000"/>
                  </a:solidFill>
                  <a:latin typeface="Arial" pitchFamily="34" charset="0"/>
                </a:rPr>
                <a:t>Perigee Raise Only</a:t>
              </a:r>
              <a:endParaRPr lang="en-US" sz="1000" b="1" dirty="0">
                <a:solidFill>
                  <a:srgbClr val="FFC000"/>
                </a:solidFill>
                <a:latin typeface="Arial" pitchFamily="34" charset="0"/>
              </a:endParaRPr>
            </a:p>
          </p:txBody>
        </p:sp>
        <p:sp>
          <p:nvSpPr>
            <p:cNvPr id="86" name="Line 115"/>
            <p:cNvSpPr>
              <a:spLocks noChangeShapeType="1"/>
            </p:cNvSpPr>
            <p:nvPr/>
          </p:nvSpPr>
          <p:spPr bwMode="auto">
            <a:xfrm rot="10366102" flipV="1">
              <a:off x="1974" y="1066"/>
              <a:ext cx="5" cy="153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5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2" charset="-128"/>
              </a:rPr>
              <a:t>Data Product Generation using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err="1" smtClean="0">
                <a:ea typeface="ＭＳ Ｐゴシック" pitchFamily="32" charset="-128"/>
              </a:rPr>
              <a:t>NetBeans</a:t>
            </a:r>
            <a:r>
              <a:rPr lang="en-US" dirty="0" smtClean="0">
                <a:ea typeface="ＭＳ Ｐゴシック" pitchFamily="32" charset="-128"/>
              </a:rPr>
              <a:t> Platform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7924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/>
              <a:t>Platform naturally well suited to fundamental need of all ground system </a:t>
            </a:r>
            <a:r>
              <a:rPr lang="en-US" dirty="0" smtClean="0"/>
              <a:t>software </a:t>
            </a:r>
            <a:r>
              <a:rPr lang="en-US" dirty="0"/>
              <a:t>which is data product </a:t>
            </a:r>
            <a:r>
              <a:rPr lang="en-US" dirty="0" smtClean="0"/>
              <a:t>generation and management.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Plugin architecture makes integrating core GEONS-related functions easy and testing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Platform is “</a:t>
            </a:r>
            <a:r>
              <a:rPr lang="en-US" dirty="0"/>
              <a:t>easily” </a:t>
            </a:r>
            <a:r>
              <a:rPr lang="en-US" dirty="0" smtClean="0"/>
              <a:t>extendable for other </a:t>
            </a:r>
            <a:r>
              <a:rPr lang="en-US" dirty="0"/>
              <a:t>missions flying </a:t>
            </a:r>
            <a:r>
              <a:rPr lang="en-US" dirty="0" smtClean="0"/>
              <a:t>GEONS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GGSS should be able to be ported outside of the FDOA </a:t>
            </a:r>
            <a:r>
              <a:rPr lang="en-US" dirty="0" smtClean="0"/>
              <a:t>MOC for </a:t>
            </a:r>
            <a:r>
              <a:rPr lang="en-US" dirty="0"/>
              <a:t>support on other missions with minimum impact (e.g. platform independent with clean interfaces to integrate with external packages such as propagators, </a:t>
            </a:r>
            <a:r>
              <a:rPr lang="en-US" dirty="0" smtClean="0"/>
              <a:t>telemetry </a:t>
            </a:r>
            <a:r>
              <a:rPr lang="en-US" dirty="0"/>
              <a:t>extraction, and product formatting utilities)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Routine </a:t>
            </a:r>
            <a:r>
              <a:rPr lang="en-US" dirty="0"/>
              <a:t>operations </a:t>
            </a:r>
            <a:r>
              <a:rPr lang="en-US" dirty="0" smtClean="0"/>
              <a:t>can be automated </a:t>
            </a:r>
            <a:r>
              <a:rPr lang="en-US" dirty="0"/>
              <a:t>(e.g. initiated via command line or script)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Highly desirable that GGSS not require costly </a:t>
            </a:r>
            <a:r>
              <a:rPr lang="en-US" dirty="0" smtClean="0"/>
              <a:t>non-portable licenses</a:t>
            </a:r>
          </a:p>
        </p:txBody>
      </p:sp>
    </p:spTree>
    <p:extLst>
      <p:ext uri="{BB962C8B-B14F-4D97-AF65-F5344CB8AC3E}">
        <p14:creationId xmlns:p14="http://schemas.microsoft.com/office/powerpoint/2010/main" val="3389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ＭＳ Ｐゴシック" pitchFamily="32" charset="-128"/>
              </a:rPr>
              <a:t>Mission Risk Aversion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68643" y="1447800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“</a:t>
            </a:r>
            <a:r>
              <a:rPr lang="en-US" i="1" dirty="0" smtClean="0"/>
              <a:t>We spend billions of dollars making unique machines and send them at astronomical speeds to places where we will never be able to retrieve them.” </a:t>
            </a:r>
          </a:p>
          <a:p>
            <a:pPr algn="r">
              <a:spcBef>
                <a:spcPts val="1200"/>
              </a:spcBef>
            </a:pPr>
            <a:r>
              <a:rPr lang="en-US" dirty="0" smtClean="0"/>
              <a:t>– David Rand (my boss)  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“Mission Critical” </a:t>
            </a:r>
            <a:r>
              <a:rPr lang="en-US" dirty="0" smtClean="0"/>
              <a:t>for most space missions is </a:t>
            </a:r>
            <a:r>
              <a:rPr lang="en-US" dirty="0"/>
              <a:t>defined more as high risk of total mission failure and loss</a:t>
            </a:r>
            <a:r>
              <a:rPr lang="en-US" dirty="0" smtClean="0"/>
              <a:t>.  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Non-commercial Space Mission organizations are typically custom research missions with unique science and mission planning requirements. 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Great amounts of cost and effort are expended during mission design to mitigate the perceived downstream flight risk, facilitating (rightfully so) risk aversion.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sz="1600" b="1" dirty="0" smtClean="0"/>
              <a:t>Since New Technology equals New Risk, mission designs rely on older proven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2715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2" charset="-128"/>
              </a:rPr>
              <a:t>How can new Java technology enter this domain?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644640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is Custom </a:t>
            </a:r>
            <a:r>
              <a:rPr lang="en-US" dirty="0"/>
              <a:t>mission design </a:t>
            </a:r>
            <a:r>
              <a:rPr lang="en-US" dirty="0" smtClean="0"/>
              <a:t>reconciled with this idea of Risk Aversion?</a:t>
            </a:r>
          </a:p>
          <a:p>
            <a:endParaRPr lang="en-US" dirty="0" smtClean="0"/>
          </a:p>
          <a:p>
            <a:r>
              <a:rPr lang="en-US" i="1" dirty="0" smtClean="0"/>
              <a:t>Duct Tape and Glue (Scripts and Manual Processes) to implement just enough of the new requirements to work. </a:t>
            </a:r>
            <a:r>
              <a:rPr lang="en-US" b="1" i="1" dirty="0" smtClean="0"/>
              <a:t>How can we break down this cycle?</a:t>
            </a:r>
            <a:endParaRPr lang="en-US" b="1" i="1" dirty="0"/>
          </a:p>
          <a:p>
            <a:endParaRPr lang="en-US" dirty="0" smtClean="0"/>
          </a:p>
          <a:p>
            <a:r>
              <a:rPr lang="en-US" dirty="0" smtClean="0"/>
              <a:t>How can new Java technology quantifiably reduce risk?</a:t>
            </a:r>
          </a:p>
          <a:p>
            <a:endParaRPr lang="en-US" dirty="0"/>
          </a:p>
          <a:p>
            <a:r>
              <a:rPr lang="en-US" i="1" dirty="0" smtClean="0"/>
              <a:t>Keep </a:t>
            </a:r>
            <a:r>
              <a:rPr lang="en-US" i="1" dirty="0"/>
              <a:t>driving toward features that produce a measurable reduction in </a:t>
            </a:r>
            <a:r>
              <a:rPr lang="en-US" i="1" dirty="0" smtClean="0"/>
              <a:t>development/operational costs.  </a:t>
            </a:r>
            <a:r>
              <a:rPr lang="en-US" b="1" i="1" dirty="0"/>
              <a:t>You can’t argue with the bottom line</a:t>
            </a:r>
            <a:r>
              <a:rPr lang="en-US" b="1" i="1" dirty="0" smtClean="0"/>
              <a:t>!</a:t>
            </a:r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What are the ideal opportunities for new technology injection?</a:t>
            </a:r>
          </a:p>
          <a:p>
            <a:endParaRPr lang="en-US" dirty="0"/>
          </a:p>
          <a:p>
            <a:r>
              <a:rPr lang="en-US" b="1" i="1" dirty="0" smtClean="0"/>
              <a:t>Identify </a:t>
            </a:r>
            <a:r>
              <a:rPr lang="en-US" b="1" i="1" dirty="0" smtClean="0"/>
              <a:t>Existing Risk areas or Accepted new risky mission design and pursue.</a:t>
            </a:r>
          </a:p>
          <a:p>
            <a:endParaRPr lang="en-US" b="1" i="1" dirty="0"/>
          </a:p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2" charset="-128"/>
              </a:rPr>
              <a:t>Appendix of Links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049" y="16002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Goddard Space Flight Center Portal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://www.nasa.gov/centers/goddard/home/index.html#.</a:t>
            </a:r>
            <a:r>
              <a:rPr lang="en-US" dirty="0" smtClean="0">
                <a:hlinkClick r:id="rId3"/>
              </a:rPr>
              <a:t>Ufh0KW2f2HM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GEONS Technical Site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techtransfer.gsfc.nasa.gov/ft_tech_geons.shtm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MMS Mission Site</a:t>
            </a:r>
          </a:p>
          <a:p>
            <a:pPr lvl="1"/>
            <a:r>
              <a:rPr lang="en-US" dirty="0">
                <a:hlinkClick r:id="rId5"/>
              </a:rPr>
              <a:t>http://mms.gsfc.nasa.gov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ai Solutions, </a:t>
            </a:r>
            <a:r>
              <a:rPr lang="en-US" dirty="0" err="1" smtClean="0"/>
              <a:t>Inc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http://www.ai-solutions.com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597</Words>
  <Application>Microsoft Office PowerPoint</Application>
  <PresentationFormat>On-screen Show (4:3)</PresentationFormat>
  <Paragraphs>96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NASA GEONS Ground Support System </vt:lpstr>
      <vt:lpstr>Space Mission Ground Systems Support</vt:lpstr>
      <vt:lpstr>MMS Ground System Services</vt:lpstr>
      <vt:lpstr>MMS HEO Orbit in the Life</vt:lpstr>
      <vt:lpstr>Data Product Generation using NetBeans Platform</vt:lpstr>
      <vt:lpstr>Mission Risk Aversion</vt:lpstr>
      <vt:lpstr>How can new Java technology enter this domain?</vt:lpstr>
      <vt:lpstr>Appendix of Links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created xsi:type="dcterms:W3CDTF">2013-07-20T22:47:12Z</dcterms:created>
  <dcterms:modified xsi:type="dcterms:W3CDTF">2013-08-26T19:41:48Z</dcterms:modified>
</cp:coreProperties>
</file>