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11.png" ContentType="image/png"/>
  <Override PartName="/ppt/media/image3.jpeg" ContentType="image/jpeg"/>
  <Override PartName="/ppt/media/image2.png" ContentType="image/png"/>
  <Override PartName="/ppt/media/image1.png" ContentType="image/png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685800" y="4343040"/>
            <a:ext cx="5486040" cy="41144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214" name="PlaceHolder 3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215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216" name="PlaceHolder 5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8EC04607-A813-4069-93C9-45E213651785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674E96B8-FF09-4374-B3E8-54D2A35498A2}" type="slidenum">
              <a:rPr lang="en-US" sz="1200"/>
              <a:t>&lt;number&gt;</a:t>
            </a:fld>
            <a:endParaRPr/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98640" y="245160"/>
            <a:ext cx="8299080" cy="633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-71640" y="20520"/>
            <a:ext cx="9267840" cy="6924600"/>
          </a:xfrm>
          <a:prstGeom prst="rect">
            <a:avLst/>
          </a:prstGeom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8640" y="245160"/>
            <a:ext cx="8299080" cy="633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93840" y="1568160"/>
            <a:ext cx="8145000" cy="46245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758880"/>
            <a:ext cx="2581920" cy="5329800"/>
          </a:xfrm>
          <a:prstGeom prst="rect">
            <a:avLst/>
          </a:prstGeom>
          <a:solidFill>
            <a:srgbClr val="a5300f"/>
          </a:solidFill>
        </p:spPr>
      </p:sp>
      <p:sp>
        <p:nvSpPr>
          <p:cNvPr id="105" name="CustomShape 2"/>
          <p:cNvSpPr/>
          <p:nvPr/>
        </p:nvSpPr>
        <p:spPr>
          <a:xfrm>
            <a:off x="8861760" y="758880"/>
            <a:ext cx="286920" cy="5329800"/>
          </a:xfrm>
          <a:prstGeom prst="rect">
            <a:avLst/>
          </a:prstGeom>
          <a:solidFill>
            <a:srgbClr val="c8c8c8"/>
          </a:solidFill>
        </p:spPr>
      </p:sp>
      <p:sp>
        <p:nvSpPr>
          <p:cNvPr id="106" name="CustomShape 3"/>
          <p:cNvSpPr/>
          <p:nvPr/>
        </p:nvSpPr>
        <p:spPr>
          <a:xfrm>
            <a:off x="-360" y="10440"/>
            <a:ext cx="389484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orbel"/>
              </a:rPr>
              <a:t>Wildfire Management Tool</a:t>
            </a:r>
            <a:endParaRPr/>
          </a:p>
        </p:txBody>
      </p:sp>
      <p:pic>
        <p:nvPicPr>
          <p:cNvPr descr="" id="107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8119080" y="6460560"/>
            <a:ext cx="1023840" cy="396360"/>
          </a:xfrm>
          <a:prstGeom prst="rect">
            <a:avLst/>
          </a:prstGeom>
        </p:spPr>
      </p:pic>
      <p:sp>
        <p:nvSpPr>
          <p:cNvPr id="108" name="CustomShape 4"/>
          <p:cNvSpPr/>
          <p:nvPr/>
        </p:nvSpPr>
        <p:spPr>
          <a:xfrm>
            <a:off x="456840" y="273600"/>
            <a:ext cx="8228880" cy="336960"/>
          </a:xfrm>
          <a:prstGeom prst="rect">
            <a:avLst/>
          </a:prstGeom>
        </p:spPr>
      </p:sp>
      <p:sp>
        <p:nvSpPr>
          <p:cNvPr id="109" name="CustomShape 5"/>
          <p:cNvSpPr/>
          <p:nvPr/>
        </p:nvSpPr>
        <p:spPr>
          <a:xfrm>
            <a:off x="456840" y="1604520"/>
            <a:ext cx="8228880" cy="336960"/>
          </a:xfrm>
          <a:prstGeom prst="rect">
            <a:avLst/>
          </a:prstGeom>
        </p:spPr>
      </p:sp>
      <p:sp>
        <p:nvSpPr>
          <p:cNvPr id="110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11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98640" y="245160"/>
            <a:ext cx="8299080" cy="633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25.xml"/><Relationship Id="rId7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1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86880" y="1066680"/>
            <a:ext cx="2666160" cy="2048760"/>
          </a:xfrm>
          <a:prstGeom prst="rect">
            <a:avLst/>
          </a:prstGeom>
        </p:spPr>
      </p:pic>
      <p:sp>
        <p:nvSpPr>
          <p:cNvPr id="218" name="Line 1"/>
          <p:cNvSpPr/>
          <p:nvPr/>
        </p:nvSpPr>
        <p:spPr>
          <a:xfrm>
            <a:off x="3423600" y="2395440"/>
            <a:ext cx="719280" cy="647640"/>
          </a:xfrm>
          <a:prstGeom prst="line">
            <a:avLst/>
          </a:prstGeom>
          <a:ln w="889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19" name="CustomShape 2"/>
          <p:cNvSpPr/>
          <p:nvPr/>
        </p:nvSpPr>
        <p:spPr>
          <a:xfrm>
            <a:off x="3423960" y="1243080"/>
            <a:ext cx="1654920" cy="394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  <a:ea typeface="ＭＳ Ｐゴシック"/>
              </a:rPr>
              <a:t>Switchboard</a:t>
            </a:r>
            <a:endParaRPr/>
          </a:p>
        </p:txBody>
      </p:sp>
      <p:pic>
        <p:nvPicPr>
          <p:cNvPr descr="" id="220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7640" y="3619440"/>
            <a:ext cx="1942560" cy="2564640"/>
          </a:xfrm>
          <a:prstGeom prst="rect">
            <a:avLst/>
          </a:prstGeom>
        </p:spPr>
      </p:pic>
      <p:sp>
        <p:nvSpPr>
          <p:cNvPr id="221" name="CustomShape 3"/>
          <p:cNvSpPr/>
          <p:nvPr/>
        </p:nvSpPr>
        <p:spPr>
          <a:xfrm rot="5400000">
            <a:off x="1529640" y="4155120"/>
            <a:ext cx="1531080" cy="394920"/>
          </a:xfrm>
          <a:prstGeom prst="rect">
            <a:avLst/>
          </a:prstGeom>
        </p:spPr>
        <p:txBody>
          <a:bodyPr bIns="90000" lIns="45000" rIns="45000" tIns="90000"/>
          <a:p>
            <a:pPr algn="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  <a:ea typeface="ＭＳ Ｐゴシック"/>
              </a:rPr>
              <a:t>Reports</a:t>
            </a:r>
            <a:endParaRPr/>
          </a:p>
        </p:txBody>
      </p:sp>
      <p:sp>
        <p:nvSpPr>
          <p:cNvPr id="222" name="Line 4"/>
          <p:cNvSpPr/>
          <p:nvPr/>
        </p:nvSpPr>
        <p:spPr>
          <a:xfrm flipH="1">
            <a:off x="2125080" y="3259080"/>
            <a:ext cx="290520" cy="576000"/>
          </a:xfrm>
          <a:prstGeom prst="line">
            <a:avLst/>
          </a:prstGeom>
          <a:ln w="889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23" name="Line 5"/>
          <p:cNvSpPr/>
          <p:nvPr/>
        </p:nvSpPr>
        <p:spPr>
          <a:xfrm flipV="1">
            <a:off x="5798520" y="5270400"/>
            <a:ext cx="720720" cy="9360"/>
          </a:xfrm>
          <a:prstGeom prst="line">
            <a:avLst/>
          </a:prstGeom>
          <a:ln w="889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24" name="Line 6"/>
          <p:cNvSpPr/>
          <p:nvPr/>
        </p:nvSpPr>
        <p:spPr>
          <a:xfrm flipV="1">
            <a:off x="5798520" y="4271760"/>
            <a:ext cx="360360" cy="585720"/>
          </a:xfrm>
          <a:prstGeom prst="line">
            <a:avLst/>
          </a:prstGeom>
          <a:ln w="8892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225" name="CustomShape 7"/>
          <p:cNvSpPr/>
          <p:nvPr/>
        </p:nvSpPr>
        <p:spPr>
          <a:xfrm>
            <a:off x="3207960" y="5924520"/>
            <a:ext cx="2231280" cy="39492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  <a:ea typeface="ＭＳ Ｐゴシック"/>
              </a:rPr>
              <a:t>Table view</a:t>
            </a:r>
            <a:endParaRPr/>
          </a:p>
        </p:txBody>
      </p:sp>
      <p:sp>
        <p:nvSpPr>
          <p:cNvPr id="226" name="CustomShape 8"/>
          <p:cNvSpPr/>
          <p:nvPr/>
        </p:nvSpPr>
        <p:spPr>
          <a:xfrm>
            <a:off x="6700320" y="6180120"/>
            <a:ext cx="2266200" cy="394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  <a:ea typeface="ＭＳ Ｐゴシック"/>
              </a:rPr>
              <a:t>Form view</a:t>
            </a:r>
            <a:endParaRPr/>
          </a:p>
        </p:txBody>
      </p:sp>
      <p:sp>
        <p:nvSpPr>
          <p:cNvPr id="227" name="CustomShape 9"/>
          <p:cNvSpPr/>
          <p:nvPr/>
        </p:nvSpPr>
        <p:spPr>
          <a:xfrm>
            <a:off x="5725800" y="1387440"/>
            <a:ext cx="2664720" cy="39492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  <a:ea typeface="ＭＳ Ｐゴシック"/>
              </a:rPr>
              <a:t>Search form</a:t>
            </a:r>
            <a:endParaRPr/>
          </a:p>
        </p:txBody>
      </p:sp>
      <p:pic>
        <p:nvPicPr>
          <p:cNvPr descr="" id="228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606720" y="3624120"/>
            <a:ext cx="2432880" cy="2591640"/>
          </a:xfrm>
          <a:prstGeom prst="rect">
            <a:avLst/>
          </a:prstGeom>
        </p:spPr>
      </p:pic>
      <p:pic>
        <p:nvPicPr>
          <p:cNvPr descr="" id="229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2558520" y="3346560"/>
            <a:ext cx="3168000" cy="2625120"/>
          </a:xfrm>
          <a:prstGeom prst="rect">
            <a:avLst/>
          </a:prstGeom>
        </p:spPr>
      </p:pic>
      <p:pic>
        <p:nvPicPr>
          <p:cNvPr descr="" id="230" name="Picture 15"/>
          <p:cNvPicPr/>
          <p:nvPr/>
        </p:nvPicPr>
        <p:blipFill>
          <a:blip r:embed="rId5"/>
          <a:stretch>
            <a:fillRect/>
          </a:stretch>
        </p:blipFill>
        <p:spPr>
          <a:xfrm>
            <a:off x="4792320" y="1803240"/>
            <a:ext cx="3526560" cy="2396520"/>
          </a:xfrm>
          <a:prstGeom prst="rect">
            <a:avLst/>
          </a:prstGeom>
        </p:spPr>
      </p:pic>
      <p:sp>
        <p:nvSpPr>
          <p:cNvPr id="231" name="CustomShape 10"/>
          <p:cNvSpPr/>
          <p:nvPr/>
        </p:nvSpPr>
        <p:spPr>
          <a:xfrm>
            <a:off x="108000" y="152280"/>
            <a:ext cx="8856000" cy="86292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90000"/>
              </a:lnSpc>
            </a:pPr>
            <a:r>
              <a:rPr lang="en-US" sz="3500">
                <a:solidFill>
                  <a:srgbClr val="000000"/>
                </a:solidFill>
                <a:latin typeface="Arial"/>
                <a:ea typeface="ＭＳ Ｐゴシック"/>
              </a:rPr>
              <a:t>A Common Class of Business-Oriented Database Applications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32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89640" y="84240"/>
            <a:ext cx="7866000" cy="3344040"/>
          </a:xfrm>
          <a:prstGeom prst="rect">
            <a:avLst/>
          </a:prstGeom>
        </p:spPr>
      </p:pic>
      <p:pic>
        <p:nvPicPr>
          <p:cNvPr descr="" id="233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5714640" y="3513240"/>
            <a:ext cx="3432600" cy="3344040"/>
          </a:xfrm>
          <a:prstGeom prst="rect">
            <a:avLst/>
          </a:prstGeom>
        </p:spPr>
      </p:pic>
      <p:sp>
        <p:nvSpPr>
          <p:cNvPr id="234" name="CustomShape 1"/>
          <p:cNvSpPr/>
          <p:nvPr/>
        </p:nvSpPr>
        <p:spPr>
          <a:xfrm>
            <a:off x="107640" y="3645000"/>
            <a:ext cx="5328000" cy="3095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  <a:latin typeface="Georgia"/>
                <a:ea typeface="ＭＳ Ｐゴシック"/>
              </a:rPr>
              <a:t>A</a:t>
            </a:r>
            <a:r>
              <a:rPr b="1" lang="en-US" sz="3500">
                <a:solidFill>
                  <a:srgbClr val="000000"/>
                </a:solidFill>
                <a:latin typeface="Arial"/>
                <a:ea typeface="ＭＳ Ｐゴシック"/>
              </a:rPr>
              <a:t> custom Swing component </a:t>
            </a:r>
            <a:r>
              <a:rPr lang="en-US" sz="2500">
                <a:solidFill>
                  <a:srgbClr val="000000"/>
                </a:solidFill>
                <a:latin typeface="Georgia"/>
                <a:ea typeface="ＭＳ Ｐゴシック"/>
              </a:rPr>
              <a:t>that provides a</a:t>
            </a:r>
            <a:endParaRPr/>
          </a:p>
          <a:p>
            <a:pPr algn="ctr">
              <a:lnSpc>
                <a:spcPct val="90000"/>
              </a:lnSpc>
            </a:pPr>
            <a:r>
              <a:rPr b="1" lang="en-US" sz="3500">
                <a:solidFill>
                  <a:srgbClr val="000000"/>
                </a:solidFill>
                <a:latin typeface="Arial"/>
                <a:ea typeface="ＭＳ Ｐゴシック"/>
              </a:rPr>
              <a:t>spreadsheet-like</a:t>
            </a:r>
            <a:endParaRPr/>
          </a:p>
          <a:p>
            <a:pPr algn="ctr"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  <a:latin typeface="Georgia"/>
                <a:ea typeface="ＭＳ Ｐゴシック"/>
              </a:rPr>
              <a:t>user interface to</a:t>
            </a:r>
            <a:endParaRPr/>
          </a:p>
          <a:p>
            <a:pPr algn="r">
              <a:lnSpc>
                <a:spcPct val="90000"/>
              </a:lnSpc>
            </a:pPr>
            <a:r>
              <a:rPr b="1" lang="en-US" sz="3500">
                <a:solidFill>
                  <a:srgbClr val="000000"/>
                </a:solidFill>
                <a:latin typeface="Arial"/>
                <a:ea typeface="ＭＳ Ｐゴシック"/>
              </a:rPr>
              <a:t>arbitrary table-, form-, and report views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3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280" cy="5714280"/>
          </a:xfrm>
          <a:prstGeom prst="rect">
            <a:avLst/>
          </a:prstGeom>
        </p:spPr>
      </p:pic>
      <p:sp>
        <p:nvSpPr>
          <p:cNvPr id="236" name="CustomShape 1"/>
          <p:cNvSpPr/>
          <p:nvPr/>
        </p:nvSpPr>
        <p:spPr>
          <a:xfrm>
            <a:off x="0" y="5733360"/>
            <a:ext cx="9143280" cy="11239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90000"/>
              </a:lnSpc>
            </a:pPr>
            <a:r>
              <a:rPr lang="en-US" sz="3400">
                <a:solidFill>
                  <a:srgbClr val="000000"/>
                </a:solidFill>
                <a:latin typeface="Arial"/>
                <a:ea typeface="ＭＳ Ｐゴシック"/>
              </a:rPr>
              <a:t>A Schema-Independent End-User</a:t>
            </a:r>
            <a:endParaRPr/>
          </a:p>
          <a:p>
            <a:pPr algn="ctr">
              <a:lnSpc>
                <a:spcPct val="90000"/>
              </a:lnSpc>
            </a:pPr>
            <a:r>
              <a:rPr lang="en-US" sz="3400">
                <a:solidFill>
                  <a:srgbClr val="000000"/>
                </a:solidFill>
                <a:latin typeface="Arial"/>
                <a:ea typeface="ＭＳ Ｐゴシック"/>
              </a:rPr>
              <a:t>Front End for Relational Databases (Sieuferd)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 rot="2024400">
            <a:off x="5563080" y="609120"/>
            <a:ext cx="3383640" cy="2519640"/>
          </a:xfrm>
          <a:prstGeom prst="irregularSeal1">
            <a:avLst/>
          </a:prstGeom>
          <a:solidFill>
            <a:srgbClr val="ffff00"/>
          </a:solidFill>
          <a:ln w="9360">
            <a:solidFill>
              <a:srgbClr val="ff72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"/>
                <a:ea typeface="ＭＳ Ｐゴシック"/>
              </a:rPr>
              <a:t>NetBeans Platform!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