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9" r:id="rId1"/>
  </p:sldMasterIdLst>
  <p:notesMasterIdLst>
    <p:notesMasterId r:id="rId27"/>
  </p:notesMasterIdLst>
  <p:sldIdLst>
    <p:sldId id="256" r:id="rId2"/>
    <p:sldId id="257" r:id="rId3"/>
    <p:sldId id="258" r:id="rId4"/>
    <p:sldId id="259" r:id="rId5"/>
    <p:sldId id="281" r:id="rId6"/>
    <p:sldId id="263" r:id="rId7"/>
    <p:sldId id="260" r:id="rId8"/>
    <p:sldId id="278" r:id="rId9"/>
    <p:sldId id="261" r:id="rId10"/>
    <p:sldId id="280" r:id="rId11"/>
    <p:sldId id="274" r:id="rId12"/>
    <p:sldId id="277" r:id="rId13"/>
    <p:sldId id="276" r:id="rId14"/>
    <p:sldId id="262" r:id="rId15"/>
    <p:sldId id="264" r:id="rId16"/>
    <p:sldId id="265" r:id="rId17"/>
    <p:sldId id="272" r:id="rId18"/>
    <p:sldId id="279" r:id="rId19"/>
    <p:sldId id="266" r:id="rId20"/>
    <p:sldId id="267" r:id="rId21"/>
    <p:sldId id="268" r:id="rId22"/>
    <p:sldId id="275" r:id="rId23"/>
    <p:sldId id="270" r:id="rId24"/>
    <p:sldId id="271" r:id="rId25"/>
    <p:sldId id="273" r:id="rId26"/>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959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1828" autoAdjust="0"/>
  </p:normalViewPr>
  <p:slideViewPr>
    <p:cSldViewPr snapToGrid="0">
      <p:cViewPr varScale="1">
        <p:scale>
          <a:sx n="141" d="100"/>
          <a:sy n="141" d="100"/>
        </p:scale>
        <p:origin x="744" y="11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6141c2cb8e_1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6141c2cb8e_1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JP" altLang="en-US" dirty="0"/>
              <a:t>そしてこの時感じたのがデバッグの難しさです。いつもプログラムのみを書いているときは</a:t>
            </a:r>
            <a:r>
              <a:rPr lang="en-US" altLang="ja-JP" dirty="0" err="1"/>
              <a:t>printf</a:t>
            </a:r>
            <a:r>
              <a:rPr lang="ja-JP" altLang="en-US" dirty="0"/>
              <a:t>デバッグなどで目の前のプログラムのループとかあたりを付けられるのですが、組み込みだと考えられる可能性がたくさんあります。ここに書いてあるものはちなみにすべてはまりました。使っている関数がおかしいというのは</a:t>
            </a:r>
            <a:r>
              <a:rPr lang="en-US" altLang="ja-JP" dirty="0" err="1"/>
              <a:t>qnx</a:t>
            </a:r>
            <a:r>
              <a:rPr lang="ja-JP" altLang="en-US" dirty="0"/>
              <a:t>のコンパイルは通ってもその機械語命令に</a:t>
            </a:r>
            <a:r>
              <a:rPr lang="en-US" altLang="ja-JP" dirty="0" err="1"/>
              <a:t>beaglebone</a:t>
            </a:r>
            <a:r>
              <a:rPr lang="ja-JP" altLang="en-US" dirty="0"/>
              <a:t>が対応してなかったりします。配列外参照やオーバーフローは自分が悪いです。データの読出しなどにおいては最初に</a:t>
            </a:r>
            <a:r>
              <a:rPr lang="en-US" altLang="ja-JP" dirty="0" err="1"/>
              <a:t>dummybyte</a:t>
            </a:r>
            <a:r>
              <a:rPr lang="ja-JP" altLang="en-US" dirty="0"/>
              <a:t>があったりもするのでそれに応じて必要な操作が変わってきます。これについては後で捕捉します。ポインタつらいとか言っている場合じゃないです。あと、どうしても通らないときはそもそもの配線を逆にしてみたりすると通るかもしれません</a:t>
            </a:r>
            <a:r>
              <a:rPr lang="ja-JP" altLang="en-US" dirty="0" err="1"/>
              <a:t>。。。</a:t>
            </a:r>
            <a:r>
              <a:rPr lang="ja-JP" altLang="en-US" dirty="0"/>
              <a:t>これで通りました。</a:t>
            </a:r>
            <a:endParaRPr lang="en-US" altLang="ja-JP"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18998570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6141c2cb8e_1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6141c2cb8e_1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JP" altLang="en-US" dirty="0"/>
              <a:t>また、個人的にハマったと感じた点についてですが、ドキュメントには写真の読出しをする際レジスタ番号を送ってその後読み込んでくださいとしか書いていないので</a:t>
            </a:r>
            <a:r>
              <a:rPr lang="en-US" altLang="ja-JP" dirty="0" err="1"/>
              <a:t>spi_write</a:t>
            </a:r>
            <a:r>
              <a:rPr lang="ja-JP" altLang="en-US" dirty="0"/>
              <a:t>という関数の後、</a:t>
            </a:r>
            <a:r>
              <a:rPr lang="en-US" altLang="ja-JP" dirty="0" err="1"/>
              <a:t>spi_read</a:t>
            </a:r>
            <a:r>
              <a:rPr lang="ja-JP" altLang="en-US" dirty="0"/>
              <a:t>を読みだせばよいと勘違いしていたのですが、小西さんに相談したりしてみると実はタイミングチャート的にそれは</a:t>
            </a:r>
            <a:r>
              <a:rPr lang="en-US" altLang="ja-JP" dirty="0" err="1"/>
              <a:t>spi_cmdread</a:t>
            </a:r>
            <a:r>
              <a:rPr lang="ja-JP" altLang="en-US" dirty="0"/>
              <a:t>という関数を使って書くのと読出しをタイムラグほとんどなしで実行する必要があるという話でした。カメラで撮影に関してはそんな感じです。では次にリソースマネージャ開発についてお話します。</a:t>
            </a:r>
            <a:endParaRPr dirty="0"/>
          </a:p>
        </p:txBody>
      </p:sp>
    </p:spTree>
    <p:extLst>
      <p:ext uri="{BB962C8B-B14F-4D97-AF65-F5344CB8AC3E}">
        <p14:creationId xmlns:p14="http://schemas.microsoft.com/office/powerpoint/2010/main" val="29305405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6141c2cb8e_1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6141c2cb8e_1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JP" altLang="en-US" dirty="0"/>
              <a:t>小西さんに相談したりしてみると実はタイミングチャート的にそれは</a:t>
            </a:r>
            <a:r>
              <a:rPr lang="en-US" altLang="ja-JP" dirty="0" err="1"/>
              <a:t>spi_cmdread</a:t>
            </a:r>
            <a:r>
              <a:rPr lang="ja-JP" altLang="en-US" dirty="0"/>
              <a:t>という関数を使って書くのと読出しをタイムラグほとんどなしで実行するか</a:t>
            </a:r>
            <a:r>
              <a:rPr lang="en-US" altLang="ja-JP" dirty="0" err="1"/>
              <a:t>spi_xchange</a:t>
            </a:r>
            <a:r>
              <a:rPr lang="ja-JP" altLang="en-US" dirty="0"/>
              <a:t>という読み込み書き込み同時にできる関数を用いてソフトウェア側で処理する必要があるという話でした。ハードの都合に合わせてソフトウェアを書くのは難しいと感じました。カメラで撮影に関してはそんな感じです。</a:t>
            </a:r>
            <a:endParaRPr dirty="0"/>
          </a:p>
        </p:txBody>
      </p:sp>
    </p:spTree>
    <p:extLst>
      <p:ext uri="{BB962C8B-B14F-4D97-AF65-F5344CB8AC3E}">
        <p14:creationId xmlns:p14="http://schemas.microsoft.com/office/powerpoint/2010/main" val="5824031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6141c2cb8e_1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6141c2cb8e_1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JP" altLang="en-US" dirty="0"/>
              <a:t>撮った写真のサンプルはこんな感じでした。では次にリソースマネージャ開発についてお話します。</a:t>
            </a:r>
            <a:endParaRPr dirty="0"/>
          </a:p>
        </p:txBody>
      </p:sp>
    </p:spTree>
    <p:extLst>
      <p:ext uri="{BB962C8B-B14F-4D97-AF65-F5344CB8AC3E}">
        <p14:creationId xmlns:p14="http://schemas.microsoft.com/office/powerpoint/2010/main" val="27514563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6141c2cb8e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6141c2cb8e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JP" altLang="en-US" dirty="0"/>
              <a:t>そこで、リソースマネージャの説明をします。簡単に言うとリソースマネージャはデータの受け渡しを制御するサーバープログラムです。これを発展させるとデバイスドライバのようなプログラムとしてふるまわせることができます。具体例を考えてみましょう。</a:t>
            </a:r>
            <a:r>
              <a:rPr lang="en-US" altLang="ja-JP" dirty="0" err="1"/>
              <a:t>Qnx</a:t>
            </a:r>
            <a:r>
              <a:rPr lang="ja-JP" altLang="en-US" dirty="0" err="1"/>
              <a:t>には</a:t>
            </a:r>
            <a:r>
              <a:rPr lang="en-US" altLang="ja-JP" dirty="0" err="1"/>
              <a:t>spi</a:t>
            </a:r>
            <a:r>
              <a:rPr lang="ja-JP" altLang="en-US" dirty="0"/>
              <a:t>のデバイスドライバによって</a:t>
            </a:r>
            <a:r>
              <a:rPr lang="en-US" altLang="ja-JP" dirty="0"/>
              <a:t>/dev/spi0</a:t>
            </a:r>
            <a:r>
              <a:rPr lang="ja-JP" altLang="en-US" dirty="0"/>
              <a:t>というものがリソースマネージャによって見えるようになっています。このファイルのようなものに対してたとえばレジスタ番号と値のようなものを書き込む</a:t>
            </a:r>
            <a:r>
              <a:rPr lang="en-US" altLang="ja-JP" dirty="0"/>
              <a:t>write</a:t>
            </a:r>
            <a:r>
              <a:rPr lang="ja-JP" altLang="en-US" dirty="0"/>
              <a:t>命令をおくると、こいつを管理するリソースマネージャによって</a:t>
            </a:r>
            <a:r>
              <a:rPr lang="en-US" altLang="ja-JP" dirty="0"/>
              <a:t>spi0</a:t>
            </a:r>
            <a:r>
              <a:rPr lang="ja-JP" altLang="en-US" dirty="0"/>
              <a:t>につながれた端子にそのレジスタ番号と値が贈られるようになっています。これにより、</a:t>
            </a:r>
            <a:r>
              <a:rPr lang="en-US" altLang="ja-JP" dirty="0" err="1"/>
              <a:t>spi</a:t>
            </a:r>
            <a:r>
              <a:rPr lang="ja-JP" altLang="en-US" dirty="0"/>
              <a:t>に関するコードを長々と書かなくても簡単に</a:t>
            </a:r>
            <a:r>
              <a:rPr lang="en-US" altLang="ja-JP" dirty="0"/>
              <a:t>spi0</a:t>
            </a:r>
            <a:r>
              <a:rPr lang="ja-JP" altLang="en-US" dirty="0"/>
              <a:t>につながれたものに対し、値の送信などができるようになります。</a:t>
            </a:r>
            <a:r>
              <a:rPr lang="en-US" altLang="ja-JP" dirty="0"/>
              <a:t>(</a:t>
            </a:r>
            <a:r>
              <a:rPr lang="ja-JP" altLang="en-US" dirty="0"/>
              <a:t>もちろん読み出し命令とかもあります</a:t>
            </a:r>
            <a:r>
              <a:rPr lang="en-US" altLang="ja-JP" dirty="0"/>
              <a:t>)</a:t>
            </a:r>
          </a:p>
          <a:p>
            <a:pPr marL="0" lvl="0" indent="0" algn="l" rtl="0">
              <a:spcBef>
                <a:spcPts val="0"/>
              </a:spcBef>
              <a:spcAft>
                <a:spcPts val="0"/>
              </a:spcAft>
              <a:buNone/>
            </a:pPr>
            <a:endParaRP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6141c2cb8e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6141c2cb8e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JP" altLang="en-US" dirty="0"/>
              <a:t>基本的な命令は</a:t>
            </a:r>
            <a:r>
              <a:rPr lang="en-US" altLang="ja-JP" dirty="0"/>
              <a:t>read</a:t>
            </a:r>
            <a:r>
              <a:rPr lang="ja-JP" altLang="en-US" dirty="0"/>
              <a:t>や</a:t>
            </a:r>
            <a:r>
              <a:rPr lang="en-US" altLang="ja-JP" dirty="0"/>
              <a:t>write</a:t>
            </a:r>
            <a:r>
              <a:rPr lang="ja-JP" altLang="en-US" dirty="0"/>
              <a:t>など普段ターミナルなんかで使っているものがあります。呼び出し方としては自分でプログラムを書いてもいいしまあ</a:t>
            </a:r>
            <a:r>
              <a:rPr lang="en-US" altLang="ja-JP" dirty="0"/>
              <a:t>cat</a:t>
            </a:r>
            <a:r>
              <a:rPr lang="ja-JP" altLang="en-US" dirty="0"/>
              <a:t>や</a:t>
            </a:r>
            <a:r>
              <a:rPr lang="en-US" altLang="ja-JP" dirty="0"/>
              <a:t>echo</a:t>
            </a:r>
            <a:r>
              <a:rPr lang="ja-JP" altLang="en-US" dirty="0"/>
              <a:t>などを打ち込んでもいいですね。</a:t>
            </a:r>
            <a:endParaRPr lang="en-US" altLang="ja-JP" dirty="0"/>
          </a:p>
          <a:p>
            <a:pPr marL="0" lvl="0" indent="0" algn="l" rtl="0">
              <a:spcBef>
                <a:spcPts val="0"/>
              </a:spcBef>
              <a:spcAft>
                <a:spcPts val="0"/>
              </a:spcAft>
              <a:buNone/>
            </a:pPr>
            <a:r>
              <a:rPr lang="ja-JP" altLang="en-US" dirty="0"/>
              <a:t>あと、リソースマネージャの面白い</a:t>
            </a:r>
            <a:r>
              <a:rPr lang="en-US" altLang="ja-JP" dirty="0"/>
              <a:t>?</a:t>
            </a:r>
            <a:r>
              <a:rPr lang="ja-JP" altLang="en-US" dirty="0"/>
              <a:t>点としてこれはプログラムからの呼び出し限定になりますが、</a:t>
            </a:r>
            <a:r>
              <a:rPr lang="en-US" altLang="ja-JP" dirty="0" err="1"/>
              <a:t>devctl</a:t>
            </a:r>
            <a:r>
              <a:rPr lang="ja-JP" altLang="en-US" dirty="0"/>
              <a:t>という機能を使うことで任意の機能に対し、送信するコマンドを設定することで機能追加ができます。</a:t>
            </a:r>
            <a:endParaRPr lang="en-US" altLang="ja-JP" dirty="0"/>
          </a:p>
          <a:p>
            <a:pPr marL="0" lvl="0" indent="0" algn="l" rtl="0">
              <a:spcBef>
                <a:spcPts val="0"/>
              </a:spcBef>
              <a:spcAft>
                <a:spcPts val="0"/>
              </a:spcAft>
              <a:buNone/>
            </a:pPr>
            <a:r>
              <a:rPr lang="ja-JP" altLang="en-US" dirty="0"/>
              <a:t>そして、今回の最終目標はせっかくカメラデバイスで撮影できるようになったのだから</a:t>
            </a:r>
            <a:r>
              <a:rPr lang="en-US" altLang="ja-JP" dirty="0"/>
              <a:t>cat</a:t>
            </a:r>
            <a:r>
              <a:rPr lang="ja-JP" altLang="en-US" dirty="0"/>
              <a:t>コマンドで写真を撮れるようにしましょうというものです。</a:t>
            </a:r>
            <a:endParaRPr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6141c2cb8e_1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6141c2cb8e_1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JP" altLang="en-US" dirty="0"/>
              <a:t>ここで話がそれるのですが、私は最初にリソースマネージャでドライバのようなものを作るという説明を受けたときにそれができると何がうれしいのかと疑問に思いました。というのも</a:t>
            </a:r>
            <a:r>
              <a:rPr lang="en-US" altLang="ja-JP" dirty="0"/>
              <a:t>cat</a:t>
            </a:r>
            <a:r>
              <a:rPr lang="ja-JP" altLang="en-US" dirty="0"/>
              <a:t>コマンドで撮影するのも実行ファイルをコマンド化して</a:t>
            </a:r>
            <a:r>
              <a:rPr lang="ja-JP" altLang="en-US" dirty="0" err="1"/>
              <a:t>やるの</a:t>
            </a:r>
            <a:r>
              <a:rPr lang="ja-JP" altLang="en-US" dirty="0"/>
              <a:t>ユーザの手間としてはも同じじゃんと感じたからです。しかし、実際に開発してみて感じたのはリソースマネジャー化できれば</a:t>
            </a:r>
            <a:r>
              <a:rPr lang="en-US" altLang="ja-JP" dirty="0" err="1"/>
              <a:t>spi</a:t>
            </a:r>
            <a:r>
              <a:rPr lang="ja-JP" altLang="en-US" dirty="0"/>
              <a:t>ドライバのように複数のプログラム内において簡単にカメラドライバを扱え、汎用性が全然異なってくるという利点に気づきました。</a:t>
            </a:r>
            <a:endParaRPr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81000" y="685800"/>
            <a:ext cx="6096000" cy="3429000"/>
          </a:xfrm>
        </p:spPr>
      </p:sp>
      <p:sp>
        <p:nvSpPr>
          <p:cNvPr id="3" name="ノート プレースホルダー 2"/>
          <p:cNvSpPr>
            <a:spLocks noGrp="1"/>
          </p:cNvSpPr>
          <p:nvPr>
            <p:ph type="body" idx="1"/>
          </p:nvPr>
        </p:nvSpPr>
        <p:spPr/>
        <p:txBody>
          <a:bodyPr/>
          <a:lstStyle/>
          <a:p>
            <a:pPr marL="158750" indent="0">
              <a:buNone/>
            </a:pPr>
            <a:r>
              <a:rPr kumimoji="1" lang="ja-JP" altLang="en-US" dirty="0"/>
              <a:t>リソースマネージャの開発についてですが、まずとりあえず命令のみ受け通り、受け取ったことを</a:t>
            </a:r>
            <a:r>
              <a:rPr kumimoji="1" lang="en-US" altLang="ja-JP" dirty="0" err="1"/>
              <a:t>printf</a:t>
            </a:r>
            <a:r>
              <a:rPr kumimoji="1" lang="ja-JP" altLang="en-US" dirty="0"/>
              <a:t>する簡単なプログラムやそれに</a:t>
            </a:r>
            <a:r>
              <a:rPr kumimoji="1" lang="en-US" altLang="ja-JP" dirty="0" err="1"/>
              <a:t>devctl</a:t>
            </a:r>
            <a:r>
              <a:rPr kumimoji="1" lang="ja-JP" altLang="en-US" dirty="0"/>
              <a:t>のコマンドを追加したのちにさて、カメラに対応させようという流れで開発していきました。そこでかんがえたこと、感じたこととしてリソースマネージャ自体は関数をたくさん使う操作がある程度決まり切っているタイプのもののため、動きがブラックボックスになっている部分も多く、挙動を追って適切な変更を施すのが大変でした。また、その性質上何か処理が抜けていてもエラーが起こらずにただ動かないだけのこともあり、発見するのが大変でした。そのため、これはリソースマネージャに限った話ではないかもしれませんが、挙動がうまく負えないものに関しては特にとりあえずドキュメントの</a:t>
            </a:r>
            <a:r>
              <a:rPr kumimoji="1" lang="en-US" altLang="ja-JP" dirty="0"/>
              <a:t>example</a:t>
            </a:r>
            <a:r>
              <a:rPr kumimoji="1" lang="ja-JP" altLang="en-US" dirty="0"/>
              <a:t>を動かしてみてそこから動作を類推していくほうが効率がいいと感じました。まあ動いたので結果オーライです。</a:t>
            </a:r>
            <a:endParaRPr kumimoji="1" lang="en-US" altLang="ja-JP" dirty="0"/>
          </a:p>
        </p:txBody>
      </p:sp>
    </p:spTree>
    <p:extLst>
      <p:ext uri="{BB962C8B-B14F-4D97-AF65-F5344CB8AC3E}">
        <p14:creationId xmlns:p14="http://schemas.microsoft.com/office/powerpoint/2010/main" val="40488962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81000" y="685800"/>
            <a:ext cx="6096000" cy="3429000"/>
          </a:xfrm>
        </p:spPr>
      </p:sp>
      <p:sp>
        <p:nvSpPr>
          <p:cNvPr id="3" name="ノート プレースホルダー 2"/>
          <p:cNvSpPr>
            <a:spLocks noGrp="1"/>
          </p:cNvSpPr>
          <p:nvPr>
            <p:ph type="body" idx="1"/>
          </p:nvPr>
        </p:nvSpPr>
        <p:spPr/>
        <p:txBody>
          <a:bodyPr/>
          <a:lstStyle/>
          <a:p>
            <a:pPr marL="158750" indent="0">
              <a:buNone/>
            </a:pPr>
            <a:r>
              <a:rPr kumimoji="1" lang="ja-JP" altLang="en-US" dirty="0"/>
              <a:t>時間が最後に少しできたのでリソースマネージャやカメラプログラムを用いていろいろと実装しました。  </a:t>
            </a:r>
            <a:endParaRPr kumimoji="1" lang="en-US" altLang="ja-JP" dirty="0"/>
          </a:p>
          <a:p>
            <a:pPr marL="158750" indent="0">
              <a:buNone/>
            </a:pPr>
            <a:r>
              <a:rPr kumimoji="1" lang="ja-JP" altLang="en-US" dirty="0"/>
              <a:t>リソースマネージャは実は一つのプログラムでいくらでも設定用のフォルダ的なものを増やせるので、</a:t>
            </a:r>
            <a:r>
              <a:rPr kumimoji="1" lang="en-US" altLang="ja-JP" dirty="0"/>
              <a:t>/dev/Camera</a:t>
            </a:r>
            <a:r>
              <a:rPr kumimoji="1" lang="ja-JP" altLang="en-US" dirty="0"/>
              <a:t>を</a:t>
            </a:r>
            <a:r>
              <a:rPr kumimoji="1" lang="en-US" altLang="ja-JP" dirty="0"/>
              <a:t>/dev/Camera/</a:t>
            </a:r>
            <a:r>
              <a:rPr kumimoji="1" lang="en-US" altLang="ja-JP" dirty="0" err="1"/>
              <a:t>satsuei</a:t>
            </a:r>
            <a:r>
              <a:rPr kumimoji="1" lang="ja-JP" altLang="en-US" dirty="0"/>
              <a:t>と</a:t>
            </a:r>
            <a:r>
              <a:rPr kumimoji="1" lang="en-US" altLang="ja-JP" dirty="0"/>
              <a:t>/dev/Camera/</a:t>
            </a:r>
            <a:r>
              <a:rPr kumimoji="1" lang="en-US" altLang="ja-JP" dirty="0" err="1"/>
              <a:t>kaizoudo</a:t>
            </a:r>
            <a:r>
              <a:rPr kumimoji="1" lang="ja-JP" altLang="en-US" dirty="0"/>
              <a:t>に分け、別々の</a:t>
            </a:r>
            <a:r>
              <a:rPr kumimoji="1" lang="en-US" altLang="ja-JP" dirty="0"/>
              <a:t>read/write</a:t>
            </a:r>
            <a:r>
              <a:rPr kumimoji="1" lang="ja-JP" altLang="en-US" dirty="0"/>
              <a:t>に対する挙動を実現することで設定項目を</a:t>
            </a:r>
            <a:r>
              <a:rPr kumimoji="1" lang="en-US" altLang="ja-JP" dirty="0" err="1"/>
              <a:t>devctl</a:t>
            </a:r>
            <a:r>
              <a:rPr kumimoji="1" lang="ja-JP" altLang="en-US" dirty="0" err="1"/>
              <a:t>のように</a:t>
            </a:r>
            <a:r>
              <a:rPr kumimoji="1" lang="ja-JP" altLang="en-US" dirty="0"/>
              <a:t>増やせます。</a:t>
            </a:r>
            <a:endParaRPr kumimoji="1" lang="en-US" altLang="ja-JP" dirty="0"/>
          </a:p>
          <a:p>
            <a:pPr marL="158750" indent="0">
              <a:buNone/>
            </a:pPr>
            <a:r>
              <a:rPr kumimoji="1" lang="ja-JP" altLang="en-US" dirty="0"/>
              <a:t>まああとは、毎回毎回</a:t>
            </a:r>
            <a:r>
              <a:rPr kumimoji="1" lang="en-US" altLang="ja-JP" dirty="0" err="1"/>
              <a:t>scp</a:t>
            </a:r>
            <a:r>
              <a:rPr kumimoji="1" lang="ja-JP" altLang="en-US" dirty="0"/>
              <a:t>コマンドを使って</a:t>
            </a:r>
            <a:endParaRPr kumimoji="1" lang="en-US" altLang="ja-JP" dirty="0"/>
          </a:p>
          <a:p>
            <a:pPr marL="158750" indent="0">
              <a:buNone/>
            </a:pPr>
            <a:r>
              <a:rPr kumimoji="1" lang="ja-JP" altLang="en-US" dirty="0"/>
              <a:t>ファイルの受け渡しも大変なので、ソケット通信を使って写真の受け渡しができるようになりました。</a:t>
            </a:r>
          </a:p>
        </p:txBody>
      </p:sp>
    </p:spTree>
    <p:extLst>
      <p:ext uri="{BB962C8B-B14F-4D97-AF65-F5344CB8AC3E}">
        <p14:creationId xmlns:p14="http://schemas.microsoft.com/office/powerpoint/2010/main" val="11029808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6141c2cb8e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6141c2cb8e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JP" altLang="en-US" dirty="0"/>
              <a:t>ここからはこの</a:t>
            </a:r>
            <a:r>
              <a:rPr lang="en-US" altLang="ja-JP" dirty="0"/>
              <a:t>3</a:t>
            </a:r>
            <a:r>
              <a:rPr lang="ja-JP" altLang="en-US" dirty="0"/>
              <a:t>週間全般的に遭遇した問題や対処法について思ったことなどです。</a:t>
            </a:r>
            <a:endParaRPr lang="en-US" altLang="ja-JP" dirty="0"/>
          </a:p>
          <a:p>
            <a:pPr marL="0" lvl="0" indent="0" algn="l" rtl="0">
              <a:spcBef>
                <a:spcPts val="0"/>
              </a:spcBef>
              <a:spcAft>
                <a:spcPts val="0"/>
              </a:spcAft>
              <a:buNone/>
            </a:pPr>
            <a:r>
              <a:rPr lang="ja-JP" altLang="en-US" dirty="0"/>
              <a:t>まずは自分で設定する変数の初期値についてですが、割と癖によるところも大きいのですが私は変数の初期値を</a:t>
            </a:r>
            <a:r>
              <a:rPr lang="en-US" altLang="ja-JP" dirty="0"/>
              <a:t>0</a:t>
            </a:r>
            <a:r>
              <a:rPr lang="ja-JP" altLang="en-US" dirty="0"/>
              <a:t>とか</a:t>
            </a:r>
            <a:r>
              <a:rPr lang="en-US" altLang="ja-JP" dirty="0"/>
              <a:t>1</a:t>
            </a:r>
            <a:r>
              <a:rPr lang="ja-JP" altLang="en-US" dirty="0"/>
              <a:t>にしがちなのですが今回開発していてレジスタの初期値も</a:t>
            </a:r>
            <a:r>
              <a:rPr lang="en-US" altLang="ja-JP" dirty="0"/>
              <a:t>0</a:t>
            </a:r>
            <a:r>
              <a:rPr lang="ja-JP" altLang="en-US" dirty="0"/>
              <a:t>とか</a:t>
            </a:r>
            <a:r>
              <a:rPr lang="en-US" altLang="ja-JP" dirty="0"/>
              <a:t>1</a:t>
            </a:r>
            <a:r>
              <a:rPr lang="ja-JP" altLang="en-US" dirty="0"/>
              <a:t>であることが多々あることに気づきました。</a:t>
            </a:r>
            <a:endParaRPr lang="en-US" altLang="ja-JP" dirty="0"/>
          </a:p>
          <a:p>
            <a:pPr marL="0" lvl="0" indent="0" algn="l" rtl="0">
              <a:spcBef>
                <a:spcPts val="0"/>
              </a:spcBef>
              <a:spcAft>
                <a:spcPts val="0"/>
              </a:spcAft>
              <a:buNone/>
            </a:pPr>
            <a:r>
              <a:rPr lang="ja-JP" altLang="en-US" dirty="0"/>
              <a:t>そのため、正しく動作していると思い込んでいた前のプログラムが実は間違っていたなどの出来事が往々にしてあり、初期値については気を付けようと感じました。</a:t>
            </a:r>
            <a:endParaRPr lang="en-US" altLang="ja-JP" dirty="0"/>
          </a:p>
          <a:p>
            <a:pPr marL="0" lvl="0" indent="0" algn="l" rtl="0">
              <a:spcBef>
                <a:spcPts val="0"/>
              </a:spcBef>
              <a:spcAft>
                <a:spcPts val="0"/>
              </a:spcAft>
              <a:buNone/>
            </a:pPr>
            <a:r>
              <a:rPr lang="ja-JP" altLang="en-US" dirty="0"/>
              <a:t>次にこれは</a:t>
            </a:r>
            <a:r>
              <a:rPr lang="en-US" altLang="ja-JP" dirty="0" err="1"/>
              <a:t>qnx</a:t>
            </a:r>
            <a:r>
              <a:rPr lang="ja-JP" altLang="en-US" dirty="0"/>
              <a:t>側の処理を理解していなかったのも原因ではあるのですが、カメラモジュールの</a:t>
            </a:r>
            <a:r>
              <a:rPr lang="en-US" altLang="ja-JP" dirty="0"/>
              <a:t>I2C</a:t>
            </a:r>
            <a:r>
              <a:rPr lang="ja-JP" altLang="en-US" dirty="0"/>
              <a:t>インターフェースについて書き込むときには</a:t>
            </a:r>
            <a:r>
              <a:rPr lang="en-US" altLang="ja-JP" dirty="0"/>
              <a:t>0x60,</a:t>
            </a:r>
            <a:r>
              <a:rPr lang="ja-JP" altLang="en-US" dirty="0"/>
              <a:t>読み込むときには</a:t>
            </a:r>
            <a:r>
              <a:rPr lang="en-US" altLang="ja-JP" dirty="0"/>
              <a:t>0x61</a:t>
            </a:r>
            <a:r>
              <a:rPr lang="ja-JP" altLang="en-US" dirty="0"/>
              <a:t>をまず送ってくださいとカメラモジュールのマニュアルには書いてあるのですが、</a:t>
            </a:r>
            <a:endParaRPr lang="en-US" altLang="ja-JP" dirty="0"/>
          </a:p>
          <a:p>
            <a:pPr marL="0" lvl="0" indent="0" algn="l" rtl="0">
              <a:spcBef>
                <a:spcPts val="0"/>
              </a:spcBef>
              <a:spcAft>
                <a:spcPts val="0"/>
              </a:spcAft>
              <a:buNone/>
            </a:pPr>
            <a:r>
              <a:rPr lang="ja-JP" altLang="en-US" dirty="0"/>
              <a:t>この値を送る動作に関しては</a:t>
            </a:r>
            <a:r>
              <a:rPr lang="en-US" altLang="ja-JP" dirty="0" err="1"/>
              <a:t>qnx</a:t>
            </a:r>
            <a:r>
              <a:rPr lang="ja-JP" altLang="en-US" dirty="0"/>
              <a:t>の</a:t>
            </a:r>
            <a:r>
              <a:rPr lang="en-US" altLang="ja-JP" dirty="0"/>
              <a:t>i2c</a:t>
            </a:r>
            <a:r>
              <a:rPr lang="ja-JP" altLang="en-US" dirty="0"/>
              <a:t>ドライバが自動でする処理らしく、仕様を理解していないゆえに謎の時間を溶かしました。</a:t>
            </a: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6141c2cb8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6141c2cb8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JP" altLang="en-US" dirty="0"/>
              <a:t>所属は東京大学電気電子工学科</a:t>
            </a:r>
            <a:r>
              <a:rPr lang="en-US" altLang="ja-JP" dirty="0"/>
              <a:t>3</a:t>
            </a:r>
            <a:r>
              <a:rPr lang="ja-JP" altLang="en-US" dirty="0"/>
              <a:t>年でまだ研究はしていません。電子情報工学科とカリキュラムがほぼ同じで半導体からコンピュータまで幅広くやる学科です。毎日</a:t>
            </a:r>
            <a:r>
              <a:rPr lang="en-US" altLang="ja-JP" dirty="0"/>
              <a:t>8:30</a:t>
            </a:r>
            <a:r>
              <a:rPr lang="ja-JP" altLang="en-US" dirty="0"/>
              <a:t>から授業があったりするのでインターンはホワイトでした。あとこの写真は去年志賀高原行った時の写真です。</a:t>
            </a: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6141c2cb8e_1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6141c2cb8e_1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JP" altLang="en-US" dirty="0"/>
              <a:t>これはさっきも言ったのですが、</a:t>
            </a:r>
            <a:r>
              <a:rPr lang="en-US" altLang="ja-JP" dirty="0" err="1"/>
              <a:t>devctl</a:t>
            </a:r>
            <a:r>
              <a:rPr lang="ja-JP" altLang="en-US" dirty="0"/>
              <a:t>と</a:t>
            </a:r>
            <a:r>
              <a:rPr lang="en-US" altLang="ja-JP" dirty="0"/>
              <a:t>resource manager</a:t>
            </a:r>
            <a:r>
              <a:rPr lang="ja-JP" altLang="en-US" dirty="0"/>
              <a:t>のドキュメントがよくわからず、しかも分散していてここもたくさんの時間を溶かしたので、結果としては</a:t>
            </a:r>
            <a:r>
              <a:rPr lang="en-US" altLang="ja-JP" dirty="0"/>
              <a:t>example</a:t>
            </a:r>
            <a:r>
              <a:rPr lang="ja-JP" altLang="en-US" dirty="0"/>
              <a:t>コードの理解に努めたほうがよかったと感じました。また、</a:t>
            </a:r>
            <a:r>
              <a:rPr lang="en-US" altLang="ja-JP" dirty="0"/>
              <a:t>example</a:t>
            </a:r>
            <a:r>
              <a:rPr lang="ja-JP" altLang="en-US" dirty="0"/>
              <a:t>コードでのみしっかりとかいてあるマクロなどもあり、</a:t>
            </a:r>
            <a:r>
              <a:rPr lang="en-US" altLang="ja-JP" dirty="0"/>
              <a:t>example</a:t>
            </a:r>
            <a:r>
              <a:rPr lang="ja-JP" altLang="en-US" dirty="0"/>
              <a:t>の挙動を追うのもとても大切なことであると実感しました。</a:t>
            </a:r>
            <a:endParaRPr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6141c2cb8e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6141c2cb8e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JP" altLang="en-US" dirty="0"/>
              <a:t>あと、インターンを通して大事だなと思ったこととしてうまく動く、そしてよく使うものに関しては多少</a:t>
            </a:r>
            <a:r>
              <a:rPr lang="ja-JP" altLang="en-US" dirty="0" err="1"/>
              <a:t>めんど</a:t>
            </a:r>
            <a:r>
              <a:rPr lang="ja-JP" altLang="en-US" dirty="0"/>
              <a:t>くさくても関数化、そしてファイルの分割を行ったほうが余分なミスを防げるほか、可読性が明らかに向上しデバッグしやすくなったのでとても大事だと感じました。</a:t>
            </a:r>
            <a:endParaRPr lang="en-US" altLang="ja-JP" dirty="0"/>
          </a:p>
          <a:p>
            <a:pPr marL="0" lvl="0" indent="0" algn="l" rtl="0">
              <a:spcBef>
                <a:spcPts val="0"/>
              </a:spcBef>
              <a:spcAft>
                <a:spcPts val="0"/>
              </a:spcAft>
              <a:buNone/>
            </a:pPr>
            <a:r>
              <a:rPr lang="ja-JP" altLang="en-US" dirty="0"/>
              <a:t>あと、これはさんざん小西さんに試算に指摘されたのですが、あまり考えずに</a:t>
            </a:r>
            <a:r>
              <a:rPr lang="en-US" altLang="ja-JP" dirty="0" err="1"/>
              <a:t>printf</a:t>
            </a:r>
            <a:r>
              <a:rPr lang="ja-JP" altLang="en-US" dirty="0"/>
              <a:t>の型をつかっていたため、おかしな値が表示されてしまいプログラムについては問題ないにもかかわらず問題があるように見えてしまった事例が多々あったので日ごろから型をもっと意識したいなと感じました。</a:t>
            </a:r>
            <a:endParaRPr lang="en-US" altLang="ja-JP" dirty="0"/>
          </a:p>
          <a:p>
            <a:pPr marL="0" lvl="0" indent="0" algn="l" rtl="0">
              <a:spcBef>
                <a:spcPts val="0"/>
              </a:spcBef>
              <a:spcAft>
                <a:spcPts val="0"/>
              </a:spcAft>
              <a:buNone/>
            </a:pPr>
            <a:r>
              <a:rPr lang="en-US" altLang="ja-JP" dirty="0"/>
              <a:t>(</a:t>
            </a:r>
            <a:r>
              <a:rPr lang="ja-JP" altLang="en-US" dirty="0"/>
              <a:t>普段は</a:t>
            </a:r>
            <a:r>
              <a:rPr lang="en-US" altLang="ja-JP" dirty="0" err="1"/>
              <a:t>cout</a:t>
            </a:r>
            <a:r>
              <a:rPr lang="en-US" altLang="ja-JP" dirty="0"/>
              <a:t>&lt;&lt; &lt;&lt;</a:t>
            </a:r>
            <a:r>
              <a:rPr lang="en-US" altLang="ja-JP" dirty="0" err="1"/>
              <a:t>endl</a:t>
            </a:r>
            <a:r>
              <a:rPr lang="en-US" altLang="ja-JP" dirty="0"/>
              <a:t>;</a:t>
            </a:r>
            <a:r>
              <a:rPr lang="ja-JP" altLang="en-US" dirty="0"/>
              <a:t>でかいていて特に何も感じないので</a:t>
            </a:r>
            <a:r>
              <a:rPr lang="en-US" altLang="ja-JP" dirty="0"/>
              <a:t>)</a:t>
            </a:r>
          </a:p>
          <a:p>
            <a:pPr marL="0" lvl="0" indent="0" algn="l" rtl="0">
              <a:spcBef>
                <a:spcPts val="0"/>
              </a:spcBef>
              <a:spcAft>
                <a:spcPts val="0"/>
              </a:spcAft>
              <a:buNone/>
            </a:pPr>
            <a:endParaRPr lang="en-US" altLang="ja-JP"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6141c2cb8e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6141c2cb8e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JP" altLang="en-US" dirty="0"/>
              <a:t>あとキャストの優先順位なども余計なミスを誘発しやすく、注意したいと思いました。</a:t>
            </a:r>
            <a:endParaRPr lang="en-US" altLang="ja-JP" dirty="0"/>
          </a:p>
          <a:p>
            <a:pPr marL="0" lvl="0" indent="0" algn="l" rtl="0">
              <a:spcBef>
                <a:spcPts val="0"/>
              </a:spcBef>
              <a:spcAft>
                <a:spcPts val="0"/>
              </a:spcAft>
              <a:buNone/>
            </a:pPr>
            <a:r>
              <a:rPr lang="en-US" altLang="ja-JP" dirty="0"/>
              <a:t>C</a:t>
            </a:r>
            <a:r>
              <a:rPr lang="ja-JP" altLang="en-US" dirty="0"/>
              <a:t>言語</a:t>
            </a:r>
            <a:r>
              <a:rPr lang="en-US" altLang="ja-JP" dirty="0"/>
              <a:t>(</a:t>
            </a:r>
            <a:r>
              <a:rPr lang="en-US" altLang="ja-JP" dirty="0" err="1"/>
              <a:t>c++</a:t>
            </a:r>
            <a:r>
              <a:rPr lang="en-US" altLang="ja-JP" dirty="0"/>
              <a:t>)</a:t>
            </a:r>
            <a:r>
              <a:rPr lang="ja-JP" altLang="en-US" dirty="0"/>
              <a:t>はキョウプロでしか使ったことなかったので</a:t>
            </a:r>
            <a:r>
              <a:rPr lang="en-US" altLang="ja-JP" dirty="0"/>
              <a:t>union(</a:t>
            </a:r>
            <a:r>
              <a:rPr lang="ja-JP" altLang="en-US" dirty="0"/>
              <a:t>共用体</a:t>
            </a:r>
            <a:r>
              <a:rPr lang="en-US" altLang="ja-JP" dirty="0"/>
              <a:t>)</a:t>
            </a:r>
            <a:r>
              <a:rPr lang="ja-JP" altLang="en-US" dirty="0"/>
              <a:t>とか</a:t>
            </a:r>
            <a:r>
              <a:rPr lang="en-US" altLang="ja-JP" dirty="0"/>
              <a:t>void*</a:t>
            </a:r>
            <a:r>
              <a:rPr lang="ja-JP" altLang="en-US" dirty="0"/>
              <a:t>をキャストするなどの話はなるほどなあと感じました。</a:t>
            </a:r>
            <a:endParaRPr lang="en-US" altLang="ja-JP" dirty="0"/>
          </a:p>
          <a:p>
            <a:pPr marL="0" lvl="0" indent="0" algn="l" rtl="0">
              <a:spcBef>
                <a:spcPts val="0"/>
              </a:spcBef>
              <a:spcAft>
                <a:spcPts val="0"/>
              </a:spcAft>
              <a:buNone/>
            </a:pPr>
            <a:r>
              <a:rPr lang="ja-JP" altLang="en-US" dirty="0"/>
              <a:t>ドキュメントを読むときの</a:t>
            </a:r>
            <a:r>
              <a:rPr lang="en-US" altLang="ja-JP" dirty="0"/>
              <a:t>tips</a:t>
            </a:r>
            <a:r>
              <a:rPr lang="ja-JP" altLang="en-US" dirty="0"/>
              <a:t>としてヘッダファイルを参照してみるのもよいと感じました。</a:t>
            </a:r>
            <a:r>
              <a:rPr lang="en-US" altLang="ja-JP" dirty="0"/>
              <a:t>(</a:t>
            </a:r>
            <a:r>
              <a:rPr lang="ja-JP" altLang="en-US" dirty="0"/>
              <a:t>ブラックボックスの中身がいろいろわかるので</a:t>
            </a:r>
            <a:r>
              <a:rPr lang="en-US" altLang="ja-JP" dirty="0"/>
              <a:t>)</a:t>
            </a:r>
          </a:p>
        </p:txBody>
      </p:sp>
    </p:spTree>
    <p:extLst>
      <p:ext uri="{BB962C8B-B14F-4D97-AF65-F5344CB8AC3E}">
        <p14:creationId xmlns:p14="http://schemas.microsoft.com/office/powerpoint/2010/main" val="337266517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6141c2cb8e_1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6141c2cb8e_1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JP" altLang="en-US" dirty="0"/>
              <a:t>最後にインターンに来て初めて学んだことですね。</a:t>
            </a:r>
            <a:endParaRPr lang="en-US" altLang="ja-JP" dirty="0"/>
          </a:p>
          <a:p>
            <a:pPr marL="0" lvl="0" indent="0" algn="l" rtl="0">
              <a:spcBef>
                <a:spcPts val="0"/>
              </a:spcBef>
              <a:spcAft>
                <a:spcPts val="0"/>
              </a:spcAft>
              <a:buNone/>
            </a:pPr>
            <a:r>
              <a:rPr lang="en-US" dirty="0" err="1"/>
              <a:t>Ssh</a:t>
            </a:r>
            <a:r>
              <a:rPr lang="ja-JP" altLang="en-US" dirty="0"/>
              <a:t>接続や各種のコマンドは存在は知っていても運用したことはなかったので参考になりました。</a:t>
            </a:r>
            <a:endParaRPr lang="en-US" altLang="ja-JP" dirty="0"/>
          </a:p>
          <a:p>
            <a:pPr marL="0" lvl="0" indent="0" algn="l" rtl="0">
              <a:spcBef>
                <a:spcPts val="0"/>
              </a:spcBef>
              <a:spcAft>
                <a:spcPts val="0"/>
              </a:spcAft>
              <a:buNone/>
            </a:pPr>
            <a:r>
              <a:rPr lang="ja-JP" altLang="en-US" dirty="0"/>
              <a:t>コンピュータを用いた電子工作</a:t>
            </a:r>
            <a:r>
              <a:rPr lang="en-US" altLang="ja-JP" dirty="0"/>
              <a:t>?(</a:t>
            </a:r>
            <a:r>
              <a:rPr lang="ja-JP" altLang="en-US" dirty="0"/>
              <a:t>命令送って制御とか</a:t>
            </a:r>
            <a:r>
              <a:rPr lang="en-US" altLang="ja-JP" dirty="0"/>
              <a:t>)</a:t>
            </a:r>
            <a:r>
              <a:rPr lang="ja-JP" altLang="en-US" dirty="0"/>
              <a:t>は初めての経験で</a:t>
            </a:r>
            <a:r>
              <a:rPr lang="en-US" altLang="ja-JP" dirty="0"/>
              <a:t>i2c</a:t>
            </a:r>
            <a:r>
              <a:rPr lang="ja-JP" altLang="en-US" dirty="0"/>
              <a:t>とか</a:t>
            </a:r>
            <a:r>
              <a:rPr lang="en-US" altLang="ja-JP" dirty="0" err="1"/>
              <a:t>spi</a:t>
            </a:r>
            <a:r>
              <a:rPr lang="ja-JP" altLang="en-US" dirty="0" err="1"/>
              <a:t>って</a:t>
            </a:r>
            <a:r>
              <a:rPr lang="ja-JP" altLang="en-US" dirty="0"/>
              <a:t>なんやそれって感じでしたが面白かったです。</a:t>
            </a:r>
            <a:endParaRPr lang="en-US" altLang="ja-JP" dirty="0"/>
          </a:p>
          <a:p>
            <a:pPr marL="0" lvl="0" indent="0" algn="l" rtl="0">
              <a:spcBef>
                <a:spcPts val="0"/>
              </a:spcBef>
              <a:spcAft>
                <a:spcPts val="0"/>
              </a:spcAft>
              <a:buNone/>
            </a:pPr>
            <a:r>
              <a:rPr lang="ja-JP" altLang="en-US" dirty="0"/>
              <a:t>あとはコーディングについてですがコードの自動成型はとても便利で使っていきたいと思いました。</a:t>
            </a:r>
            <a:endParaRPr lang="en-US" altLang="ja-JP" dirty="0"/>
          </a:p>
          <a:p>
            <a:pPr marL="0" lvl="0" indent="0" algn="l" rtl="0">
              <a:spcBef>
                <a:spcPts val="0"/>
              </a:spcBef>
              <a:spcAft>
                <a:spcPts val="0"/>
              </a:spcAft>
              <a:buNone/>
            </a:pPr>
            <a:r>
              <a:rPr lang="en-US" altLang="ja-JP" dirty="0"/>
              <a:t>Markdown</a:t>
            </a:r>
            <a:r>
              <a:rPr lang="ja-JP" altLang="en-US" dirty="0"/>
              <a:t>とか</a:t>
            </a:r>
            <a:r>
              <a:rPr lang="en-US" altLang="ja-JP" dirty="0" err="1"/>
              <a:t>gitlab</a:t>
            </a:r>
            <a:r>
              <a:rPr lang="ja-JP" altLang="en-US" dirty="0"/>
              <a:t>とかしっかり使ったのは初めてでしたが扱いやすくていいなあと感じました。</a:t>
            </a:r>
            <a:endParaRPr lang="en-US" altLang="ja-JP"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6141c2cb8e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6141c2cb8e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JP" altLang="en-US" dirty="0"/>
              <a:t>あと感想です</a:t>
            </a:r>
            <a:endParaRPr lang="en-US" altLang="ja-JP" dirty="0"/>
          </a:p>
          <a:p>
            <a:pPr marL="0" lvl="0" indent="0" algn="l" rtl="0">
              <a:spcBef>
                <a:spcPts val="0"/>
              </a:spcBef>
              <a:spcAft>
                <a:spcPts val="0"/>
              </a:spcAft>
              <a:buNone/>
            </a:pPr>
            <a:r>
              <a:rPr lang="ja-JP" altLang="en-US" dirty="0"/>
              <a:t>人にコードを見てレビューしてもらえる機会が今まで人生で初めての体験だったのでとてもありがたかったです。エラーメッセージとか返り値は使わないものに関して今までスルーしていましたが、これからは</a:t>
            </a:r>
            <a:endParaRPr lang="en-US" altLang="ja-JP" dirty="0"/>
          </a:p>
          <a:p>
            <a:pPr marL="0" lvl="0" indent="0" algn="l" rtl="0">
              <a:spcBef>
                <a:spcPts val="0"/>
              </a:spcBef>
              <a:spcAft>
                <a:spcPts val="0"/>
              </a:spcAft>
              <a:buNone/>
            </a:pPr>
            <a:r>
              <a:rPr lang="ja-JP" altLang="en-US" dirty="0"/>
              <a:t>しっかり意識しようと思います。</a:t>
            </a:r>
            <a:endParaRPr lang="en-US" altLang="ja-JP" dirty="0"/>
          </a:p>
          <a:p>
            <a:pPr marL="0" lvl="0" indent="0" algn="l" rtl="0">
              <a:spcBef>
                <a:spcPts val="0"/>
              </a:spcBef>
              <a:spcAft>
                <a:spcPts val="0"/>
              </a:spcAft>
              <a:buNone/>
            </a:pPr>
            <a:r>
              <a:rPr lang="ja-JP" altLang="en-US" dirty="0"/>
              <a:t>いままでドキュメントを読みたくなくてできるだけブログとか</a:t>
            </a:r>
            <a:r>
              <a:rPr lang="en-US" altLang="ja-JP" dirty="0" err="1"/>
              <a:t>qiita</a:t>
            </a:r>
            <a:r>
              <a:rPr lang="ja-JP" altLang="en-US" dirty="0"/>
              <a:t>を読んでいたツケが今回ドキュメントしか情報がない状況になって回ってきたと感じたのでこれからはドキュメントからはあまり逃げずに行きたいなと感じました</a:t>
            </a:r>
            <a:r>
              <a:rPr lang="ja-JP" altLang="en-US" dirty="0" err="1"/>
              <a:t>。。</a:t>
            </a:r>
            <a:endParaRPr lang="en-US" altLang="ja-JP" dirty="0"/>
          </a:p>
          <a:p>
            <a:pPr marL="0" lvl="0" indent="0" algn="l" rtl="0">
              <a:spcBef>
                <a:spcPts val="0"/>
              </a:spcBef>
              <a:spcAft>
                <a:spcPts val="0"/>
              </a:spcAft>
              <a:buNone/>
            </a:pPr>
            <a:r>
              <a:rPr lang="en-US" altLang="ja-JP" dirty="0"/>
              <a:t>QNX</a:t>
            </a:r>
            <a:r>
              <a:rPr lang="ja-JP" altLang="en-US" dirty="0"/>
              <a:t>はいろいろと開発しがいがあって楽しいと感じました。でもわからないこと、ドキュメントを誤読したときに詰みが発生しやすいのが怖いと感じました。</a:t>
            </a:r>
            <a:endParaRPr lang="en-US" altLang="ja-JP"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6141c2cb8e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6141c2cb8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JP" altLang="en-US" dirty="0"/>
              <a:t>概要としては</a:t>
            </a:r>
            <a:r>
              <a:rPr lang="en-US" altLang="ja-JP" dirty="0" err="1"/>
              <a:t>qnx</a:t>
            </a:r>
            <a:r>
              <a:rPr lang="ja-JP" altLang="en-US" dirty="0"/>
              <a:t>上において</a:t>
            </a:r>
            <a:r>
              <a:rPr lang="en-US" altLang="ja-JP" dirty="0"/>
              <a:t>cat /dev/Camera &gt; sample.jpg</a:t>
            </a:r>
            <a:r>
              <a:rPr lang="ja-JP" altLang="en-US" dirty="0"/>
              <a:t>で写真を撮れるようにするためのコードを書きました。これを行うために順番に行っていったこととして、</a:t>
            </a: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6141c2cb8e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6141c2cb8e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JP" altLang="en-US" dirty="0"/>
              <a:t>まずは</a:t>
            </a:r>
            <a:r>
              <a:rPr lang="en-US" altLang="ja-JP" dirty="0" err="1"/>
              <a:t>beaglebone</a:t>
            </a:r>
            <a:r>
              <a:rPr lang="ja-JP" altLang="en-US" dirty="0"/>
              <a:t>に乗せた</a:t>
            </a:r>
            <a:r>
              <a:rPr lang="en-US" altLang="ja-JP" dirty="0" err="1"/>
              <a:t>qnx</a:t>
            </a:r>
            <a:r>
              <a:rPr lang="ja-JP" altLang="en-US" dirty="0"/>
              <a:t>を使っていろいろとチュートリアル的に動かしてみて、それができたら次はカメラモジュールをつなげて実際に撮影が可能となるようなプログラムを書いて撮影してみて、最後にリソースマネージャでその挙動をプログラムの中に落とし込んでいくといった工程で進めました。最後に時間が少しできたので、作ったリソースマネージャを拡張したりする機能拡張も行いました。</a:t>
            </a: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81000" y="685800"/>
            <a:ext cx="6096000" cy="3429000"/>
          </a:xfrm>
        </p:spPr>
      </p:sp>
      <p:sp>
        <p:nvSpPr>
          <p:cNvPr id="3" name="ノート プレースホルダー 2"/>
          <p:cNvSpPr>
            <a:spLocks noGrp="1"/>
          </p:cNvSpPr>
          <p:nvPr>
            <p:ph type="body" idx="1"/>
          </p:nvPr>
        </p:nvSpPr>
        <p:spPr/>
        <p:txBody>
          <a:bodyPr/>
          <a:lstStyle/>
          <a:p>
            <a:pPr marL="158750" indent="0">
              <a:buNone/>
            </a:pPr>
            <a:r>
              <a:rPr kumimoji="1" lang="ja-JP" altLang="en-US" dirty="0"/>
              <a:t>本格的に話に入る前に使った機材や</a:t>
            </a:r>
            <a:r>
              <a:rPr kumimoji="1" lang="en-US" altLang="ja-JP" dirty="0"/>
              <a:t>OS</a:t>
            </a:r>
            <a:r>
              <a:rPr kumimoji="1" lang="ja-JP" altLang="en-US" dirty="0"/>
              <a:t>について少し説明を入れておきます。今回使ったのは</a:t>
            </a:r>
            <a:r>
              <a:rPr kumimoji="1" lang="en-US" altLang="ja-JP" dirty="0" err="1"/>
              <a:t>beaglebone</a:t>
            </a:r>
            <a:r>
              <a:rPr kumimoji="1" lang="ja-JP" altLang="en-US" dirty="0"/>
              <a:t>というコンピュータで簡単に言うとハードウェアに強いラズパイのようなものです。詳しくは私もよく知らないのでググってほしいのですが、ラズパイとかよりもたくさんの</a:t>
            </a:r>
            <a:r>
              <a:rPr kumimoji="1" lang="en-US" altLang="ja-JP" dirty="0"/>
              <a:t>OS</a:t>
            </a:r>
            <a:r>
              <a:rPr kumimoji="1" lang="ja-JP" altLang="en-US" dirty="0"/>
              <a:t>が動くみたいです。</a:t>
            </a:r>
          </a:p>
        </p:txBody>
      </p:sp>
    </p:spTree>
    <p:extLst>
      <p:ext uri="{BB962C8B-B14F-4D97-AF65-F5344CB8AC3E}">
        <p14:creationId xmlns:p14="http://schemas.microsoft.com/office/powerpoint/2010/main" val="9226865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6141c2cb8e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6141c2cb8e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JP" altLang="en-US" dirty="0"/>
              <a:t>具体的な話をする前に</a:t>
            </a:r>
            <a:r>
              <a:rPr lang="en-US" altLang="ja-JP" dirty="0" err="1"/>
              <a:t>qnx</a:t>
            </a:r>
            <a:r>
              <a:rPr lang="ja-JP" altLang="en-US" dirty="0"/>
              <a:t>という</a:t>
            </a:r>
            <a:r>
              <a:rPr lang="en-US" altLang="ja-JP" dirty="0" err="1"/>
              <a:t>os</a:t>
            </a:r>
            <a:r>
              <a:rPr lang="ja-JP" altLang="en-US" dirty="0"/>
              <a:t>の話を少し</a:t>
            </a:r>
            <a:r>
              <a:rPr lang="ja-JP" altLang="en-US" dirty="0" err="1"/>
              <a:t>だ</a:t>
            </a:r>
            <a:r>
              <a:rPr lang="ja-JP" altLang="en-US" dirty="0"/>
              <a:t>けしておきます。</a:t>
            </a:r>
            <a:r>
              <a:rPr lang="en-US" altLang="ja-JP" dirty="0" err="1"/>
              <a:t>Qnx</a:t>
            </a:r>
            <a:r>
              <a:rPr lang="ja-JP" altLang="en-US" dirty="0"/>
              <a:t>は通常の</a:t>
            </a:r>
            <a:r>
              <a:rPr lang="en-US" altLang="ja-JP" dirty="0" err="1"/>
              <a:t>os</a:t>
            </a:r>
            <a:r>
              <a:rPr lang="ja-JP" altLang="en-US" dirty="0"/>
              <a:t>とは少し異なるリアルタイムの組み込み向けの</a:t>
            </a:r>
            <a:r>
              <a:rPr lang="en-US" altLang="ja-JP" dirty="0" err="1"/>
              <a:t>os</a:t>
            </a:r>
            <a:r>
              <a:rPr lang="ja-JP" altLang="en-US" dirty="0"/>
              <a:t>です。そしてマイクロカーネル</a:t>
            </a:r>
            <a:r>
              <a:rPr lang="en-US" altLang="ja-JP" dirty="0" err="1"/>
              <a:t>os</a:t>
            </a:r>
            <a:r>
              <a:rPr lang="ja-JP" altLang="en-US" dirty="0"/>
              <a:t>でもあります。マイクロカーネル</a:t>
            </a:r>
            <a:r>
              <a:rPr lang="en-US" altLang="ja-JP" dirty="0"/>
              <a:t>OS</a:t>
            </a:r>
            <a:r>
              <a:rPr lang="ja-JP" altLang="en-US" dirty="0"/>
              <a:t>というのは</a:t>
            </a:r>
            <a:r>
              <a:rPr lang="en-US" altLang="ja-JP" dirty="0"/>
              <a:t>OS</a:t>
            </a:r>
            <a:r>
              <a:rPr lang="ja-JP" altLang="en-US" dirty="0"/>
              <a:t>の機能のほとんどを小さなタスクとして個々に分割することで例えば</a:t>
            </a:r>
            <a:r>
              <a:rPr lang="en-US" altLang="ja-JP" dirty="0" err="1"/>
              <a:t>DeviceDriver</a:t>
            </a:r>
            <a:r>
              <a:rPr lang="ja-JP" altLang="en-US" dirty="0"/>
              <a:t>に変更を加えたい、となった場合は</a:t>
            </a:r>
            <a:r>
              <a:rPr lang="en-US" altLang="ja-JP" dirty="0"/>
              <a:t>OS</a:t>
            </a:r>
            <a:r>
              <a:rPr lang="ja-JP" altLang="en-US" dirty="0"/>
              <a:t>全体ではなく</a:t>
            </a:r>
            <a:r>
              <a:rPr lang="en-US" altLang="ja-JP" dirty="0" err="1"/>
              <a:t>DEviceDriver</a:t>
            </a:r>
            <a:r>
              <a:rPr lang="ja-JP" altLang="en-US" dirty="0"/>
              <a:t>のみを取り出してきて変更を加えればよく、保守性が高いです。一例としては個々が個々の機能を制御するため、例えば</a:t>
            </a:r>
            <a:r>
              <a:rPr lang="en-US" altLang="ja-JP" dirty="0"/>
              <a:t>File Server</a:t>
            </a:r>
            <a:r>
              <a:rPr lang="ja-JP" altLang="en-US" dirty="0"/>
              <a:t>の機能を意図的に落とすと、ファイルの改装システムは見えなくなります。そして、</a:t>
            </a:r>
            <a:r>
              <a:rPr lang="en-US" altLang="ja-JP" dirty="0" err="1"/>
              <a:t>qnx</a:t>
            </a:r>
            <a:r>
              <a:rPr lang="ja-JP" altLang="en-US" dirty="0"/>
              <a:t>においてはこの個々のタスクがリソースマネージャです。ちなみに、</a:t>
            </a:r>
            <a:r>
              <a:rPr lang="en-US" altLang="ja-JP" dirty="0" err="1"/>
              <a:t>qnx</a:t>
            </a:r>
            <a:r>
              <a:rPr lang="ja-JP" altLang="en-US" dirty="0"/>
              <a:t>でググってもらうとわかると思いますが、情報源がドキュメント以外ほとんどないです。</a:t>
            </a:r>
            <a:r>
              <a:rPr lang="en-US" altLang="ja-JP" dirty="0" err="1"/>
              <a:t>Qiita</a:t>
            </a:r>
            <a:r>
              <a:rPr lang="ja-JP" altLang="en-US" dirty="0"/>
              <a:t>とかでググっても</a:t>
            </a:r>
            <a:r>
              <a:rPr lang="en-US" altLang="ja-JP" dirty="0"/>
              <a:t>1</a:t>
            </a:r>
            <a:r>
              <a:rPr lang="ja-JP" altLang="en-US" dirty="0"/>
              <a:t>人の人が</a:t>
            </a:r>
            <a:r>
              <a:rPr lang="en-US" altLang="ja-JP" dirty="0"/>
              <a:t>2</a:t>
            </a:r>
            <a:r>
              <a:rPr lang="ja-JP" altLang="en-US" dirty="0"/>
              <a:t>件ほどさらっと書いているのみでした</a:t>
            </a:r>
            <a:r>
              <a:rPr lang="ja-JP" altLang="en-US" dirty="0" err="1"/>
              <a:t>、、、</a:t>
            </a:r>
            <a:r>
              <a:rPr lang="ja-JP" altLang="en-US" dirty="0"/>
              <a:t>つらい</a:t>
            </a: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6141c2cb8e_1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6141c2cb8e_1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JP" altLang="en-US" dirty="0"/>
              <a:t>まず最初の</a:t>
            </a:r>
            <a:r>
              <a:rPr lang="en-US" altLang="ja-JP" dirty="0" err="1"/>
              <a:t>qnx</a:t>
            </a:r>
            <a:r>
              <a:rPr lang="ja-JP" altLang="en-US" dirty="0"/>
              <a:t>でいろいろと制御してみた工程についてですが、まず、</a:t>
            </a:r>
            <a:r>
              <a:rPr lang="en-US" altLang="ja-JP" dirty="0" err="1"/>
              <a:t>qnx</a:t>
            </a:r>
            <a:r>
              <a:rPr lang="ja-JP" altLang="en-US" dirty="0"/>
              <a:t>は</a:t>
            </a:r>
            <a:r>
              <a:rPr lang="en-US" altLang="ja-JP" dirty="0" err="1"/>
              <a:t>gcc</a:t>
            </a:r>
            <a:r>
              <a:rPr lang="ja-JP" altLang="en-US" dirty="0"/>
              <a:t>でコンパイルした実行ファイルを転送して持って行っても動作しないので、</a:t>
            </a:r>
            <a:r>
              <a:rPr lang="en-US" altLang="ja-JP" dirty="0" err="1"/>
              <a:t>qnx</a:t>
            </a:r>
            <a:r>
              <a:rPr lang="ja-JP" altLang="en-US" dirty="0"/>
              <a:t>用の</a:t>
            </a:r>
            <a:r>
              <a:rPr lang="en-US" altLang="ja-JP" dirty="0"/>
              <a:t>c</a:t>
            </a:r>
            <a:r>
              <a:rPr lang="ja-JP" altLang="en-US" dirty="0"/>
              <a:t>言語コンパイラを用いて開発する必要があります。パスを通すなど一連の流れに慣れた後、ではとりあえず既存のものを制御してみようということで</a:t>
            </a:r>
            <a:r>
              <a:rPr lang="en-US" altLang="ja-JP" dirty="0" err="1"/>
              <a:t>Helloworld</a:t>
            </a:r>
            <a:r>
              <a:rPr lang="ja-JP" altLang="en-US" dirty="0"/>
              <a:t>を出力プログラムを作成したり、</a:t>
            </a:r>
            <a:r>
              <a:rPr lang="en-US" altLang="ja-JP" dirty="0" err="1"/>
              <a:t>beaglebone</a:t>
            </a:r>
            <a:r>
              <a:rPr lang="ja-JP" altLang="en-US" dirty="0"/>
              <a:t>に乗っている</a:t>
            </a:r>
            <a:r>
              <a:rPr lang="en-US" altLang="ja-JP" dirty="0"/>
              <a:t>LED</a:t>
            </a:r>
            <a:r>
              <a:rPr lang="ja-JP" altLang="en-US" dirty="0"/>
              <a:t>を自在に制御するプログラムの作成などをしました。また、</a:t>
            </a:r>
            <a:r>
              <a:rPr lang="en-US" altLang="ja-JP" dirty="0" err="1"/>
              <a:t>qnx</a:t>
            </a:r>
            <a:r>
              <a:rPr lang="ja-JP" altLang="en-US" dirty="0"/>
              <a:t>ではビルドプログラムを書き換えることで任意の実行ファイルをコマンドとして登録できるので、</a:t>
            </a:r>
            <a:r>
              <a:rPr lang="en-US" altLang="ja-JP" dirty="0"/>
              <a:t>LED</a:t>
            </a:r>
            <a:r>
              <a:rPr lang="ja-JP" altLang="en-US" dirty="0"/>
              <a:t>制御プログラムをコマンド実行できるようにしたりもしました。その過程においてエラー処理やエラーを見つけやすい関数の利用など、いろいろと指摘を受けました。さて、次にカメラについて話すわけですが</a:t>
            </a:r>
            <a:endParaRPr lang="en-US" altLang="ja-JP" dirty="0"/>
          </a:p>
          <a:p>
            <a:pPr marL="0" lvl="0" indent="0" algn="l" rtl="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81000" y="685800"/>
            <a:ext cx="6096000" cy="3429000"/>
          </a:xfrm>
        </p:spPr>
      </p:sp>
      <p:sp>
        <p:nvSpPr>
          <p:cNvPr id="3" name="ノート プレースホルダー 2"/>
          <p:cNvSpPr>
            <a:spLocks noGrp="1"/>
          </p:cNvSpPr>
          <p:nvPr>
            <p:ph type="body" idx="1"/>
          </p:nvPr>
        </p:nvSpPr>
        <p:spPr/>
        <p:txBody>
          <a:bodyPr/>
          <a:lstStyle/>
          <a:p>
            <a:pPr marL="158750" indent="0">
              <a:buNone/>
            </a:pPr>
            <a:r>
              <a:rPr kumimoji="1" lang="ja-JP" altLang="en-US" dirty="0"/>
              <a:t>先の補足としてカメラのつなげ方をどうやったのかという話をしておきます。ここら辺についていろいろと後で問題が生じるので。カメラ内センサには</a:t>
            </a:r>
            <a:r>
              <a:rPr kumimoji="1" lang="en-US" altLang="ja-JP" dirty="0"/>
              <a:t>I2c</a:t>
            </a:r>
            <a:r>
              <a:rPr kumimoji="1" lang="ja-JP" altLang="en-US" dirty="0"/>
              <a:t>で、カメラの制御コントローラには</a:t>
            </a:r>
            <a:r>
              <a:rPr kumimoji="1" lang="en-US" altLang="ja-JP" dirty="0" err="1"/>
              <a:t>spi</a:t>
            </a:r>
            <a:r>
              <a:rPr kumimoji="1" lang="ja-JP" altLang="en-US" dirty="0"/>
              <a:t>という方式で接続しました。</a:t>
            </a:r>
            <a:r>
              <a:rPr kumimoji="1" lang="en-US" altLang="ja-JP" dirty="0"/>
              <a:t>I2c</a:t>
            </a:r>
            <a:r>
              <a:rPr kumimoji="1" lang="ja-JP" altLang="en-US" dirty="0"/>
              <a:t>の特徴として配線が</a:t>
            </a:r>
            <a:r>
              <a:rPr kumimoji="1" lang="en-US" altLang="ja-JP" dirty="0"/>
              <a:t>2</a:t>
            </a:r>
            <a:r>
              <a:rPr kumimoji="1" lang="ja-JP" altLang="en-US" dirty="0"/>
              <a:t>本で済むこととソフトウェアで対象を制御、見分けるため理論上は並列にいくらでもつなげることができることなどがあります。</a:t>
            </a:r>
            <a:r>
              <a:rPr kumimoji="1" lang="en-US" altLang="ja-JP" dirty="0" err="1"/>
              <a:t>Spi</a:t>
            </a:r>
            <a:r>
              <a:rPr kumimoji="1" lang="ja-JP" altLang="en-US" dirty="0"/>
              <a:t>の特徴としては各相手向けに</a:t>
            </a:r>
            <a:r>
              <a:rPr kumimoji="1" lang="en-US" altLang="ja-JP" dirty="0"/>
              <a:t>ss</a:t>
            </a:r>
            <a:r>
              <a:rPr kumimoji="1" lang="ja-JP" altLang="en-US" dirty="0"/>
              <a:t>という信号線を増やすのでたくさん接続することはできませんが、通信網が双方向に</a:t>
            </a:r>
            <a:r>
              <a:rPr kumimoji="1" lang="en-US" altLang="ja-JP" dirty="0"/>
              <a:t>1</a:t>
            </a:r>
            <a:r>
              <a:rPr kumimoji="1" lang="ja-JP" altLang="en-US" dirty="0"/>
              <a:t>本ずつ伸びていて高速かつ同時に通信できることなどがあげられます。</a:t>
            </a:r>
          </a:p>
        </p:txBody>
      </p:sp>
    </p:spTree>
    <p:extLst>
      <p:ext uri="{BB962C8B-B14F-4D97-AF65-F5344CB8AC3E}">
        <p14:creationId xmlns:p14="http://schemas.microsoft.com/office/powerpoint/2010/main" val="15946138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6141c2cb8e_1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6141c2cb8e_1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JP" altLang="en-US" dirty="0"/>
              <a:t>次にでは実際にカメラモジュールを使って撮影しようということで、カメラモジュールのマニュアルを読むことから始めました。その際に、マニュアルにはもちろんどのレジスタにアクセスするとこういうことができる</a:t>
            </a:r>
            <a:r>
              <a:rPr lang="ja-JP" altLang="en-US" dirty="0" err="1"/>
              <a:t>よ</a:t>
            </a:r>
            <a:r>
              <a:rPr lang="ja-JP" altLang="en-US" dirty="0"/>
              <a:t>的なことしか書かれていないのでじゃあそれを</a:t>
            </a:r>
            <a:r>
              <a:rPr lang="en-US" altLang="ja-JP" dirty="0"/>
              <a:t>c</a:t>
            </a:r>
            <a:r>
              <a:rPr lang="ja-JP" altLang="en-US" dirty="0"/>
              <a:t>言語で書くにはどうすればいいんだろうというというところで結構時間がかかりました。実際にプログラムを作成していて感じたのは、重要事項はある程度まとめながら</a:t>
            </a:r>
            <a:r>
              <a:rPr lang="en-US" altLang="ja-JP" dirty="0"/>
              <a:t>(</a:t>
            </a:r>
            <a:r>
              <a:rPr lang="ja-JP" altLang="en-US" dirty="0"/>
              <a:t>設定事項などの処理に関係するものは特に</a:t>
            </a:r>
            <a:r>
              <a:rPr lang="en-US" altLang="ja-JP" dirty="0"/>
              <a:t>)</a:t>
            </a:r>
            <a:r>
              <a:rPr lang="ja-JP" altLang="en-US" dirty="0"/>
              <a:t>ドキュメントを読んでおいたほうがいいトということでした。プログラムを書いていると設定項目などを忘れてしまい、動かない、という事例もあったので、気を付ける必要があると感じました。また、</a:t>
            </a:r>
            <a:r>
              <a:rPr lang="en-US" altLang="ja-JP" dirty="0"/>
              <a:t>bit</a:t>
            </a:r>
            <a:r>
              <a:rPr lang="ja-JP" altLang="en-US" dirty="0"/>
              <a:t>と</a:t>
            </a:r>
            <a:r>
              <a:rPr lang="en-US" altLang="ja-JP" dirty="0"/>
              <a:t>byte</a:t>
            </a:r>
            <a:r>
              <a:rPr lang="ja-JP" altLang="en-US"/>
              <a:t>の単位がわかっていてもこんがらがることがあり、大変でした。</a:t>
            </a: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19364" y="4372075"/>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cxnSp>
        <p:nvCxnSpPr>
          <p:cNvPr id="3" name="直線コネクタ 2">
            <a:extLst>
              <a:ext uri="{FF2B5EF4-FFF2-40B4-BE49-F238E27FC236}">
                <a16:creationId xmlns:a16="http://schemas.microsoft.com/office/drawing/2014/main" id="{CB9A4AB9-BF81-4AC7-A783-30EFF9F5AB3D}"/>
              </a:ext>
            </a:extLst>
          </p:cNvPr>
          <p:cNvCxnSpPr/>
          <p:nvPr userDrawn="1"/>
        </p:nvCxnSpPr>
        <p:spPr>
          <a:xfrm>
            <a:off x="311700" y="1017725"/>
            <a:ext cx="8520600" cy="0"/>
          </a:xfrm>
          <a:prstGeom prst="line">
            <a:avLst/>
          </a:prstGeom>
        </p:spPr>
        <p:style>
          <a:lnRef idx="1">
            <a:schemeClr val="dk1"/>
          </a:lnRef>
          <a:fillRef idx="0">
            <a:schemeClr val="dk1"/>
          </a:fillRef>
          <a:effectRef idx="0">
            <a:schemeClr val="dk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60659" y="436966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ja"/>
              <a:t>‹#›</a:t>
            </a:fld>
            <a:endParaRPr dirty="0"/>
          </a:p>
        </p:txBody>
      </p:sp>
      <p:sp>
        <p:nvSpPr>
          <p:cNvPr id="5" name="Rectangle 6">
            <a:extLst>
              <a:ext uri="{FF2B5EF4-FFF2-40B4-BE49-F238E27FC236}">
                <a16:creationId xmlns:a16="http://schemas.microsoft.com/office/drawing/2014/main" id="{BC89727B-5D54-4A05-9A9B-089F2CDF30A5}"/>
              </a:ext>
            </a:extLst>
          </p:cNvPr>
          <p:cNvSpPr/>
          <p:nvPr userDrawn="1"/>
        </p:nvSpPr>
        <p:spPr>
          <a:xfrm>
            <a:off x="2382" y="4800600"/>
            <a:ext cx="9141619" cy="342900"/>
          </a:xfrm>
          <a:prstGeom prst="rect">
            <a:avLst/>
          </a:prstGeom>
          <a:solidFill>
            <a:srgbClr val="2683C6"/>
          </a:solidFill>
          <a:ln w="15875" cap="flat" cmpd="sng" algn="ctr">
            <a:noFill/>
            <a:prstDash val="solid"/>
          </a:ln>
          <a:effectLst/>
        </p:spPr>
      </p:sp>
      <p:sp>
        <p:nvSpPr>
          <p:cNvPr id="9" name="Rectangle 7">
            <a:extLst>
              <a:ext uri="{FF2B5EF4-FFF2-40B4-BE49-F238E27FC236}">
                <a16:creationId xmlns:a16="http://schemas.microsoft.com/office/drawing/2014/main" id="{85879D27-C48E-41DA-9366-EC6184BE544C}"/>
              </a:ext>
            </a:extLst>
          </p:cNvPr>
          <p:cNvSpPr/>
          <p:nvPr userDrawn="1"/>
        </p:nvSpPr>
        <p:spPr>
          <a:xfrm>
            <a:off x="12" y="4750737"/>
            <a:ext cx="9141619" cy="48006"/>
          </a:xfrm>
          <a:prstGeom prst="rect">
            <a:avLst/>
          </a:prstGeom>
          <a:solidFill>
            <a:srgbClr val="1CADE4"/>
          </a:solidFill>
          <a:ln w="15875" cap="flat" cmpd="sng" algn="ctr">
            <a:noFill/>
            <a:prstDash val="solid"/>
          </a:ln>
          <a:effectLst/>
        </p:spPr>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8.jpg"/></Relationships>
</file>

<file path=ppt/slides/_rels/slide14.xml.rels><?xml version="1.0" encoding="UTF-8" standalone="yes"?>
<Relationships xmlns="http://schemas.openxmlformats.org/package/2006/relationships"><Relationship Id="rId3" Type="http://schemas.openxmlformats.org/officeDocument/2006/relationships/hyperlink" Target="http://www.qnx.com/developers/docs/7.0.0/#com.qnx.doc.neutrino.user_guide/topic/os_intro_RESMGR.html" TargetMode="External"/><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hyperlink" Target="https://ja.wikipedia.org/wiki/%E3%83%9E%E3%82%A4%E3%82%AF%E3%83%AD%E3%82%AB%E3%83%BC%E3%83%8D%E3%83%AB"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ja" sz="3600"/>
              <a:t>カメラモジュールを操作するQNXリソースマネージャの作成</a:t>
            </a:r>
            <a:endParaRPr sz="3600"/>
          </a:p>
        </p:txBody>
      </p:sp>
      <p:sp>
        <p:nvSpPr>
          <p:cNvPr id="55" name="Google Shape;55;p13"/>
          <p:cNvSpPr txBox="1">
            <a:spLocks noGrp="1"/>
          </p:cNvSpPr>
          <p:nvPr>
            <p:ph type="subTitle" idx="1"/>
          </p:nvPr>
        </p:nvSpPr>
        <p:spPr>
          <a:xfrm>
            <a:off x="5492250" y="2834125"/>
            <a:ext cx="33399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ja" dirty="0"/>
              <a:t>大森拓郎</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
              <a:t>カメラで撮影</a:t>
            </a:r>
            <a:endParaRPr/>
          </a:p>
        </p:txBody>
      </p:sp>
      <p:sp>
        <p:nvSpPr>
          <p:cNvPr id="86" name="Google Shape;86;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JP" altLang="en-US" dirty="0"/>
              <a:t>デバッグが難しい</a:t>
            </a:r>
            <a:endParaRPr lang="en-US" altLang="ja-JP" dirty="0"/>
          </a:p>
          <a:p>
            <a:pPr marL="0" lvl="0" indent="0" algn="l" rtl="0">
              <a:spcBef>
                <a:spcPts val="0"/>
              </a:spcBef>
              <a:spcAft>
                <a:spcPts val="0"/>
              </a:spcAft>
              <a:buNone/>
            </a:pPr>
            <a:r>
              <a:rPr lang="ja-JP" altLang="en-US" dirty="0"/>
              <a:t>→可能性として</a:t>
            </a:r>
            <a:endParaRPr lang="en-US" altLang="ja-JP" dirty="0"/>
          </a:p>
          <a:p>
            <a:pPr marL="0" lvl="0" indent="0" algn="l" rtl="0">
              <a:spcBef>
                <a:spcPts val="0"/>
              </a:spcBef>
              <a:spcAft>
                <a:spcPts val="0"/>
              </a:spcAft>
              <a:buNone/>
            </a:pPr>
            <a:r>
              <a:rPr lang="ja-JP" altLang="en-US" dirty="0"/>
              <a:t>・使っている関数がおかしい</a:t>
            </a:r>
            <a:r>
              <a:rPr lang="en-US" altLang="ja-JP" dirty="0"/>
              <a:t>(QNX</a:t>
            </a:r>
            <a:r>
              <a:rPr lang="ja-JP" altLang="en-US" dirty="0"/>
              <a:t>が対応していても</a:t>
            </a:r>
            <a:r>
              <a:rPr lang="en-US" altLang="ja-JP" dirty="0" err="1"/>
              <a:t>beaglebone</a:t>
            </a:r>
            <a:r>
              <a:rPr lang="ja-JP" altLang="en-US" dirty="0"/>
              <a:t>が対応していないことも</a:t>
            </a:r>
            <a:r>
              <a:rPr lang="en-US" altLang="ja-JP" dirty="0"/>
              <a:t>)</a:t>
            </a:r>
          </a:p>
          <a:p>
            <a:pPr marL="0" lvl="0" indent="0" algn="l" rtl="0">
              <a:spcBef>
                <a:spcPts val="0"/>
              </a:spcBef>
              <a:spcAft>
                <a:spcPts val="0"/>
              </a:spcAft>
              <a:buNone/>
            </a:pPr>
            <a:r>
              <a:rPr lang="ja-JP" altLang="en-US" dirty="0"/>
              <a:t>・配列外参照やオーバーフロー、</a:t>
            </a:r>
            <a:r>
              <a:rPr lang="en-US" altLang="ja-JP" dirty="0"/>
              <a:t>byte</a:t>
            </a:r>
            <a:r>
              <a:rPr lang="ja-JP" altLang="en-US" dirty="0"/>
              <a:t>のずらしミス</a:t>
            </a:r>
            <a:endParaRPr lang="en-US" altLang="ja-JP" dirty="0"/>
          </a:p>
          <a:p>
            <a:pPr marL="0" lvl="0" indent="0" algn="l" rtl="0">
              <a:spcBef>
                <a:spcPts val="0"/>
              </a:spcBef>
              <a:spcAft>
                <a:spcPts val="0"/>
              </a:spcAft>
              <a:buNone/>
            </a:pPr>
            <a:r>
              <a:rPr lang="ja-JP" altLang="en-US" dirty="0"/>
              <a:t>・そもそも配線を間違えている</a:t>
            </a:r>
            <a:endParaRPr lang="en-US" altLang="ja-JP" dirty="0"/>
          </a:p>
          <a:p>
            <a:pPr marL="0" lvl="0" indent="0" algn="l" rtl="0">
              <a:spcBef>
                <a:spcPts val="0"/>
              </a:spcBef>
              <a:spcAft>
                <a:spcPts val="0"/>
              </a:spcAft>
              <a:buNone/>
            </a:pPr>
            <a:endParaRPr lang="en-US" altLang="ja-JP" dirty="0"/>
          </a:p>
          <a:p>
            <a:pPr marL="0" lvl="0" indent="0" algn="l" rtl="0">
              <a:spcBef>
                <a:spcPts val="0"/>
              </a:spcBef>
              <a:spcAft>
                <a:spcPts val="0"/>
              </a:spcAft>
              <a:buNone/>
            </a:pPr>
            <a:r>
              <a:rPr lang="ja-JP" altLang="en-US" dirty="0"/>
              <a:t>→解決策としてプログラムはもちろん</a:t>
            </a:r>
            <a:r>
              <a:rPr lang="en-US" altLang="ja-JP" dirty="0"/>
              <a:t>jpg</a:t>
            </a:r>
            <a:r>
              <a:rPr lang="ja-JP" altLang="en-US" dirty="0"/>
              <a:t>のバイナリを読んだりマニュアルを何度も読み返した</a:t>
            </a:r>
            <a:endParaRPr lang="en-US" altLang="ja-JP" dirty="0"/>
          </a:p>
        </p:txBody>
      </p:sp>
      <p:sp>
        <p:nvSpPr>
          <p:cNvPr id="2" name="スライド番号プレースホルダー 1">
            <a:extLst>
              <a:ext uri="{FF2B5EF4-FFF2-40B4-BE49-F238E27FC236}">
                <a16:creationId xmlns:a16="http://schemas.microsoft.com/office/drawing/2014/main" id="{153DF936-F65B-4717-ACEC-7E831B85750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ja" smtClean="0"/>
              <a:t>10</a:t>
            </a:fld>
            <a:endParaRPr lang="ja" altLang="en-US"/>
          </a:p>
        </p:txBody>
      </p:sp>
    </p:spTree>
    <p:extLst>
      <p:ext uri="{BB962C8B-B14F-4D97-AF65-F5344CB8AC3E}">
        <p14:creationId xmlns:p14="http://schemas.microsoft.com/office/powerpoint/2010/main" val="41888860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
              <a:t>カメラで撮影</a:t>
            </a:r>
            <a:endParaRPr/>
          </a:p>
        </p:txBody>
      </p:sp>
      <p:sp>
        <p:nvSpPr>
          <p:cNvPr id="86" name="Google Shape;86;p18"/>
          <p:cNvSpPr txBox="1">
            <a:spLocks noGrp="1"/>
          </p:cNvSpPr>
          <p:nvPr>
            <p:ph type="body" idx="1"/>
          </p:nvPr>
        </p:nvSpPr>
        <p:spPr>
          <a:xfrm>
            <a:off x="311700" y="1152475"/>
            <a:ext cx="8520600" cy="74405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ja" dirty="0" err="1"/>
              <a:t>spi</a:t>
            </a:r>
            <a:r>
              <a:rPr lang="ja-JP" altLang="en-US" dirty="0"/>
              <a:t>を用いてデータの読み書きをするようにカメラが設計されている</a:t>
            </a:r>
            <a:endParaRPr lang="en-US" altLang="ja-JP" dirty="0"/>
          </a:p>
          <a:p>
            <a:pPr marL="0" lvl="0" indent="0" algn="l" rtl="0">
              <a:spcBef>
                <a:spcPts val="0"/>
              </a:spcBef>
              <a:spcAft>
                <a:spcPts val="0"/>
              </a:spcAft>
              <a:buNone/>
            </a:pPr>
            <a:r>
              <a:rPr lang="en-US" altLang="ja-JP" dirty="0" err="1"/>
              <a:t>spi</a:t>
            </a:r>
            <a:r>
              <a:rPr lang="ja-JP" altLang="en-US" dirty="0"/>
              <a:t>は基本双方向通信</a:t>
            </a:r>
            <a:endParaRPr lang="en-US" altLang="ja-JP" dirty="0"/>
          </a:p>
          <a:p>
            <a:pPr marL="0" lvl="0" indent="0" algn="l" rtl="0">
              <a:spcBef>
                <a:spcPts val="0"/>
              </a:spcBef>
              <a:spcAft>
                <a:spcPts val="0"/>
              </a:spcAft>
              <a:buNone/>
            </a:pPr>
            <a:r>
              <a:rPr lang="ja-JP" altLang="en-US" dirty="0"/>
              <a:t>当初の想定→</a:t>
            </a:r>
            <a:r>
              <a:rPr lang="en-US" altLang="ja-JP" dirty="0" err="1"/>
              <a:t>spi_write</a:t>
            </a:r>
            <a:r>
              <a:rPr lang="ja-JP" altLang="en-US" dirty="0"/>
              <a:t>関数を呼びその後</a:t>
            </a:r>
            <a:r>
              <a:rPr lang="en-US" altLang="ja-JP" dirty="0" err="1"/>
              <a:t>spi_read</a:t>
            </a:r>
            <a:r>
              <a:rPr lang="ja-JP" altLang="en-US" dirty="0"/>
              <a:t>関数を呼ぶ</a:t>
            </a:r>
            <a:endParaRPr lang="en-US" altLang="ja-JP" dirty="0"/>
          </a:p>
          <a:p>
            <a:pPr marL="0" lvl="0" indent="0" algn="l" rtl="0">
              <a:spcBef>
                <a:spcPts val="0"/>
              </a:spcBef>
              <a:spcAft>
                <a:spcPts val="0"/>
              </a:spcAft>
              <a:buNone/>
            </a:pPr>
            <a:endParaRPr dirty="0"/>
          </a:p>
        </p:txBody>
      </p:sp>
      <p:sp>
        <p:nvSpPr>
          <p:cNvPr id="2" name="スライド番号プレースホルダー 1">
            <a:extLst>
              <a:ext uri="{FF2B5EF4-FFF2-40B4-BE49-F238E27FC236}">
                <a16:creationId xmlns:a16="http://schemas.microsoft.com/office/drawing/2014/main" id="{E9441DAC-C2CF-4D4B-BD12-1E75E5C0F9D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ja" smtClean="0"/>
              <a:t>11</a:t>
            </a:fld>
            <a:endParaRPr lang="ja" altLang="en-US"/>
          </a:p>
        </p:txBody>
      </p:sp>
      <p:pic>
        <p:nvPicPr>
          <p:cNvPr id="4" name="図 3">
            <a:extLst>
              <a:ext uri="{FF2B5EF4-FFF2-40B4-BE49-F238E27FC236}">
                <a16:creationId xmlns:a16="http://schemas.microsoft.com/office/drawing/2014/main" id="{DDFD4B53-85F5-44CC-B4E3-DE1D35EE7A94}"/>
              </a:ext>
            </a:extLst>
          </p:cNvPr>
          <p:cNvPicPr>
            <a:picLocks noChangeAspect="1"/>
          </p:cNvPicPr>
          <p:nvPr/>
        </p:nvPicPr>
        <p:blipFill>
          <a:blip r:embed="rId3"/>
          <a:stretch>
            <a:fillRect/>
          </a:stretch>
        </p:blipFill>
        <p:spPr>
          <a:xfrm>
            <a:off x="1638965" y="2571750"/>
            <a:ext cx="5866069" cy="2126725"/>
          </a:xfrm>
          <a:prstGeom prst="rect">
            <a:avLst/>
          </a:prstGeom>
        </p:spPr>
      </p:pic>
      <p:cxnSp>
        <p:nvCxnSpPr>
          <p:cNvPr id="6" name="直線矢印コネクタ 5">
            <a:extLst>
              <a:ext uri="{FF2B5EF4-FFF2-40B4-BE49-F238E27FC236}">
                <a16:creationId xmlns:a16="http://schemas.microsoft.com/office/drawing/2014/main" id="{210F00E2-8C92-4859-9C81-D9F8CBE8F14F}"/>
              </a:ext>
            </a:extLst>
          </p:cNvPr>
          <p:cNvCxnSpPr/>
          <p:nvPr/>
        </p:nvCxnSpPr>
        <p:spPr>
          <a:xfrm>
            <a:off x="1469631" y="3474720"/>
            <a:ext cx="33866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 name="直線矢印コネクタ 8">
            <a:extLst>
              <a:ext uri="{FF2B5EF4-FFF2-40B4-BE49-F238E27FC236}">
                <a16:creationId xmlns:a16="http://schemas.microsoft.com/office/drawing/2014/main" id="{E9EF11C2-051B-42BF-9FF8-34097034D920}"/>
              </a:ext>
            </a:extLst>
          </p:cNvPr>
          <p:cNvCxnSpPr/>
          <p:nvPr/>
        </p:nvCxnSpPr>
        <p:spPr>
          <a:xfrm>
            <a:off x="1472835" y="3728720"/>
            <a:ext cx="33866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 name="テキスト ボックス 6">
            <a:extLst>
              <a:ext uri="{FF2B5EF4-FFF2-40B4-BE49-F238E27FC236}">
                <a16:creationId xmlns:a16="http://schemas.microsoft.com/office/drawing/2014/main" id="{BEDE86D7-4BC6-4E39-9B2D-78FF722E231F}"/>
              </a:ext>
            </a:extLst>
          </p:cNvPr>
          <p:cNvSpPr txBox="1"/>
          <p:nvPr/>
        </p:nvSpPr>
        <p:spPr>
          <a:xfrm>
            <a:off x="159174" y="3290054"/>
            <a:ext cx="1395124" cy="369332"/>
          </a:xfrm>
          <a:prstGeom prst="rect">
            <a:avLst/>
          </a:prstGeom>
          <a:noFill/>
        </p:spPr>
        <p:txBody>
          <a:bodyPr wrap="square" rtlCol="0">
            <a:spAutoFit/>
          </a:bodyPr>
          <a:lstStyle/>
          <a:p>
            <a:r>
              <a:rPr kumimoji="1" lang="ja-JP" altLang="en-US" sz="1800" dirty="0">
                <a:solidFill>
                  <a:srgbClr val="595959"/>
                </a:solidFill>
              </a:rPr>
              <a:t>書き込み用</a:t>
            </a:r>
          </a:p>
        </p:txBody>
      </p:sp>
      <p:sp>
        <p:nvSpPr>
          <p:cNvPr id="11" name="テキスト ボックス 10">
            <a:extLst>
              <a:ext uri="{FF2B5EF4-FFF2-40B4-BE49-F238E27FC236}">
                <a16:creationId xmlns:a16="http://schemas.microsoft.com/office/drawing/2014/main" id="{00CF1ADA-89A1-41B5-9E98-0F1061DAB7CD}"/>
              </a:ext>
            </a:extLst>
          </p:cNvPr>
          <p:cNvSpPr txBox="1"/>
          <p:nvPr/>
        </p:nvSpPr>
        <p:spPr>
          <a:xfrm>
            <a:off x="159174" y="3544054"/>
            <a:ext cx="1395124" cy="369332"/>
          </a:xfrm>
          <a:prstGeom prst="rect">
            <a:avLst/>
          </a:prstGeom>
          <a:noFill/>
        </p:spPr>
        <p:txBody>
          <a:bodyPr wrap="square" rtlCol="0">
            <a:spAutoFit/>
          </a:bodyPr>
          <a:lstStyle/>
          <a:p>
            <a:r>
              <a:rPr kumimoji="1" lang="ja-JP" altLang="en-US" sz="1800" dirty="0">
                <a:solidFill>
                  <a:srgbClr val="595959"/>
                </a:solidFill>
              </a:rPr>
              <a:t>読み込み用</a:t>
            </a:r>
          </a:p>
        </p:txBody>
      </p:sp>
      <p:sp>
        <p:nvSpPr>
          <p:cNvPr id="8" name="左中かっこ 7">
            <a:extLst>
              <a:ext uri="{FF2B5EF4-FFF2-40B4-BE49-F238E27FC236}">
                <a16:creationId xmlns:a16="http://schemas.microsoft.com/office/drawing/2014/main" id="{0E899933-EFCA-465C-9B68-A858D047BCFD}"/>
              </a:ext>
            </a:extLst>
          </p:cNvPr>
          <p:cNvSpPr/>
          <p:nvPr/>
        </p:nvSpPr>
        <p:spPr>
          <a:xfrm rot="5400000">
            <a:off x="5505449" y="1951991"/>
            <a:ext cx="700194" cy="2282613"/>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DD62788F-8927-453F-BF61-DC9654D714A8}"/>
              </a:ext>
            </a:extLst>
          </p:cNvPr>
          <p:cNvSpPr txBox="1"/>
          <p:nvPr/>
        </p:nvSpPr>
        <p:spPr>
          <a:xfrm>
            <a:off x="4998719" y="2408627"/>
            <a:ext cx="1713653" cy="369332"/>
          </a:xfrm>
          <a:prstGeom prst="rect">
            <a:avLst/>
          </a:prstGeom>
          <a:noFill/>
        </p:spPr>
        <p:txBody>
          <a:bodyPr wrap="square" rtlCol="0">
            <a:spAutoFit/>
          </a:bodyPr>
          <a:lstStyle/>
          <a:p>
            <a:r>
              <a:rPr kumimoji="1" lang="en-US" altLang="ja-JP" sz="1800" dirty="0">
                <a:solidFill>
                  <a:srgbClr val="595959"/>
                </a:solidFill>
              </a:rPr>
              <a:t>Dummy byte</a:t>
            </a:r>
            <a:endParaRPr kumimoji="1" lang="ja-JP" altLang="en-US" sz="1800" dirty="0">
              <a:solidFill>
                <a:srgbClr val="595959"/>
              </a:solidFill>
            </a:endParaRPr>
          </a:p>
        </p:txBody>
      </p:sp>
    </p:spTree>
    <p:extLst>
      <p:ext uri="{BB962C8B-B14F-4D97-AF65-F5344CB8AC3E}">
        <p14:creationId xmlns:p14="http://schemas.microsoft.com/office/powerpoint/2010/main" val="23044137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
              <a:t>カメラで撮影</a:t>
            </a:r>
            <a:endParaRPr/>
          </a:p>
        </p:txBody>
      </p:sp>
      <p:sp>
        <p:nvSpPr>
          <p:cNvPr id="86" name="Google Shape;86;p18"/>
          <p:cNvSpPr txBox="1">
            <a:spLocks noGrp="1"/>
          </p:cNvSpPr>
          <p:nvPr>
            <p:ph type="body" idx="1"/>
          </p:nvPr>
        </p:nvSpPr>
        <p:spPr>
          <a:xfrm>
            <a:off x="311700" y="1152475"/>
            <a:ext cx="8520600" cy="74405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JP" altLang="en-US" dirty="0"/>
              <a:t>実際→</a:t>
            </a:r>
            <a:r>
              <a:rPr lang="en-US" altLang="ja-JP" dirty="0"/>
              <a:t>write</a:t>
            </a:r>
            <a:r>
              <a:rPr lang="ja-JP" altLang="en-US" dirty="0"/>
              <a:t>した次のクロックには読み込み</a:t>
            </a:r>
            <a:r>
              <a:rPr lang="en-US" altLang="ja-JP" dirty="0"/>
              <a:t>byte</a:t>
            </a:r>
            <a:r>
              <a:rPr lang="ja-JP" altLang="en-US" dirty="0"/>
              <a:t>が来る</a:t>
            </a:r>
            <a:endParaRPr lang="en-US" altLang="ja-JP" dirty="0"/>
          </a:p>
          <a:p>
            <a:pPr marL="0" lvl="0" indent="0" algn="l" rtl="0">
              <a:spcBef>
                <a:spcPts val="0"/>
              </a:spcBef>
              <a:spcAft>
                <a:spcPts val="0"/>
              </a:spcAft>
              <a:buNone/>
            </a:pPr>
            <a:r>
              <a:rPr lang="ja-JP" altLang="en-US" dirty="0"/>
              <a:t>　　→書き込みの後に即座に読み込み可能な</a:t>
            </a:r>
            <a:r>
              <a:rPr lang="en-US" altLang="ja-JP" dirty="0" err="1"/>
              <a:t>spi_cmdread</a:t>
            </a:r>
            <a:r>
              <a:rPr lang="ja-JP" altLang="en-US" dirty="0"/>
              <a:t>か</a:t>
            </a:r>
            <a:endParaRPr lang="en-US" altLang="ja-JP" dirty="0"/>
          </a:p>
          <a:p>
            <a:pPr marL="0" lvl="0" indent="0" algn="l" rtl="0">
              <a:spcBef>
                <a:spcPts val="0"/>
              </a:spcBef>
              <a:spcAft>
                <a:spcPts val="0"/>
              </a:spcAft>
              <a:buNone/>
            </a:pPr>
            <a:r>
              <a:rPr lang="ja-JP" altLang="en-US" dirty="0"/>
              <a:t>　　　書き込みと読み込みを同時に行う</a:t>
            </a:r>
            <a:r>
              <a:rPr lang="en-US" altLang="ja-JP" dirty="0" err="1"/>
              <a:t>spi_xchange</a:t>
            </a:r>
            <a:endParaRPr lang="en-US" altLang="ja-JP" dirty="0"/>
          </a:p>
        </p:txBody>
      </p:sp>
      <p:sp>
        <p:nvSpPr>
          <p:cNvPr id="2" name="スライド番号プレースホルダー 1">
            <a:extLst>
              <a:ext uri="{FF2B5EF4-FFF2-40B4-BE49-F238E27FC236}">
                <a16:creationId xmlns:a16="http://schemas.microsoft.com/office/drawing/2014/main" id="{E9441DAC-C2CF-4D4B-BD12-1E75E5C0F9D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ja" smtClean="0"/>
              <a:t>12</a:t>
            </a:fld>
            <a:endParaRPr lang="ja" altLang="en-US"/>
          </a:p>
        </p:txBody>
      </p:sp>
      <p:pic>
        <p:nvPicPr>
          <p:cNvPr id="4" name="図 3">
            <a:extLst>
              <a:ext uri="{FF2B5EF4-FFF2-40B4-BE49-F238E27FC236}">
                <a16:creationId xmlns:a16="http://schemas.microsoft.com/office/drawing/2014/main" id="{DDFD4B53-85F5-44CC-B4E3-DE1D35EE7A94}"/>
              </a:ext>
            </a:extLst>
          </p:cNvPr>
          <p:cNvPicPr>
            <a:picLocks noChangeAspect="1"/>
          </p:cNvPicPr>
          <p:nvPr/>
        </p:nvPicPr>
        <p:blipFill>
          <a:blip r:embed="rId3"/>
          <a:stretch>
            <a:fillRect/>
          </a:stretch>
        </p:blipFill>
        <p:spPr>
          <a:xfrm>
            <a:off x="1638965" y="2571750"/>
            <a:ext cx="5866069" cy="2126725"/>
          </a:xfrm>
          <a:prstGeom prst="rect">
            <a:avLst/>
          </a:prstGeom>
        </p:spPr>
      </p:pic>
      <p:cxnSp>
        <p:nvCxnSpPr>
          <p:cNvPr id="6" name="直線矢印コネクタ 5">
            <a:extLst>
              <a:ext uri="{FF2B5EF4-FFF2-40B4-BE49-F238E27FC236}">
                <a16:creationId xmlns:a16="http://schemas.microsoft.com/office/drawing/2014/main" id="{210F00E2-8C92-4859-9C81-D9F8CBE8F14F}"/>
              </a:ext>
            </a:extLst>
          </p:cNvPr>
          <p:cNvCxnSpPr/>
          <p:nvPr/>
        </p:nvCxnSpPr>
        <p:spPr>
          <a:xfrm>
            <a:off x="1469631" y="3474720"/>
            <a:ext cx="33866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 name="直線矢印コネクタ 8">
            <a:extLst>
              <a:ext uri="{FF2B5EF4-FFF2-40B4-BE49-F238E27FC236}">
                <a16:creationId xmlns:a16="http://schemas.microsoft.com/office/drawing/2014/main" id="{E9EF11C2-051B-42BF-9FF8-34097034D920}"/>
              </a:ext>
            </a:extLst>
          </p:cNvPr>
          <p:cNvCxnSpPr/>
          <p:nvPr/>
        </p:nvCxnSpPr>
        <p:spPr>
          <a:xfrm>
            <a:off x="1472835" y="3728720"/>
            <a:ext cx="33866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 name="テキスト ボックス 6">
            <a:extLst>
              <a:ext uri="{FF2B5EF4-FFF2-40B4-BE49-F238E27FC236}">
                <a16:creationId xmlns:a16="http://schemas.microsoft.com/office/drawing/2014/main" id="{BEDE86D7-4BC6-4E39-9B2D-78FF722E231F}"/>
              </a:ext>
            </a:extLst>
          </p:cNvPr>
          <p:cNvSpPr txBox="1"/>
          <p:nvPr/>
        </p:nvSpPr>
        <p:spPr>
          <a:xfrm>
            <a:off x="159174" y="3290054"/>
            <a:ext cx="1395124" cy="369332"/>
          </a:xfrm>
          <a:prstGeom prst="rect">
            <a:avLst/>
          </a:prstGeom>
          <a:noFill/>
        </p:spPr>
        <p:txBody>
          <a:bodyPr wrap="square" rtlCol="0">
            <a:spAutoFit/>
          </a:bodyPr>
          <a:lstStyle/>
          <a:p>
            <a:r>
              <a:rPr kumimoji="1" lang="ja-JP" altLang="en-US" sz="1800" dirty="0">
                <a:solidFill>
                  <a:srgbClr val="595959"/>
                </a:solidFill>
              </a:rPr>
              <a:t>書き込み用</a:t>
            </a:r>
          </a:p>
        </p:txBody>
      </p:sp>
      <p:sp>
        <p:nvSpPr>
          <p:cNvPr id="11" name="テキスト ボックス 10">
            <a:extLst>
              <a:ext uri="{FF2B5EF4-FFF2-40B4-BE49-F238E27FC236}">
                <a16:creationId xmlns:a16="http://schemas.microsoft.com/office/drawing/2014/main" id="{00CF1ADA-89A1-41B5-9E98-0F1061DAB7CD}"/>
              </a:ext>
            </a:extLst>
          </p:cNvPr>
          <p:cNvSpPr txBox="1"/>
          <p:nvPr/>
        </p:nvSpPr>
        <p:spPr>
          <a:xfrm>
            <a:off x="159174" y="3544054"/>
            <a:ext cx="1395124" cy="369332"/>
          </a:xfrm>
          <a:prstGeom prst="rect">
            <a:avLst/>
          </a:prstGeom>
          <a:noFill/>
        </p:spPr>
        <p:txBody>
          <a:bodyPr wrap="square" rtlCol="0">
            <a:spAutoFit/>
          </a:bodyPr>
          <a:lstStyle/>
          <a:p>
            <a:r>
              <a:rPr kumimoji="1" lang="ja-JP" altLang="en-US" sz="1800" dirty="0">
                <a:solidFill>
                  <a:srgbClr val="595959"/>
                </a:solidFill>
              </a:rPr>
              <a:t>読み込み用</a:t>
            </a:r>
          </a:p>
        </p:txBody>
      </p:sp>
      <p:sp>
        <p:nvSpPr>
          <p:cNvPr id="8" name="左中かっこ 7">
            <a:extLst>
              <a:ext uri="{FF2B5EF4-FFF2-40B4-BE49-F238E27FC236}">
                <a16:creationId xmlns:a16="http://schemas.microsoft.com/office/drawing/2014/main" id="{0E899933-EFCA-465C-9B68-A858D047BCFD}"/>
              </a:ext>
            </a:extLst>
          </p:cNvPr>
          <p:cNvSpPr/>
          <p:nvPr/>
        </p:nvSpPr>
        <p:spPr>
          <a:xfrm rot="5400000">
            <a:off x="5505449" y="1951991"/>
            <a:ext cx="700194" cy="2282613"/>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DD62788F-8927-453F-BF61-DC9654D714A8}"/>
              </a:ext>
            </a:extLst>
          </p:cNvPr>
          <p:cNvSpPr txBox="1"/>
          <p:nvPr/>
        </p:nvSpPr>
        <p:spPr>
          <a:xfrm>
            <a:off x="4998719" y="2408627"/>
            <a:ext cx="1713653" cy="369332"/>
          </a:xfrm>
          <a:prstGeom prst="rect">
            <a:avLst/>
          </a:prstGeom>
          <a:noFill/>
        </p:spPr>
        <p:txBody>
          <a:bodyPr wrap="square" rtlCol="0">
            <a:spAutoFit/>
          </a:bodyPr>
          <a:lstStyle/>
          <a:p>
            <a:r>
              <a:rPr kumimoji="1" lang="en-US" altLang="ja-JP" sz="1800" dirty="0">
                <a:solidFill>
                  <a:srgbClr val="595959"/>
                </a:solidFill>
              </a:rPr>
              <a:t>Dummy byte</a:t>
            </a:r>
            <a:endParaRPr kumimoji="1" lang="ja-JP" altLang="en-US" sz="1800" dirty="0">
              <a:solidFill>
                <a:srgbClr val="595959"/>
              </a:solidFill>
            </a:endParaRPr>
          </a:p>
        </p:txBody>
      </p:sp>
    </p:spTree>
    <p:extLst>
      <p:ext uri="{BB962C8B-B14F-4D97-AF65-F5344CB8AC3E}">
        <p14:creationId xmlns:p14="http://schemas.microsoft.com/office/powerpoint/2010/main" val="10606930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
              <a:t>カメラで撮影</a:t>
            </a:r>
            <a:endParaRPr/>
          </a:p>
        </p:txBody>
      </p:sp>
      <p:sp>
        <p:nvSpPr>
          <p:cNvPr id="2" name="スライド番号プレースホルダー 1">
            <a:extLst>
              <a:ext uri="{FF2B5EF4-FFF2-40B4-BE49-F238E27FC236}">
                <a16:creationId xmlns:a16="http://schemas.microsoft.com/office/drawing/2014/main" id="{E9441DAC-C2CF-4D4B-BD12-1E75E5C0F9D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ja" smtClean="0"/>
              <a:t>13</a:t>
            </a:fld>
            <a:endParaRPr lang="ja" altLang="en-US"/>
          </a:p>
        </p:txBody>
      </p:sp>
      <p:sp>
        <p:nvSpPr>
          <p:cNvPr id="5" name="テキスト ボックス 4">
            <a:extLst>
              <a:ext uri="{FF2B5EF4-FFF2-40B4-BE49-F238E27FC236}">
                <a16:creationId xmlns:a16="http://schemas.microsoft.com/office/drawing/2014/main" id="{C44A3F3B-C3B9-4AF3-9E39-350BD523F037}"/>
              </a:ext>
            </a:extLst>
          </p:cNvPr>
          <p:cNvSpPr txBox="1"/>
          <p:nvPr/>
        </p:nvSpPr>
        <p:spPr>
          <a:xfrm>
            <a:off x="460587" y="1151467"/>
            <a:ext cx="4036906" cy="338554"/>
          </a:xfrm>
          <a:prstGeom prst="rect">
            <a:avLst/>
          </a:prstGeom>
          <a:noFill/>
        </p:spPr>
        <p:txBody>
          <a:bodyPr wrap="square" rtlCol="0">
            <a:spAutoFit/>
          </a:bodyPr>
          <a:lstStyle/>
          <a:p>
            <a:r>
              <a:rPr kumimoji="1" lang="ja-JP" altLang="en-US" sz="1600" dirty="0">
                <a:solidFill>
                  <a:srgbClr val="595959"/>
                </a:solidFill>
              </a:rPr>
              <a:t>撮影した写真</a:t>
            </a:r>
          </a:p>
        </p:txBody>
      </p:sp>
      <p:pic>
        <p:nvPicPr>
          <p:cNvPr id="7" name="図 6">
            <a:extLst>
              <a:ext uri="{FF2B5EF4-FFF2-40B4-BE49-F238E27FC236}">
                <a16:creationId xmlns:a16="http://schemas.microsoft.com/office/drawing/2014/main" id="{F110EF25-08DB-4C0D-9707-2396C62F171B}"/>
              </a:ext>
            </a:extLst>
          </p:cNvPr>
          <p:cNvPicPr>
            <a:picLocks noChangeAspect="1"/>
          </p:cNvPicPr>
          <p:nvPr/>
        </p:nvPicPr>
        <p:blipFill>
          <a:blip r:embed="rId3"/>
          <a:stretch>
            <a:fillRect/>
          </a:stretch>
        </p:blipFill>
        <p:spPr>
          <a:xfrm rot="10800000">
            <a:off x="874605" y="1692908"/>
            <a:ext cx="3208866" cy="2406650"/>
          </a:xfrm>
          <a:prstGeom prst="rect">
            <a:avLst/>
          </a:prstGeom>
        </p:spPr>
      </p:pic>
      <p:sp>
        <p:nvSpPr>
          <p:cNvPr id="12" name="テキスト ボックス 11">
            <a:extLst>
              <a:ext uri="{FF2B5EF4-FFF2-40B4-BE49-F238E27FC236}">
                <a16:creationId xmlns:a16="http://schemas.microsoft.com/office/drawing/2014/main" id="{67EC929B-251B-47BD-96E8-89061DB1CBC7}"/>
              </a:ext>
            </a:extLst>
          </p:cNvPr>
          <p:cNvSpPr txBox="1"/>
          <p:nvPr/>
        </p:nvSpPr>
        <p:spPr>
          <a:xfrm>
            <a:off x="1976118" y="4202798"/>
            <a:ext cx="1005840" cy="338554"/>
          </a:xfrm>
          <a:prstGeom prst="rect">
            <a:avLst/>
          </a:prstGeom>
          <a:noFill/>
        </p:spPr>
        <p:txBody>
          <a:bodyPr wrap="square" rtlCol="0">
            <a:spAutoFit/>
          </a:bodyPr>
          <a:lstStyle/>
          <a:p>
            <a:r>
              <a:rPr kumimoji="1" lang="en-US" altLang="ja-JP" sz="1600" dirty="0">
                <a:solidFill>
                  <a:srgbClr val="595959"/>
                </a:solidFill>
              </a:rPr>
              <a:t>320X240</a:t>
            </a:r>
            <a:endParaRPr kumimoji="1" lang="ja-JP" altLang="en-US" sz="1600" dirty="0">
              <a:solidFill>
                <a:srgbClr val="595959"/>
              </a:solidFill>
            </a:endParaRPr>
          </a:p>
        </p:txBody>
      </p:sp>
      <p:sp>
        <p:nvSpPr>
          <p:cNvPr id="13" name="テキスト ボックス 12">
            <a:extLst>
              <a:ext uri="{FF2B5EF4-FFF2-40B4-BE49-F238E27FC236}">
                <a16:creationId xmlns:a16="http://schemas.microsoft.com/office/drawing/2014/main" id="{DB756DA8-7D87-4D50-AB99-EE6883302C0E}"/>
              </a:ext>
            </a:extLst>
          </p:cNvPr>
          <p:cNvSpPr txBox="1"/>
          <p:nvPr/>
        </p:nvSpPr>
        <p:spPr>
          <a:xfrm>
            <a:off x="5825068" y="4202798"/>
            <a:ext cx="1246293" cy="338554"/>
          </a:xfrm>
          <a:prstGeom prst="rect">
            <a:avLst/>
          </a:prstGeom>
          <a:noFill/>
        </p:spPr>
        <p:txBody>
          <a:bodyPr wrap="square" rtlCol="0">
            <a:spAutoFit/>
          </a:bodyPr>
          <a:lstStyle/>
          <a:p>
            <a:r>
              <a:rPr kumimoji="1" lang="en-US" altLang="ja-JP" sz="1600" dirty="0">
                <a:solidFill>
                  <a:srgbClr val="595959"/>
                </a:solidFill>
              </a:rPr>
              <a:t>1600X1200</a:t>
            </a:r>
            <a:endParaRPr kumimoji="1" lang="ja-JP" altLang="en-US" sz="1600" dirty="0">
              <a:solidFill>
                <a:srgbClr val="595959"/>
              </a:solidFill>
            </a:endParaRPr>
          </a:p>
        </p:txBody>
      </p:sp>
      <p:pic>
        <p:nvPicPr>
          <p:cNvPr id="11" name="図 10">
            <a:extLst>
              <a:ext uri="{FF2B5EF4-FFF2-40B4-BE49-F238E27FC236}">
                <a16:creationId xmlns:a16="http://schemas.microsoft.com/office/drawing/2014/main" id="{4D887FBC-9C34-4BA7-B032-C3471E936224}"/>
              </a:ext>
            </a:extLst>
          </p:cNvPr>
          <p:cNvPicPr>
            <a:picLocks noChangeAspect="1"/>
          </p:cNvPicPr>
          <p:nvPr/>
        </p:nvPicPr>
        <p:blipFill>
          <a:blip r:embed="rId4"/>
          <a:stretch>
            <a:fillRect/>
          </a:stretch>
        </p:blipFill>
        <p:spPr>
          <a:xfrm rot="10800000">
            <a:off x="4843780" y="1692909"/>
            <a:ext cx="3208867" cy="2406651"/>
          </a:xfrm>
          <a:prstGeom prst="rect">
            <a:avLst/>
          </a:prstGeom>
        </p:spPr>
      </p:pic>
    </p:spTree>
    <p:extLst>
      <p:ext uri="{BB962C8B-B14F-4D97-AF65-F5344CB8AC3E}">
        <p14:creationId xmlns:p14="http://schemas.microsoft.com/office/powerpoint/2010/main" val="12016339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p:nvPr/>
        </p:nvSpPr>
        <p:spPr>
          <a:xfrm>
            <a:off x="751840" y="1393874"/>
            <a:ext cx="3178085" cy="2115476"/>
          </a:xfrm>
          <a:prstGeom prst="rect">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19"/>
          <p:cNvSpPr/>
          <p:nvPr/>
        </p:nvSpPr>
        <p:spPr>
          <a:xfrm>
            <a:off x="2460700" y="1574250"/>
            <a:ext cx="4025400" cy="1827600"/>
          </a:xfrm>
          <a:prstGeom prst="rect">
            <a:avLst/>
          </a:pr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
              <a:t>リソースマネージャとは</a:t>
            </a:r>
            <a:endParaRPr/>
          </a:p>
        </p:txBody>
      </p:sp>
      <p:sp>
        <p:nvSpPr>
          <p:cNvPr id="94" name="Google Shape;94;p19"/>
          <p:cNvSpPr txBox="1">
            <a:spLocks noGrp="1"/>
          </p:cNvSpPr>
          <p:nvPr>
            <p:ph type="body" idx="1"/>
          </p:nvPr>
        </p:nvSpPr>
        <p:spPr>
          <a:xfrm>
            <a:off x="464050" y="10276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JP" altLang="en-US" dirty="0">
                <a:solidFill>
                  <a:srgbClr val="595959"/>
                </a:solidFill>
              </a:rPr>
              <a:t>データの受け渡しを制御できるサーバプログラム</a:t>
            </a:r>
            <a:endParaRPr dirty="0">
              <a:solidFill>
                <a:srgbClr val="595959"/>
              </a:solidFill>
            </a:endParaRPr>
          </a:p>
          <a:p>
            <a:pPr marL="0" lvl="0" indent="0" algn="l" rtl="0">
              <a:spcBef>
                <a:spcPts val="1600"/>
              </a:spcBef>
              <a:spcAft>
                <a:spcPts val="0"/>
              </a:spcAft>
              <a:buNone/>
            </a:pPr>
            <a:endParaRPr dirty="0">
              <a:solidFill>
                <a:srgbClr val="595959"/>
              </a:solidFill>
            </a:endParaRPr>
          </a:p>
          <a:p>
            <a:pPr marL="0" lvl="0" indent="0" algn="l" rtl="0">
              <a:spcBef>
                <a:spcPts val="1600"/>
              </a:spcBef>
              <a:spcAft>
                <a:spcPts val="0"/>
              </a:spcAft>
              <a:buNone/>
            </a:pPr>
            <a:endParaRPr dirty="0">
              <a:solidFill>
                <a:srgbClr val="595959"/>
              </a:solidFill>
            </a:endParaRPr>
          </a:p>
          <a:p>
            <a:pPr marL="0" lvl="0" indent="0" algn="l" rtl="0">
              <a:spcBef>
                <a:spcPts val="1600"/>
              </a:spcBef>
              <a:spcAft>
                <a:spcPts val="0"/>
              </a:spcAft>
              <a:buNone/>
            </a:pPr>
            <a:endParaRPr dirty="0">
              <a:solidFill>
                <a:srgbClr val="595959"/>
              </a:solidFill>
            </a:endParaRPr>
          </a:p>
          <a:p>
            <a:pPr marL="0" lvl="0" indent="0" algn="l" rtl="0">
              <a:spcBef>
                <a:spcPts val="1600"/>
              </a:spcBef>
              <a:spcAft>
                <a:spcPts val="0"/>
              </a:spcAft>
              <a:buNone/>
            </a:pPr>
            <a:endParaRPr dirty="0">
              <a:solidFill>
                <a:srgbClr val="595959"/>
              </a:solidFill>
            </a:endParaRPr>
          </a:p>
          <a:p>
            <a:pPr marL="0" lvl="0" indent="0" algn="l" rtl="0">
              <a:spcBef>
                <a:spcPts val="1600"/>
              </a:spcBef>
              <a:spcAft>
                <a:spcPts val="0"/>
              </a:spcAft>
              <a:buNone/>
            </a:pPr>
            <a:endParaRPr dirty="0">
              <a:solidFill>
                <a:srgbClr val="595959"/>
              </a:solidFill>
            </a:endParaRPr>
          </a:p>
          <a:p>
            <a:pPr marL="0" lvl="0" indent="0" algn="l" rtl="0">
              <a:spcBef>
                <a:spcPts val="1600"/>
              </a:spcBef>
              <a:spcAft>
                <a:spcPts val="1600"/>
              </a:spcAft>
              <a:buNone/>
            </a:pPr>
            <a:r>
              <a:rPr lang="ja" sz="1100" u="sng" dirty="0">
                <a:solidFill>
                  <a:srgbClr val="595959"/>
                </a:solidFill>
                <a:hlinkClick r:id="rId3">
                  <a:extLst>
                    <a:ext uri="{A12FA001-AC4F-418D-AE19-62706E023703}">
                      <ahyp:hlinkClr xmlns:ahyp="http://schemas.microsoft.com/office/drawing/2018/hyperlinkcolor" val="tx"/>
                    </a:ext>
                  </a:extLst>
                </a:hlinkClick>
              </a:rPr>
              <a:t>http://www.qnx.com/developers/docs/7.0.0/#com.qnx.doc.neutrino.user_guide/topic/os_intro_RESMGR.html</a:t>
            </a:r>
            <a:endParaRPr dirty="0">
              <a:solidFill>
                <a:srgbClr val="595959"/>
              </a:solidFill>
            </a:endParaRPr>
          </a:p>
        </p:txBody>
      </p:sp>
      <p:sp>
        <p:nvSpPr>
          <p:cNvPr id="95" name="Google Shape;95;p19"/>
          <p:cNvSpPr/>
          <p:nvPr/>
        </p:nvSpPr>
        <p:spPr>
          <a:xfrm>
            <a:off x="2460700" y="1795225"/>
            <a:ext cx="1343700" cy="1361700"/>
          </a:xfrm>
          <a:prstGeom prst="ellipse">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highlight>
                <a:srgbClr val="000000"/>
              </a:highlight>
            </a:endParaRPr>
          </a:p>
        </p:txBody>
      </p:sp>
      <p:sp>
        <p:nvSpPr>
          <p:cNvPr id="96" name="Google Shape;96;p19"/>
          <p:cNvSpPr txBox="1"/>
          <p:nvPr/>
        </p:nvSpPr>
        <p:spPr>
          <a:xfrm>
            <a:off x="2687650" y="2195375"/>
            <a:ext cx="9615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ja">
                <a:solidFill>
                  <a:srgbClr val="595959"/>
                </a:solidFill>
              </a:rPr>
              <a:t>/dev/spi0</a:t>
            </a:r>
            <a:endParaRPr>
              <a:solidFill>
                <a:srgbClr val="595959"/>
              </a:solidFill>
            </a:endParaRPr>
          </a:p>
        </p:txBody>
      </p:sp>
      <p:sp>
        <p:nvSpPr>
          <p:cNvPr id="97" name="Google Shape;97;p19"/>
          <p:cNvSpPr/>
          <p:nvPr/>
        </p:nvSpPr>
        <p:spPr>
          <a:xfrm>
            <a:off x="1104925" y="2392475"/>
            <a:ext cx="1343700" cy="143400"/>
          </a:xfrm>
          <a:prstGeom prst="rightArrow">
            <a:avLst>
              <a:gd name="adj1" fmla="val 50000"/>
              <a:gd name="adj2" fmla="val 50000"/>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9"/>
          <p:cNvSpPr txBox="1"/>
          <p:nvPr/>
        </p:nvSpPr>
        <p:spPr>
          <a:xfrm>
            <a:off x="1104925" y="2571650"/>
            <a:ext cx="1146775" cy="32845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ja" dirty="0">
                <a:solidFill>
                  <a:srgbClr val="595959"/>
                </a:solidFill>
              </a:rPr>
              <a:t>レジスタ番号と値</a:t>
            </a:r>
            <a:endParaRPr dirty="0">
              <a:solidFill>
                <a:srgbClr val="595959"/>
              </a:solidFill>
            </a:endParaRPr>
          </a:p>
          <a:p>
            <a:pPr marL="0" lvl="0" indent="0" algn="l" rtl="0">
              <a:spcBef>
                <a:spcPts val="0"/>
              </a:spcBef>
              <a:spcAft>
                <a:spcPts val="0"/>
              </a:spcAft>
              <a:buNone/>
            </a:pPr>
            <a:r>
              <a:rPr lang="ja" dirty="0">
                <a:solidFill>
                  <a:srgbClr val="595959"/>
                </a:solidFill>
              </a:rPr>
              <a:t>(write</a:t>
            </a:r>
            <a:r>
              <a:rPr lang="ja-JP" altLang="en-US" dirty="0">
                <a:solidFill>
                  <a:srgbClr val="595959"/>
                </a:solidFill>
              </a:rPr>
              <a:t>命令</a:t>
            </a:r>
            <a:r>
              <a:rPr lang="ja" dirty="0">
                <a:solidFill>
                  <a:srgbClr val="595959"/>
                </a:solidFill>
              </a:rPr>
              <a:t>)</a:t>
            </a:r>
            <a:endParaRPr dirty="0">
              <a:solidFill>
                <a:srgbClr val="595959"/>
              </a:solidFill>
            </a:endParaRPr>
          </a:p>
        </p:txBody>
      </p:sp>
      <p:sp>
        <p:nvSpPr>
          <p:cNvPr id="99" name="Google Shape;99;p19"/>
          <p:cNvSpPr/>
          <p:nvPr/>
        </p:nvSpPr>
        <p:spPr>
          <a:xfrm>
            <a:off x="3798550" y="2231225"/>
            <a:ext cx="925800" cy="119400"/>
          </a:xfrm>
          <a:prstGeom prst="rightArrow">
            <a:avLst>
              <a:gd name="adj1" fmla="val 50000"/>
              <a:gd name="adj2" fmla="val 50000"/>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9"/>
          <p:cNvSpPr/>
          <p:nvPr/>
        </p:nvSpPr>
        <p:spPr>
          <a:xfrm rot="10800000">
            <a:off x="3798550" y="2512050"/>
            <a:ext cx="925800" cy="119400"/>
          </a:xfrm>
          <a:prstGeom prst="rightArrow">
            <a:avLst>
              <a:gd name="adj1" fmla="val 50000"/>
              <a:gd name="adj2" fmla="val 50000"/>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9"/>
          <p:cNvSpPr/>
          <p:nvPr/>
        </p:nvSpPr>
        <p:spPr>
          <a:xfrm>
            <a:off x="4724350" y="1807200"/>
            <a:ext cx="1343700" cy="1361700"/>
          </a:xfrm>
          <a:prstGeom prst="ellipse">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highlight>
                <a:srgbClr val="000000"/>
              </a:highlight>
            </a:endParaRPr>
          </a:p>
        </p:txBody>
      </p:sp>
      <p:sp>
        <p:nvSpPr>
          <p:cNvPr id="102" name="Google Shape;102;p19"/>
          <p:cNvSpPr txBox="1"/>
          <p:nvPr/>
        </p:nvSpPr>
        <p:spPr>
          <a:xfrm>
            <a:off x="4933350" y="2091025"/>
            <a:ext cx="1033200" cy="770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ja" dirty="0">
                <a:solidFill>
                  <a:srgbClr val="595959"/>
                </a:solidFill>
              </a:rPr>
              <a:t>デバイスコントローラなど</a:t>
            </a:r>
            <a:endParaRPr dirty="0">
              <a:solidFill>
                <a:srgbClr val="595959"/>
              </a:solidFill>
            </a:endParaRPr>
          </a:p>
        </p:txBody>
      </p:sp>
      <p:sp>
        <p:nvSpPr>
          <p:cNvPr id="103" name="Google Shape;103;p19"/>
          <p:cNvSpPr txBox="1"/>
          <p:nvPr/>
        </p:nvSpPr>
        <p:spPr>
          <a:xfrm>
            <a:off x="1104925" y="3509350"/>
            <a:ext cx="2371200" cy="322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ja" sz="1800" dirty="0">
                <a:solidFill>
                  <a:srgbClr val="595959"/>
                </a:solidFill>
              </a:rPr>
              <a:t>ユーザーの気にするところ</a:t>
            </a:r>
            <a:endParaRPr sz="1800" dirty="0">
              <a:solidFill>
                <a:srgbClr val="595959"/>
              </a:solidFill>
            </a:endParaRPr>
          </a:p>
        </p:txBody>
      </p:sp>
      <p:sp>
        <p:nvSpPr>
          <p:cNvPr id="104" name="Google Shape;104;p19"/>
          <p:cNvSpPr txBox="1"/>
          <p:nvPr/>
        </p:nvSpPr>
        <p:spPr>
          <a:xfrm>
            <a:off x="3929925" y="3509350"/>
            <a:ext cx="2789100" cy="322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ja" sz="1800" dirty="0">
                <a:solidFill>
                  <a:srgbClr val="595959"/>
                </a:solidFill>
              </a:rPr>
              <a:t>リソースマネージャのするところ</a:t>
            </a:r>
            <a:endParaRPr sz="1800" dirty="0">
              <a:solidFill>
                <a:srgbClr val="595959"/>
              </a:solidFill>
            </a:endParaRPr>
          </a:p>
        </p:txBody>
      </p:sp>
      <p:sp>
        <p:nvSpPr>
          <p:cNvPr id="2" name="スライド番号プレースホルダー 1">
            <a:extLst>
              <a:ext uri="{FF2B5EF4-FFF2-40B4-BE49-F238E27FC236}">
                <a16:creationId xmlns:a16="http://schemas.microsoft.com/office/drawing/2014/main" id="{FA1B6261-33A6-45AA-8874-0C045DFACFA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ja" smtClean="0"/>
              <a:t>14</a:t>
            </a:fld>
            <a:endParaRPr lang="ja"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
              <a:t>リソースマネージャとは</a:t>
            </a:r>
            <a:endParaRPr/>
          </a:p>
        </p:txBody>
      </p:sp>
      <p:sp>
        <p:nvSpPr>
          <p:cNvPr id="120" name="Google Shape;120;p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JP" altLang="en-US" dirty="0"/>
              <a:t>・</a:t>
            </a:r>
            <a:r>
              <a:rPr lang="ja" dirty="0"/>
              <a:t>基本命令はreadやwriteなど(対応するものとしてechoやcat)</a:t>
            </a:r>
            <a:endParaRPr lang="en-US" altLang="ja" dirty="0"/>
          </a:p>
          <a:p>
            <a:pPr marL="0" lvl="0" indent="0" algn="l" rtl="0">
              <a:spcBef>
                <a:spcPts val="0"/>
              </a:spcBef>
              <a:spcAft>
                <a:spcPts val="0"/>
              </a:spcAft>
              <a:buNone/>
            </a:pPr>
            <a:endParaRPr lang="en-US" altLang="ja" dirty="0"/>
          </a:p>
          <a:p>
            <a:pPr marL="0" lvl="0" indent="0" algn="l" rtl="0">
              <a:spcBef>
                <a:spcPts val="0"/>
              </a:spcBef>
              <a:spcAft>
                <a:spcPts val="0"/>
              </a:spcAft>
              <a:buNone/>
            </a:pPr>
            <a:r>
              <a:rPr lang="ja-JP" altLang="en-US" dirty="0"/>
              <a:t>・</a:t>
            </a:r>
            <a:r>
              <a:rPr lang="ja" dirty="0"/>
              <a:t>devctlというものを使うと命令を増やすことが可能(今回だと解像度変更とか)</a:t>
            </a:r>
            <a:endParaRPr lang="en-US" altLang="ja" dirty="0"/>
          </a:p>
          <a:p>
            <a:pPr marL="0" lvl="0" indent="0" algn="l" rtl="0">
              <a:spcBef>
                <a:spcPts val="1600"/>
              </a:spcBef>
              <a:spcAft>
                <a:spcPts val="0"/>
              </a:spcAft>
              <a:buNone/>
            </a:pPr>
            <a:endParaRPr lang="en-US" altLang="ja" dirty="0"/>
          </a:p>
          <a:p>
            <a:pPr marL="0" lvl="0" indent="0" algn="l" rtl="0">
              <a:spcBef>
                <a:spcPts val="1600"/>
              </a:spcBef>
              <a:spcAft>
                <a:spcPts val="0"/>
              </a:spcAft>
              <a:buNone/>
            </a:pPr>
            <a:r>
              <a:rPr lang="ja" dirty="0"/>
              <a:t>今回の目標</a:t>
            </a:r>
            <a:endParaRPr dirty="0"/>
          </a:p>
          <a:p>
            <a:pPr marL="0" lvl="0" indent="0" algn="l" rtl="0">
              <a:spcBef>
                <a:spcPts val="1600"/>
              </a:spcBef>
              <a:spcAft>
                <a:spcPts val="0"/>
              </a:spcAft>
              <a:buNone/>
            </a:pPr>
            <a:r>
              <a:rPr lang="ja" dirty="0"/>
              <a:t>→cat /dev/Camera &gt; sample.jpg</a:t>
            </a:r>
            <a:endParaRPr dirty="0"/>
          </a:p>
          <a:p>
            <a:pPr marL="0" lvl="0" indent="0" algn="l" rtl="0">
              <a:spcBef>
                <a:spcPts val="1600"/>
              </a:spcBef>
              <a:spcAft>
                <a:spcPts val="1600"/>
              </a:spcAft>
              <a:buNone/>
            </a:pPr>
            <a:r>
              <a:rPr lang="ja" dirty="0"/>
              <a:t>で写真が取れるようにすること</a:t>
            </a:r>
            <a:endParaRPr dirty="0"/>
          </a:p>
        </p:txBody>
      </p:sp>
      <p:sp>
        <p:nvSpPr>
          <p:cNvPr id="2" name="スライド番号プレースホルダー 1">
            <a:extLst>
              <a:ext uri="{FF2B5EF4-FFF2-40B4-BE49-F238E27FC236}">
                <a16:creationId xmlns:a16="http://schemas.microsoft.com/office/drawing/2014/main" id="{5776DBF0-1B68-49B5-8C8C-09AE7572518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ja" smtClean="0"/>
              <a:t>15</a:t>
            </a:fld>
            <a:endParaRPr lang="ja"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
              <a:t>何が嬉しいのか</a:t>
            </a:r>
            <a:endParaRPr/>
          </a:p>
        </p:txBody>
      </p:sp>
      <p:sp>
        <p:nvSpPr>
          <p:cNvPr id="126" name="Google Shape;126;p2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 dirty="0"/>
              <a:t>・誰でも説明書通りのコマンドで写真が撮れる(それは実行ファイルでも同じ)</a:t>
            </a:r>
            <a:endParaRPr lang="en-US" altLang="ja" dirty="0"/>
          </a:p>
          <a:p>
            <a:pPr marL="0" lvl="0" indent="0" algn="l" rtl="0">
              <a:spcBef>
                <a:spcPts val="0"/>
              </a:spcBef>
              <a:spcAft>
                <a:spcPts val="0"/>
              </a:spcAft>
              <a:buNone/>
            </a:pPr>
            <a:endParaRPr lang="en-US" altLang="ja" dirty="0"/>
          </a:p>
          <a:p>
            <a:pPr marL="0" lvl="0" indent="0" algn="l" rtl="0">
              <a:spcBef>
                <a:spcPts val="0"/>
              </a:spcBef>
              <a:spcAft>
                <a:spcPts val="0"/>
              </a:spcAft>
              <a:buNone/>
            </a:pPr>
            <a:r>
              <a:rPr lang="ja" dirty="0"/>
              <a:t>・複数のプログラムの1部として組み込むことが可能</a:t>
            </a:r>
            <a:r>
              <a:rPr lang="ja-JP" altLang="en-US" dirty="0" err="1"/>
              <a:t>なので</a:t>
            </a:r>
            <a:r>
              <a:rPr lang="ja-JP" altLang="en-US" dirty="0"/>
              <a:t>汎用性が高まる</a:t>
            </a:r>
            <a:endParaRPr lang="en-US" altLang="ja" dirty="0"/>
          </a:p>
          <a:p>
            <a:pPr marL="0" lvl="0" indent="0" algn="l" rtl="0">
              <a:spcBef>
                <a:spcPts val="0"/>
              </a:spcBef>
              <a:spcAft>
                <a:spcPts val="0"/>
              </a:spcAft>
              <a:buNone/>
            </a:pPr>
            <a:r>
              <a:rPr lang="en-US" altLang="ja" dirty="0"/>
              <a:t>(read</a:t>
            </a:r>
            <a:r>
              <a:rPr lang="ja-JP" altLang="en-US" dirty="0"/>
              <a:t>とか</a:t>
            </a:r>
            <a:r>
              <a:rPr lang="en-US" altLang="ja-JP" dirty="0"/>
              <a:t>write</a:t>
            </a:r>
            <a:r>
              <a:rPr lang="ja-JP" altLang="en-US" dirty="0"/>
              <a:t>で呼び出すだけで関数なども必要ない</a:t>
            </a:r>
            <a:r>
              <a:rPr lang="en-US" altLang="ja" dirty="0"/>
              <a:t>)</a:t>
            </a:r>
          </a:p>
        </p:txBody>
      </p:sp>
      <p:sp>
        <p:nvSpPr>
          <p:cNvPr id="2" name="スライド番号プレースホルダー 1">
            <a:extLst>
              <a:ext uri="{FF2B5EF4-FFF2-40B4-BE49-F238E27FC236}">
                <a16:creationId xmlns:a16="http://schemas.microsoft.com/office/drawing/2014/main" id="{25B7452A-6392-427B-8F31-859CDD120D4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ja" smtClean="0"/>
              <a:t>16</a:t>
            </a:fld>
            <a:endParaRPr lang="ja"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324AA8D-2812-481B-8DF0-E676634E4C65}"/>
              </a:ext>
            </a:extLst>
          </p:cNvPr>
          <p:cNvSpPr>
            <a:spLocks noGrp="1"/>
          </p:cNvSpPr>
          <p:nvPr>
            <p:ph type="title"/>
          </p:nvPr>
        </p:nvSpPr>
        <p:spPr/>
        <p:txBody>
          <a:bodyPr/>
          <a:lstStyle/>
          <a:p>
            <a:r>
              <a:rPr kumimoji="1" lang="ja-JP" altLang="en-US" dirty="0"/>
              <a:t>リソースマネージャ開発</a:t>
            </a:r>
          </a:p>
        </p:txBody>
      </p:sp>
      <p:sp>
        <p:nvSpPr>
          <p:cNvPr id="3" name="テキスト プレースホルダー 2">
            <a:extLst>
              <a:ext uri="{FF2B5EF4-FFF2-40B4-BE49-F238E27FC236}">
                <a16:creationId xmlns:a16="http://schemas.microsoft.com/office/drawing/2014/main" id="{A5D5B7A3-BD0D-42F0-81CF-8D456357F795}"/>
              </a:ext>
            </a:extLst>
          </p:cNvPr>
          <p:cNvSpPr>
            <a:spLocks noGrp="1"/>
          </p:cNvSpPr>
          <p:nvPr>
            <p:ph type="body" idx="1"/>
          </p:nvPr>
        </p:nvSpPr>
        <p:spPr/>
        <p:txBody>
          <a:bodyPr/>
          <a:lstStyle/>
          <a:p>
            <a:pPr marL="114300" indent="0">
              <a:buNone/>
            </a:pPr>
            <a:r>
              <a:rPr kumimoji="1" lang="ja-JP" altLang="en-US" dirty="0"/>
              <a:t>・リソースマネージャの関数の操作自体がだいぶブラックボックスになって</a:t>
            </a:r>
            <a:endParaRPr kumimoji="1" lang="en-US" altLang="ja-JP" dirty="0"/>
          </a:p>
          <a:p>
            <a:pPr marL="114300" indent="0">
              <a:buNone/>
            </a:pPr>
            <a:r>
              <a:rPr kumimoji="1" lang="ja-JP" altLang="en-US" dirty="0"/>
              <a:t>いて挙動を追うのが難しかった</a:t>
            </a:r>
            <a:endParaRPr kumimoji="1" lang="en-US" altLang="ja-JP" dirty="0"/>
          </a:p>
          <a:p>
            <a:pPr marL="114300" indent="0">
              <a:buNone/>
            </a:pPr>
            <a:endParaRPr kumimoji="1" lang="en-US" altLang="ja-JP" dirty="0"/>
          </a:p>
          <a:p>
            <a:pPr marL="114300" indent="0">
              <a:buNone/>
            </a:pPr>
            <a:r>
              <a:rPr kumimoji="1" lang="en-US" altLang="ja-JP" dirty="0"/>
              <a:t>+</a:t>
            </a:r>
            <a:r>
              <a:rPr kumimoji="1" lang="ja-JP" altLang="en-US" dirty="0"/>
              <a:t>必要な処理が抜けていてもコンパイルは失敗しないので発見が難しい</a:t>
            </a:r>
            <a:endParaRPr kumimoji="1" lang="en-US" altLang="ja-JP" dirty="0"/>
          </a:p>
          <a:p>
            <a:pPr marL="114300" indent="0">
              <a:buNone/>
            </a:pPr>
            <a:endParaRPr kumimoji="1" lang="en-US" altLang="ja-JP" dirty="0"/>
          </a:p>
          <a:p>
            <a:pPr marL="114300" indent="0">
              <a:buNone/>
            </a:pPr>
            <a:r>
              <a:rPr kumimoji="1" lang="ja-JP" altLang="en-US" dirty="0"/>
              <a:t>→とりあえずドキュメントの</a:t>
            </a:r>
            <a:r>
              <a:rPr kumimoji="1" lang="en-US" altLang="ja-JP" dirty="0"/>
              <a:t>example</a:t>
            </a:r>
            <a:r>
              <a:rPr kumimoji="1" lang="ja-JP" altLang="en-US" dirty="0"/>
              <a:t>を参考に作ってみてそこから意味の考察をしたほうが良い</a:t>
            </a:r>
            <a:endParaRPr kumimoji="1" lang="en-US" altLang="ja-JP" dirty="0"/>
          </a:p>
          <a:p>
            <a:pPr marL="114300" indent="0">
              <a:buNone/>
            </a:pPr>
            <a:endParaRPr kumimoji="1" lang="en-US" altLang="ja-JP" dirty="0"/>
          </a:p>
          <a:p>
            <a:pPr marL="114300" indent="0">
              <a:buNone/>
            </a:pPr>
            <a:endParaRPr kumimoji="1" lang="en-US" altLang="ja-JP" dirty="0"/>
          </a:p>
          <a:p>
            <a:pPr marL="114300" indent="0">
              <a:buNone/>
            </a:pPr>
            <a:endParaRPr kumimoji="1" lang="ja-JP" altLang="en-US" dirty="0"/>
          </a:p>
        </p:txBody>
      </p:sp>
      <p:sp>
        <p:nvSpPr>
          <p:cNvPr id="4" name="スライド番号プレースホルダー 3">
            <a:extLst>
              <a:ext uri="{FF2B5EF4-FFF2-40B4-BE49-F238E27FC236}">
                <a16:creationId xmlns:a16="http://schemas.microsoft.com/office/drawing/2014/main" id="{C988796E-EE67-429B-A544-AF2D995852B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ja" smtClean="0"/>
              <a:t>17</a:t>
            </a:fld>
            <a:endParaRPr lang="ja" altLang="en-US"/>
          </a:p>
        </p:txBody>
      </p:sp>
    </p:spTree>
    <p:extLst>
      <p:ext uri="{BB962C8B-B14F-4D97-AF65-F5344CB8AC3E}">
        <p14:creationId xmlns:p14="http://schemas.microsoft.com/office/powerpoint/2010/main" val="17884295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7ACDE1B-14F4-4B80-9406-3A4E89AA0E42}"/>
              </a:ext>
            </a:extLst>
          </p:cNvPr>
          <p:cNvSpPr>
            <a:spLocks noGrp="1"/>
          </p:cNvSpPr>
          <p:nvPr>
            <p:ph type="title"/>
          </p:nvPr>
        </p:nvSpPr>
        <p:spPr/>
        <p:txBody>
          <a:bodyPr/>
          <a:lstStyle/>
          <a:p>
            <a:r>
              <a:rPr kumimoji="1" lang="ja-JP" altLang="en-US" dirty="0"/>
              <a:t>機能拡張</a:t>
            </a:r>
          </a:p>
        </p:txBody>
      </p:sp>
      <p:sp>
        <p:nvSpPr>
          <p:cNvPr id="3" name="テキスト プレースホルダー 2">
            <a:extLst>
              <a:ext uri="{FF2B5EF4-FFF2-40B4-BE49-F238E27FC236}">
                <a16:creationId xmlns:a16="http://schemas.microsoft.com/office/drawing/2014/main" id="{BF6BAF5C-8D7C-4E2C-985A-20CD5F8A0022}"/>
              </a:ext>
            </a:extLst>
          </p:cNvPr>
          <p:cNvSpPr>
            <a:spLocks noGrp="1"/>
          </p:cNvSpPr>
          <p:nvPr>
            <p:ph type="body" idx="1"/>
          </p:nvPr>
        </p:nvSpPr>
        <p:spPr/>
        <p:txBody>
          <a:bodyPr/>
          <a:lstStyle/>
          <a:p>
            <a:pPr marL="114300" indent="0">
              <a:buNone/>
            </a:pPr>
            <a:r>
              <a:rPr kumimoji="1" lang="ja-JP" altLang="en-US" dirty="0"/>
              <a:t>・</a:t>
            </a:r>
            <a:r>
              <a:rPr kumimoji="1" lang="en-US" altLang="ja-JP" dirty="0"/>
              <a:t>cat 1600X1200 &gt; /dev/Camera/</a:t>
            </a:r>
            <a:r>
              <a:rPr kumimoji="1" lang="en-US" altLang="ja-JP" dirty="0" err="1"/>
              <a:t>kaizoudo</a:t>
            </a:r>
            <a:r>
              <a:rPr kumimoji="1" lang="ja-JP" altLang="en-US" dirty="0"/>
              <a:t>で解像度変更</a:t>
            </a:r>
            <a:endParaRPr kumimoji="1" lang="en-US" altLang="ja-JP" dirty="0"/>
          </a:p>
          <a:p>
            <a:pPr marL="114300" indent="0">
              <a:buNone/>
            </a:pPr>
            <a:endParaRPr kumimoji="1" lang="en-US" altLang="ja-JP" dirty="0"/>
          </a:p>
          <a:p>
            <a:pPr marL="114300" indent="0">
              <a:buNone/>
            </a:pPr>
            <a:r>
              <a:rPr kumimoji="1" lang="ja-JP" altLang="en-US" dirty="0"/>
              <a:t>・</a:t>
            </a:r>
            <a:r>
              <a:rPr kumimoji="1" lang="en-US" altLang="ja-JP" dirty="0"/>
              <a:t>socket</a:t>
            </a:r>
            <a:r>
              <a:rPr kumimoji="1" lang="ja-JP" altLang="en-US" dirty="0"/>
              <a:t>通信を用いて複数枚写真を撮って即座に転送可能</a:t>
            </a:r>
            <a:endParaRPr kumimoji="1" lang="en-US" altLang="ja-JP" dirty="0"/>
          </a:p>
        </p:txBody>
      </p:sp>
      <p:sp>
        <p:nvSpPr>
          <p:cNvPr id="4" name="スライド番号プレースホルダー 3">
            <a:extLst>
              <a:ext uri="{FF2B5EF4-FFF2-40B4-BE49-F238E27FC236}">
                <a16:creationId xmlns:a16="http://schemas.microsoft.com/office/drawing/2014/main" id="{7078E0F9-FBE4-41C9-B924-B53ED3E3F35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ja" smtClean="0"/>
              <a:t>18</a:t>
            </a:fld>
            <a:endParaRPr lang="ja" altLang="en-US"/>
          </a:p>
        </p:txBody>
      </p:sp>
    </p:spTree>
    <p:extLst>
      <p:ext uri="{BB962C8B-B14F-4D97-AF65-F5344CB8AC3E}">
        <p14:creationId xmlns:p14="http://schemas.microsoft.com/office/powerpoint/2010/main" val="30605992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
              <a:t>遭遇した問題とその対応、結果</a:t>
            </a:r>
            <a:endParaRPr/>
          </a:p>
        </p:txBody>
      </p:sp>
      <p:sp>
        <p:nvSpPr>
          <p:cNvPr id="132" name="Google Shape;132;p2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 dirty="0"/>
              <a:t>・レジスタの初期値とプログラムの初期値の一致</a:t>
            </a:r>
            <a:endParaRPr dirty="0"/>
          </a:p>
          <a:p>
            <a:pPr marL="0" lvl="0" indent="0" algn="l" rtl="0">
              <a:spcBef>
                <a:spcPts val="1600"/>
              </a:spcBef>
              <a:spcAft>
                <a:spcPts val="0"/>
              </a:spcAft>
              <a:buNone/>
            </a:pPr>
            <a:r>
              <a:rPr lang="ja" dirty="0"/>
              <a:t>→プログラムの初期値を0とか1とか一致しそうな値にしない</a:t>
            </a:r>
            <a:endParaRPr lang="en-US" altLang="ja" dirty="0"/>
          </a:p>
          <a:p>
            <a:pPr marL="0" lvl="0" indent="0" algn="l" rtl="0">
              <a:spcBef>
                <a:spcPts val="1600"/>
              </a:spcBef>
              <a:spcAft>
                <a:spcPts val="0"/>
              </a:spcAft>
              <a:buNone/>
            </a:pPr>
            <a:r>
              <a:rPr lang="ja" dirty="0"/>
              <a:t>・マニュアル通りに送ればよいわけでもない</a:t>
            </a:r>
            <a:endParaRPr lang="en-US" altLang="ja" dirty="0"/>
          </a:p>
          <a:p>
            <a:pPr marL="0" lvl="0" indent="0" algn="l" rtl="0">
              <a:spcBef>
                <a:spcPts val="1600"/>
              </a:spcBef>
              <a:spcAft>
                <a:spcPts val="0"/>
              </a:spcAft>
              <a:buNone/>
            </a:pPr>
            <a:r>
              <a:rPr lang="ja" dirty="0"/>
              <a:t>ex.</a:t>
            </a:r>
            <a:r>
              <a:rPr lang="en-US" altLang="ja" dirty="0"/>
              <a:t>	</a:t>
            </a:r>
            <a:r>
              <a:rPr lang="ja" dirty="0"/>
              <a:t>QNX側でi2cに書き込む処理の最初の0x60を書き込む操作は自動で</a:t>
            </a:r>
            <a:br>
              <a:rPr lang="en-US" altLang="ja" dirty="0"/>
            </a:br>
            <a:r>
              <a:rPr lang="en-US" altLang="ja" dirty="0"/>
              <a:t>	</a:t>
            </a:r>
            <a:r>
              <a:rPr lang="ja" dirty="0"/>
              <a:t>やってくれる</a:t>
            </a:r>
            <a:br>
              <a:rPr lang="en-US" altLang="ja" dirty="0"/>
            </a:br>
            <a:r>
              <a:rPr lang="ja-JP" altLang="en-US" dirty="0"/>
              <a:t>　　　　→ドライバの仕様についても確認が必要</a:t>
            </a:r>
            <a:endParaRPr dirty="0"/>
          </a:p>
          <a:p>
            <a:pPr marL="0" lvl="0" indent="0" algn="l" rtl="0">
              <a:spcBef>
                <a:spcPts val="1600"/>
              </a:spcBef>
              <a:spcAft>
                <a:spcPts val="0"/>
              </a:spcAft>
              <a:buNone/>
            </a:pPr>
            <a:endParaRPr dirty="0"/>
          </a:p>
          <a:p>
            <a:pPr marL="0" lvl="0" indent="0" algn="l" rtl="0">
              <a:spcBef>
                <a:spcPts val="1600"/>
              </a:spcBef>
              <a:spcAft>
                <a:spcPts val="0"/>
              </a:spcAft>
              <a:buNone/>
            </a:pPr>
            <a:endParaRPr dirty="0"/>
          </a:p>
          <a:p>
            <a:pPr marL="0" lvl="0" indent="0" algn="l" rtl="0">
              <a:spcBef>
                <a:spcPts val="1600"/>
              </a:spcBef>
              <a:spcAft>
                <a:spcPts val="1600"/>
              </a:spcAft>
              <a:buNone/>
            </a:pPr>
            <a:endParaRPr dirty="0"/>
          </a:p>
        </p:txBody>
      </p:sp>
      <p:sp>
        <p:nvSpPr>
          <p:cNvPr id="2" name="スライド番号プレースホルダー 1">
            <a:extLst>
              <a:ext uri="{FF2B5EF4-FFF2-40B4-BE49-F238E27FC236}">
                <a16:creationId xmlns:a16="http://schemas.microsoft.com/office/drawing/2014/main" id="{F38B08A9-2D10-4457-A088-93DCC1F0317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ja" smtClean="0"/>
              <a:t>19</a:t>
            </a:fld>
            <a:endParaRPr lang="ja"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 dirty="0"/>
              <a:t>自己紹介</a:t>
            </a:r>
            <a:endParaRPr dirty="0"/>
          </a:p>
          <a:p>
            <a:pPr marL="0" lvl="0" indent="0" algn="l" rtl="0">
              <a:spcBef>
                <a:spcPts val="0"/>
              </a:spcBef>
              <a:spcAft>
                <a:spcPts val="0"/>
              </a:spcAft>
              <a:buNone/>
            </a:pPr>
            <a:endParaRPr dirty="0"/>
          </a:p>
        </p:txBody>
      </p:sp>
      <p:sp>
        <p:nvSpPr>
          <p:cNvPr id="61" name="Google Shape;61;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 dirty="0"/>
              <a:t>所属：東京大学</a:t>
            </a:r>
            <a:r>
              <a:rPr lang="ja-JP" altLang="en-US" dirty="0"/>
              <a:t>工学部</a:t>
            </a:r>
            <a:r>
              <a:rPr lang="ja" dirty="0"/>
              <a:t>電気電子工学科3年</a:t>
            </a:r>
            <a:endParaRPr lang="en-US" altLang="ja" dirty="0"/>
          </a:p>
          <a:p>
            <a:pPr marL="0" lvl="0" indent="0" algn="l" rtl="0">
              <a:spcBef>
                <a:spcPts val="0"/>
              </a:spcBef>
              <a:spcAft>
                <a:spcPts val="0"/>
              </a:spcAft>
              <a:buNone/>
            </a:pPr>
            <a:endParaRPr lang="en-US" altLang="ja" dirty="0"/>
          </a:p>
          <a:p>
            <a:pPr marL="0" lvl="0" indent="0" algn="l" rtl="0">
              <a:spcBef>
                <a:spcPts val="0"/>
              </a:spcBef>
              <a:spcAft>
                <a:spcPts val="0"/>
              </a:spcAft>
              <a:buNone/>
            </a:pPr>
            <a:r>
              <a:rPr lang="ja" dirty="0"/>
              <a:t>半導体からコンピュータまでいろいろする学科です。</a:t>
            </a:r>
            <a:endParaRPr lang="en-US" altLang="ja" dirty="0"/>
          </a:p>
          <a:p>
            <a:pPr marL="0" lvl="0" indent="0" algn="l" rtl="0">
              <a:spcBef>
                <a:spcPts val="0"/>
              </a:spcBef>
              <a:spcAft>
                <a:spcPts val="0"/>
              </a:spcAft>
              <a:buNone/>
            </a:pPr>
            <a:endParaRPr lang="en-US" altLang="ja" dirty="0"/>
          </a:p>
        </p:txBody>
      </p:sp>
      <p:pic>
        <p:nvPicPr>
          <p:cNvPr id="62" name="Google Shape;62;p14"/>
          <p:cNvPicPr preferRelativeResize="0"/>
          <p:nvPr/>
        </p:nvPicPr>
        <p:blipFill>
          <a:blip r:embed="rId3">
            <a:alphaModFix/>
          </a:blip>
          <a:stretch>
            <a:fillRect/>
          </a:stretch>
        </p:blipFill>
        <p:spPr>
          <a:xfrm>
            <a:off x="5882574" y="1176375"/>
            <a:ext cx="2131426" cy="2843173"/>
          </a:xfrm>
          <a:prstGeom prst="rect">
            <a:avLst/>
          </a:prstGeom>
          <a:noFill/>
          <a:ln>
            <a:noFill/>
          </a:ln>
        </p:spPr>
      </p:pic>
      <p:sp>
        <p:nvSpPr>
          <p:cNvPr id="2" name="スライド番号プレースホルダー 1">
            <a:extLst>
              <a:ext uri="{FF2B5EF4-FFF2-40B4-BE49-F238E27FC236}">
                <a16:creationId xmlns:a16="http://schemas.microsoft.com/office/drawing/2014/main" id="{B3F1A319-CB01-4A16-A3A3-74C4F494FB8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ja" smtClean="0"/>
              <a:t>2</a:t>
            </a:fld>
            <a:endParaRPr lang="ja"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ja"/>
              <a:t>遭遇した問題とその対応、結果</a:t>
            </a:r>
            <a:endParaRPr/>
          </a:p>
          <a:p>
            <a:pPr marL="0" lvl="0" indent="0" algn="l" rtl="0">
              <a:spcBef>
                <a:spcPts val="0"/>
              </a:spcBef>
              <a:spcAft>
                <a:spcPts val="0"/>
              </a:spcAft>
              <a:buNone/>
            </a:pPr>
            <a:endParaRPr/>
          </a:p>
        </p:txBody>
      </p:sp>
      <p:sp>
        <p:nvSpPr>
          <p:cNvPr id="138" name="Google Shape;138;p2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 dirty="0"/>
              <a:t>・resource managerやdevctlのドキュメントが複数に分割していて探して読みつつ、試したりしたが誤読ではないのにうまく行かないことがあった。</a:t>
            </a:r>
            <a:endParaRPr dirty="0"/>
          </a:p>
          <a:p>
            <a:pPr marL="0" lvl="0" indent="0" algn="l" rtl="0">
              <a:spcBef>
                <a:spcPts val="1600"/>
              </a:spcBef>
              <a:spcAft>
                <a:spcPts val="0"/>
              </a:spcAft>
              <a:buNone/>
            </a:pPr>
            <a:r>
              <a:rPr lang="ja" dirty="0"/>
              <a:t>→exampleのコード通りに書くとうまくいくこともあり、(そこにしか書いてないマクロとかもあった)</a:t>
            </a:r>
            <a:endParaRPr lang="en-US" altLang="ja" dirty="0"/>
          </a:p>
          <a:p>
            <a:pPr marL="0" lvl="0" indent="0" algn="l" rtl="0">
              <a:spcBef>
                <a:spcPts val="1600"/>
              </a:spcBef>
              <a:spcAft>
                <a:spcPts val="0"/>
              </a:spcAft>
              <a:buNone/>
            </a:pPr>
            <a:r>
              <a:rPr lang="ja" dirty="0"/>
              <a:t>概略を理解したらexampleのコードを読み進めるのも良い</a:t>
            </a:r>
            <a:endParaRPr dirty="0"/>
          </a:p>
          <a:p>
            <a:pPr marL="0" lvl="0" indent="0" algn="l" rtl="0">
              <a:spcBef>
                <a:spcPts val="1600"/>
              </a:spcBef>
              <a:spcAft>
                <a:spcPts val="0"/>
              </a:spcAft>
              <a:buNone/>
            </a:pPr>
            <a:r>
              <a:rPr lang="ja" dirty="0"/>
              <a:t>(ex.returnで返すべき数など)</a:t>
            </a:r>
            <a:endParaRPr dirty="0"/>
          </a:p>
        </p:txBody>
      </p:sp>
      <p:sp>
        <p:nvSpPr>
          <p:cNvPr id="2" name="スライド番号プレースホルダー 1">
            <a:extLst>
              <a:ext uri="{FF2B5EF4-FFF2-40B4-BE49-F238E27FC236}">
                <a16:creationId xmlns:a16="http://schemas.microsoft.com/office/drawing/2014/main" id="{D7F30AC4-7CC0-4CA1-B0F1-CFAAAA33D42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ja" smtClean="0"/>
              <a:t>20</a:t>
            </a:fld>
            <a:endParaRPr lang="ja"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
              <a:t>理解したこと、得られたこと</a:t>
            </a:r>
            <a:endParaRPr/>
          </a:p>
        </p:txBody>
      </p:sp>
      <p:sp>
        <p:nvSpPr>
          <p:cNvPr id="144" name="Google Shape;144;p2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 dirty="0"/>
              <a:t>・関数、ヘッダファイルの分割の重要性</a:t>
            </a:r>
            <a:endParaRPr dirty="0"/>
          </a:p>
          <a:p>
            <a:pPr marL="0" lvl="0" indent="0" algn="l" rtl="0">
              <a:spcBef>
                <a:spcPts val="1600"/>
              </a:spcBef>
              <a:spcAft>
                <a:spcPts val="0"/>
              </a:spcAft>
              <a:buNone/>
            </a:pPr>
            <a:r>
              <a:rPr lang="ja" dirty="0"/>
              <a:t>→可読性の向上につながりデバッグしやすく</a:t>
            </a:r>
            <a:endParaRPr dirty="0"/>
          </a:p>
          <a:p>
            <a:pPr marL="0" lvl="0" indent="0" algn="l" rtl="0">
              <a:spcBef>
                <a:spcPts val="1600"/>
              </a:spcBef>
              <a:spcAft>
                <a:spcPts val="0"/>
              </a:spcAft>
              <a:buNone/>
            </a:pPr>
            <a:r>
              <a:rPr lang="ja" dirty="0"/>
              <a:t>　予期せぬミスを防げる</a:t>
            </a:r>
            <a:endParaRPr dirty="0"/>
          </a:p>
          <a:p>
            <a:pPr marL="0" lvl="0" indent="0" algn="l" rtl="0">
              <a:spcBef>
                <a:spcPts val="1600"/>
              </a:spcBef>
              <a:spcAft>
                <a:spcPts val="0"/>
              </a:spcAft>
              <a:buNone/>
            </a:pPr>
            <a:r>
              <a:rPr lang="ja" dirty="0"/>
              <a:t>・printfでデバッグしようとして型をあまり意識していなかったため(%dなど)、変な値が帰ってくることが多々あった。</a:t>
            </a:r>
            <a:endParaRPr dirty="0"/>
          </a:p>
          <a:p>
            <a:pPr marL="0" lvl="0" indent="0" algn="l" rtl="0">
              <a:spcBef>
                <a:spcPts val="1600"/>
              </a:spcBef>
              <a:spcAft>
                <a:spcPts val="0"/>
              </a:spcAft>
              <a:buClr>
                <a:schemeClr val="dk1"/>
              </a:buClr>
              <a:buSzPts val="1100"/>
              <a:buFont typeface="Arial"/>
              <a:buNone/>
            </a:pPr>
            <a:r>
              <a:rPr lang="ja" dirty="0"/>
              <a:t>→普段からドキュメントを読み適切な型を選択する</a:t>
            </a:r>
            <a:endParaRPr lang="en-US" altLang="ja" dirty="0"/>
          </a:p>
          <a:p>
            <a:pPr marL="0" lvl="0" indent="0" algn="l" rtl="0">
              <a:spcBef>
                <a:spcPts val="1600"/>
              </a:spcBef>
              <a:spcAft>
                <a:spcPts val="0"/>
              </a:spcAft>
              <a:buClr>
                <a:schemeClr val="dk1"/>
              </a:buClr>
              <a:buSzPts val="1100"/>
              <a:buFont typeface="Arial"/>
              <a:buNone/>
            </a:pPr>
            <a:endParaRPr dirty="0"/>
          </a:p>
        </p:txBody>
      </p:sp>
      <p:sp>
        <p:nvSpPr>
          <p:cNvPr id="2" name="スライド番号プレースホルダー 1">
            <a:extLst>
              <a:ext uri="{FF2B5EF4-FFF2-40B4-BE49-F238E27FC236}">
                <a16:creationId xmlns:a16="http://schemas.microsoft.com/office/drawing/2014/main" id="{32105847-C849-4105-9D0D-8D962171F19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ja" smtClean="0"/>
              <a:t>21</a:t>
            </a:fld>
            <a:endParaRPr lang="ja"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
              <a:t>理解したこと、得られたこと</a:t>
            </a:r>
            <a:endParaRPr/>
          </a:p>
        </p:txBody>
      </p:sp>
      <p:sp>
        <p:nvSpPr>
          <p:cNvPr id="144" name="Google Shape;144;p25"/>
          <p:cNvSpPr txBox="1">
            <a:spLocks noGrp="1"/>
          </p:cNvSpPr>
          <p:nvPr>
            <p:ph type="body" idx="1"/>
          </p:nvPr>
        </p:nvSpPr>
        <p:spPr>
          <a:xfrm>
            <a:off x="311700" y="1017725"/>
            <a:ext cx="8520600" cy="3416400"/>
          </a:xfrm>
          <a:prstGeom prst="rect">
            <a:avLst/>
          </a:prstGeom>
        </p:spPr>
        <p:txBody>
          <a:bodyPr spcFirstLastPara="1" wrap="square" lIns="91425" tIns="91425" rIns="91425" bIns="91425" anchor="t" anchorCtr="0">
            <a:noAutofit/>
          </a:bodyPr>
          <a:lstStyle/>
          <a:p>
            <a:pPr marL="0" lvl="0" indent="0" algn="l" rtl="0">
              <a:spcBef>
                <a:spcPts val="1600"/>
              </a:spcBef>
              <a:spcAft>
                <a:spcPts val="0"/>
              </a:spcAft>
              <a:buClr>
                <a:schemeClr val="dk1"/>
              </a:buClr>
              <a:buSzPts val="1100"/>
              <a:buFont typeface="Arial"/>
              <a:buNone/>
            </a:pPr>
            <a:r>
              <a:rPr lang="ja-JP" altLang="en-US" dirty="0"/>
              <a:t>・キャストや</a:t>
            </a:r>
            <a:r>
              <a:rPr lang="en-US" altLang="ja-JP" dirty="0"/>
              <a:t>&amp;</a:t>
            </a:r>
            <a:r>
              <a:rPr lang="ja-JP" altLang="en-US" dirty="0" err="1"/>
              <a:t>の優</a:t>
            </a:r>
            <a:r>
              <a:rPr lang="ja-JP" altLang="en-US" dirty="0"/>
              <a:t>先順位</a:t>
            </a:r>
            <a:r>
              <a:rPr lang="en-US" altLang="ja-JP" dirty="0"/>
              <a:t>(man</a:t>
            </a:r>
            <a:r>
              <a:rPr lang="ja-JP" altLang="en-US" dirty="0"/>
              <a:t>をつかう</a:t>
            </a:r>
            <a:r>
              <a:rPr lang="en-US" altLang="ja-JP" dirty="0"/>
              <a:t>)</a:t>
            </a:r>
          </a:p>
          <a:p>
            <a:pPr marL="0" indent="0">
              <a:spcBef>
                <a:spcPts val="1600"/>
              </a:spcBef>
              <a:buClr>
                <a:schemeClr val="dk1"/>
              </a:buClr>
              <a:buSzPts val="1100"/>
              <a:buNone/>
            </a:pPr>
            <a:r>
              <a:rPr lang="ja" altLang="ja-JP" dirty="0"/>
              <a:t>・void*型をキャストやunionなどc言語</a:t>
            </a:r>
            <a:endParaRPr lang="en-US" altLang="ja-JP" dirty="0"/>
          </a:p>
          <a:p>
            <a:pPr marL="0" indent="0">
              <a:spcBef>
                <a:spcPts val="1600"/>
              </a:spcBef>
              <a:buClr>
                <a:schemeClr val="dk1"/>
              </a:buClr>
              <a:buSzPts val="1100"/>
              <a:buNone/>
            </a:pPr>
            <a:r>
              <a:rPr lang="ja-JP" altLang="en-US" dirty="0"/>
              <a:t>・ドキュメントの情報が乏しい時はヘッダファイルを直接参照するのも良い</a:t>
            </a:r>
          </a:p>
          <a:p>
            <a:pPr marL="0" lvl="0" indent="0" algn="l" rtl="0">
              <a:spcBef>
                <a:spcPts val="1600"/>
              </a:spcBef>
              <a:spcAft>
                <a:spcPts val="0"/>
              </a:spcAft>
              <a:buClr>
                <a:schemeClr val="dk1"/>
              </a:buClr>
              <a:buSzPts val="1100"/>
              <a:buFont typeface="Arial"/>
              <a:buNone/>
            </a:pPr>
            <a:endParaRPr lang="ja-JP" altLang="en-US" dirty="0"/>
          </a:p>
          <a:p>
            <a:pPr marL="0" lvl="0" indent="0" algn="l" rtl="0">
              <a:spcBef>
                <a:spcPts val="1600"/>
              </a:spcBef>
              <a:spcAft>
                <a:spcPts val="0"/>
              </a:spcAft>
              <a:buClr>
                <a:schemeClr val="dk1"/>
              </a:buClr>
              <a:buSzPts val="1100"/>
              <a:buFont typeface="Arial"/>
              <a:buNone/>
            </a:pPr>
            <a:endParaRPr dirty="0"/>
          </a:p>
        </p:txBody>
      </p:sp>
      <p:sp>
        <p:nvSpPr>
          <p:cNvPr id="2" name="スライド番号プレースホルダー 1">
            <a:extLst>
              <a:ext uri="{FF2B5EF4-FFF2-40B4-BE49-F238E27FC236}">
                <a16:creationId xmlns:a16="http://schemas.microsoft.com/office/drawing/2014/main" id="{5361F769-661F-4042-9E9F-C5DBFD9EE57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ja" smtClean="0"/>
              <a:t>22</a:t>
            </a:fld>
            <a:endParaRPr lang="ja" altLang="en-US"/>
          </a:p>
        </p:txBody>
      </p:sp>
    </p:spTree>
    <p:extLst>
      <p:ext uri="{BB962C8B-B14F-4D97-AF65-F5344CB8AC3E}">
        <p14:creationId xmlns:p14="http://schemas.microsoft.com/office/powerpoint/2010/main" val="8317624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
              <a:t>初めて学んだこと</a:t>
            </a:r>
            <a:endParaRPr/>
          </a:p>
        </p:txBody>
      </p:sp>
      <p:sp>
        <p:nvSpPr>
          <p:cNvPr id="156" name="Google Shape;156;p2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 dirty="0"/>
              <a:t>・ssh接続</a:t>
            </a:r>
            <a:r>
              <a:rPr lang="ja-JP" altLang="en-US" dirty="0"/>
              <a:t>や各種コマンド</a:t>
            </a:r>
            <a:endParaRPr lang="en-US" altLang="ja-JP" dirty="0"/>
          </a:p>
          <a:p>
            <a:pPr marL="0" lvl="0" indent="0" algn="l" rtl="0">
              <a:spcBef>
                <a:spcPts val="0"/>
              </a:spcBef>
              <a:spcAft>
                <a:spcPts val="0"/>
              </a:spcAft>
              <a:buNone/>
            </a:pPr>
            <a:endParaRPr lang="en-US" altLang="ja" dirty="0"/>
          </a:p>
          <a:p>
            <a:pPr marL="0" lvl="0" indent="0" algn="l" rtl="0">
              <a:spcBef>
                <a:spcPts val="0"/>
              </a:spcBef>
              <a:spcAft>
                <a:spcPts val="0"/>
              </a:spcAft>
              <a:buNone/>
            </a:pPr>
            <a:r>
              <a:rPr lang="ja" dirty="0"/>
              <a:t>・I2C,SPIなどの機器との接続の話</a:t>
            </a:r>
            <a:endParaRPr lang="en-US" altLang="ja" dirty="0"/>
          </a:p>
          <a:p>
            <a:pPr marL="0" lvl="0" indent="0" algn="l" rtl="0">
              <a:spcBef>
                <a:spcPts val="0"/>
              </a:spcBef>
              <a:spcAft>
                <a:spcPts val="0"/>
              </a:spcAft>
              <a:buNone/>
            </a:pPr>
            <a:endParaRPr lang="en-US" altLang="ja" dirty="0"/>
          </a:p>
          <a:p>
            <a:pPr marL="0" lvl="0" indent="0" algn="l" rtl="0">
              <a:spcBef>
                <a:spcPts val="0"/>
              </a:spcBef>
              <a:spcAft>
                <a:spcPts val="0"/>
              </a:spcAft>
              <a:buNone/>
            </a:pPr>
            <a:r>
              <a:rPr lang="ja" dirty="0"/>
              <a:t>・コードの自動整形(とても便利)</a:t>
            </a:r>
            <a:endParaRPr lang="en-US" altLang="ja" dirty="0"/>
          </a:p>
          <a:p>
            <a:pPr marL="0" lvl="0" indent="0" algn="l" rtl="0">
              <a:spcBef>
                <a:spcPts val="0"/>
              </a:spcBef>
              <a:spcAft>
                <a:spcPts val="0"/>
              </a:spcAft>
              <a:buNone/>
            </a:pPr>
            <a:r>
              <a:rPr lang="en-US" altLang="ja-JP" dirty="0"/>
              <a:t> </a:t>
            </a:r>
          </a:p>
          <a:p>
            <a:pPr marL="0" lvl="0" indent="0" algn="l" rtl="0">
              <a:spcBef>
                <a:spcPts val="0"/>
              </a:spcBef>
              <a:spcAft>
                <a:spcPts val="0"/>
              </a:spcAft>
              <a:buNone/>
            </a:pPr>
            <a:r>
              <a:rPr lang="ja-JP" altLang="en-US" dirty="0"/>
              <a:t>・</a:t>
            </a:r>
            <a:r>
              <a:rPr lang="en-US" altLang="ja-JP" dirty="0"/>
              <a:t>markdown</a:t>
            </a:r>
            <a:r>
              <a:rPr lang="ja-JP" altLang="en-US" dirty="0"/>
              <a:t>とか</a:t>
            </a:r>
            <a:r>
              <a:rPr lang="en-US" altLang="ja-JP" dirty="0" err="1"/>
              <a:t>gitlab</a:t>
            </a:r>
            <a:r>
              <a:rPr lang="ja-JP" altLang="en-US" dirty="0"/>
              <a:t>のいろいろな処理</a:t>
            </a:r>
            <a:endParaRPr dirty="0"/>
          </a:p>
          <a:p>
            <a:pPr marL="0" lvl="0" indent="0" algn="l" rtl="0">
              <a:spcBef>
                <a:spcPts val="1600"/>
              </a:spcBef>
              <a:spcAft>
                <a:spcPts val="1600"/>
              </a:spcAft>
              <a:buNone/>
            </a:pPr>
            <a:endParaRPr dirty="0"/>
          </a:p>
        </p:txBody>
      </p:sp>
      <p:sp>
        <p:nvSpPr>
          <p:cNvPr id="2" name="スライド番号プレースホルダー 1">
            <a:extLst>
              <a:ext uri="{FF2B5EF4-FFF2-40B4-BE49-F238E27FC236}">
                <a16:creationId xmlns:a16="http://schemas.microsoft.com/office/drawing/2014/main" id="{E13C4B56-B192-49A5-8F3B-1030C549642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ja" smtClean="0"/>
              <a:t>23</a:t>
            </a:fld>
            <a:endParaRPr lang="ja"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
              <a:t>感想</a:t>
            </a:r>
            <a:endParaRPr/>
          </a:p>
        </p:txBody>
      </p:sp>
      <p:sp>
        <p:nvSpPr>
          <p:cNvPr id="162" name="Google Shape;162;p2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 dirty="0"/>
              <a:t>・人にコードをたくさん指摘されたのは初めてでありがたかった</a:t>
            </a:r>
            <a:endParaRPr lang="en-US" altLang="ja" dirty="0"/>
          </a:p>
          <a:p>
            <a:pPr marL="0" lvl="0" indent="0" algn="l" rtl="0">
              <a:spcBef>
                <a:spcPts val="0"/>
              </a:spcBef>
              <a:spcAft>
                <a:spcPts val="0"/>
              </a:spcAft>
              <a:buNone/>
            </a:pPr>
            <a:r>
              <a:rPr lang="en-US" altLang="ja-JP" dirty="0"/>
              <a:t>(</a:t>
            </a:r>
            <a:r>
              <a:rPr lang="ja-JP" altLang="en-US" dirty="0"/>
              <a:t>エラーメッセージや返り値は日ごろから意識します</a:t>
            </a:r>
            <a:r>
              <a:rPr lang="en-US" altLang="ja-JP" dirty="0"/>
              <a:t>)</a:t>
            </a:r>
            <a:endParaRPr dirty="0"/>
          </a:p>
          <a:p>
            <a:pPr marL="0" lvl="0" indent="0" algn="l" rtl="0">
              <a:spcBef>
                <a:spcPts val="1600"/>
              </a:spcBef>
              <a:spcAft>
                <a:spcPts val="0"/>
              </a:spcAft>
              <a:buNone/>
            </a:pPr>
            <a:r>
              <a:rPr lang="ja" dirty="0"/>
              <a:t>・いままでドキュメントを避けてブログやqiitaばかり読んでたつけが回ってきたのでドキュメント読もうと思う</a:t>
            </a:r>
            <a:endParaRPr lang="en-US" altLang="ja" dirty="0"/>
          </a:p>
          <a:p>
            <a:pPr marL="0" lvl="0" indent="0" algn="l" rtl="0">
              <a:spcBef>
                <a:spcPts val="1600"/>
              </a:spcBef>
              <a:spcAft>
                <a:spcPts val="0"/>
              </a:spcAft>
              <a:buNone/>
            </a:pPr>
            <a:r>
              <a:rPr lang="ja" dirty="0"/>
              <a:t>・QNX自分の思ったとおりに色々できるので面白いと感じた</a:t>
            </a:r>
            <a:endParaRPr dirty="0"/>
          </a:p>
          <a:p>
            <a:pPr marL="0" lvl="0" indent="0" algn="l" rtl="0">
              <a:spcBef>
                <a:spcPts val="1600"/>
              </a:spcBef>
              <a:spcAft>
                <a:spcPts val="0"/>
              </a:spcAft>
              <a:buNone/>
            </a:pPr>
            <a:r>
              <a:rPr lang="ja-JP" altLang="en-US" dirty="0"/>
              <a:t>・飲み物がいろいろあってよかった</a:t>
            </a:r>
            <a:endParaRPr dirty="0"/>
          </a:p>
          <a:p>
            <a:pPr marL="0" lvl="0" indent="0" algn="l" rtl="0">
              <a:spcBef>
                <a:spcPts val="1600"/>
              </a:spcBef>
              <a:spcAft>
                <a:spcPts val="1600"/>
              </a:spcAft>
              <a:buNone/>
            </a:pPr>
            <a:endParaRPr dirty="0"/>
          </a:p>
        </p:txBody>
      </p:sp>
      <p:sp>
        <p:nvSpPr>
          <p:cNvPr id="2" name="スライド番号プレースホルダー 1">
            <a:extLst>
              <a:ext uri="{FF2B5EF4-FFF2-40B4-BE49-F238E27FC236}">
                <a16:creationId xmlns:a16="http://schemas.microsoft.com/office/drawing/2014/main" id="{E60A4D4E-4DD3-41BC-8B1A-DC43C09A50F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ja" smtClean="0"/>
              <a:t>24</a:t>
            </a:fld>
            <a:endParaRPr lang="ja"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49F2BD5-E318-44B8-A92D-665807BF19F6}"/>
              </a:ext>
            </a:extLst>
          </p:cNvPr>
          <p:cNvSpPr>
            <a:spLocks noGrp="1"/>
          </p:cNvSpPr>
          <p:nvPr>
            <p:ph type="title"/>
          </p:nvPr>
        </p:nvSpPr>
        <p:spPr/>
        <p:txBody>
          <a:bodyPr/>
          <a:lstStyle/>
          <a:p>
            <a:r>
              <a:rPr kumimoji="1" lang="ja-JP" altLang="en-US" dirty="0"/>
              <a:t>謝辞</a:t>
            </a:r>
          </a:p>
        </p:txBody>
      </p:sp>
      <p:sp>
        <p:nvSpPr>
          <p:cNvPr id="3" name="テキスト プレースホルダー 2">
            <a:extLst>
              <a:ext uri="{FF2B5EF4-FFF2-40B4-BE49-F238E27FC236}">
                <a16:creationId xmlns:a16="http://schemas.microsoft.com/office/drawing/2014/main" id="{C58CE5F2-575D-43EC-A295-0B9E6A12300B}"/>
              </a:ext>
            </a:extLst>
          </p:cNvPr>
          <p:cNvSpPr>
            <a:spLocks noGrp="1"/>
          </p:cNvSpPr>
          <p:nvPr>
            <p:ph type="body" idx="1"/>
          </p:nvPr>
        </p:nvSpPr>
        <p:spPr/>
        <p:txBody>
          <a:bodyPr/>
          <a:lstStyle/>
          <a:p>
            <a:pPr marL="114300" indent="0">
              <a:buNone/>
            </a:pPr>
            <a:r>
              <a:rPr kumimoji="1" lang="ja-JP" altLang="en-US" dirty="0"/>
              <a:t>メンターの小西さん、</a:t>
            </a:r>
            <a:r>
              <a:rPr kumimoji="1" lang="en-US" altLang="ja-JP" dirty="0" err="1"/>
              <a:t>luo</a:t>
            </a:r>
            <a:r>
              <a:rPr kumimoji="1" lang="ja-JP" altLang="en-US" dirty="0"/>
              <a:t>さん、吉田さん、横浜の皆さんいろいろとありがとうございました</a:t>
            </a:r>
          </a:p>
        </p:txBody>
      </p:sp>
      <p:sp>
        <p:nvSpPr>
          <p:cNvPr id="4" name="スライド番号プレースホルダー 3">
            <a:extLst>
              <a:ext uri="{FF2B5EF4-FFF2-40B4-BE49-F238E27FC236}">
                <a16:creationId xmlns:a16="http://schemas.microsoft.com/office/drawing/2014/main" id="{F519606D-600E-4A0C-A1CA-DE40E4EB325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ja" smtClean="0"/>
              <a:t>25</a:t>
            </a:fld>
            <a:endParaRPr lang="ja" altLang="en-US"/>
          </a:p>
        </p:txBody>
      </p:sp>
    </p:spTree>
    <p:extLst>
      <p:ext uri="{BB962C8B-B14F-4D97-AF65-F5344CB8AC3E}">
        <p14:creationId xmlns:p14="http://schemas.microsoft.com/office/powerpoint/2010/main" val="138310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
              <a:t>概要</a:t>
            </a:r>
            <a:endParaRPr/>
          </a:p>
        </p:txBody>
      </p:sp>
      <p:sp>
        <p:nvSpPr>
          <p:cNvPr id="68" name="Google Shape;68;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ja"/>
              <a:t>cat /dev/Camera &gt; sample.jpg</a:t>
            </a:r>
            <a:endParaRPr/>
          </a:p>
          <a:p>
            <a:pPr marL="0" lvl="0" indent="0" algn="l" rtl="0">
              <a:spcBef>
                <a:spcPts val="1600"/>
              </a:spcBef>
              <a:spcAft>
                <a:spcPts val="0"/>
              </a:spcAft>
              <a:buNone/>
            </a:pPr>
            <a:r>
              <a:rPr lang="ja"/>
              <a:t>で写真を撮れるようにするためのコードを書いた。</a:t>
            </a: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1600"/>
              </a:spcAft>
              <a:buNone/>
            </a:pPr>
            <a:endParaRPr/>
          </a:p>
        </p:txBody>
      </p:sp>
      <p:sp>
        <p:nvSpPr>
          <p:cNvPr id="2" name="スライド番号プレースホルダー 1">
            <a:extLst>
              <a:ext uri="{FF2B5EF4-FFF2-40B4-BE49-F238E27FC236}">
                <a16:creationId xmlns:a16="http://schemas.microsoft.com/office/drawing/2014/main" id="{68E5506A-0455-494C-AE1C-34BABA3E8D3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ja" smtClean="0"/>
              <a:t>3</a:t>
            </a:fld>
            <a:endParaRPr lang="ja"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
              <a:t>取り組んだこと</a:t>
            </a:r>
            <a:endParaRPr/>
          </a:p>
        </p:txBody>
      </p:sp>
      <p:sp>
        <p:nvSpPr>
          <p:cNvPr id="74" name="Google Shape;74;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 dirty="0"/>
              <a:t>・QNXでいろいろやってみる</a:t>
            </a:r>
            <a:endParaRPr dirty="0"/>
          </a:p>
          <a:p>
            <a:pPr marL="0" lvl="0" indent="0" algn="l" rtl="0">
              <a:spcBef>
                <a:spcPts val="1600"/>
              </a:spcBef>
              <a:spcAft>
                <a:spcPts val="0"/>
              </a:spcAft>
              <a:buNone/>
            </a:pPr>
            <a:r>
              <a:rPr lang="ja" dirty="0"/>
              <a:t>・カメラで撮影</a:t>
            </a:r>
            <a:endParaRPr dirty="0"/>
          </a:p>
          <a:p>
            <a:pPr marL="0" lvl="0" indent="0" algn="l" rtl="0">
              <a:spcBef>
                <a:spcPts val="1600"/>
              </a:spcBef>
              <a:spcAft>
                <a:spcPts val="0"/>
              </a:spcAft>
              <a:buNone/>
            </a:pPr>
            <a:r>
              <a:rPr lang="ja" dirty="0"/>
              <a:t>・リソースマネージャ云々</a:t>
            </a:r>
            <a:endParaRPr lang="en-US" altLang="ja" dirty="0"/>
          </a:p>
          <a:p>
            <a:pPr marL="0" lvl="0" indent="0" algn="l" rtl="0">
              <a:spcBef>
                <a:spcPts val="1600"/>
              </a:spcBef>
              <a:spcAft>
                <a:spcPts val="0"/>
              </a:spcAft>
              <a:buNone/>
            </a:pPr>
            <a:r>
              <a:rPr lang="ja-JP" altLang="en-US" dirty="0"/>
              <a:t>・機能拡張</a:t>
            </a:r>
            <a:endParaRPr dirty="0"/>
          </a:p>
          <a:p>
            <a:pPr marL="0" lvl="0" indent="0" algn="l" rtl="0">
              <a:spcBef>
                <a:spcPts val="1600"/>
              </a:spcBef>
              <a:spcAft>
                <a:spcPts val="1600"/>
              </a:spcAft>
              <a:buNone/>
            </a:pPr>
            <a:endParaRPr dirty="0"/>
          </a:p>
        </p:txBody>
      </p:sp>
      <p:sp>
        <p:nvSpPr>
          <p:cNvPr id="2" name="スライド番号プレースホルダー 1">
            <a:extLst>
              <a:ext uri="{FF2B5EF4-FFF2-40B4-BE49-F238E27FC236}">
                <a16:creationId xmlns:a16="http://schemas.microsoft.com/office/drawing/2014/main" id="{5FA69FC9-D107-4482-9D1E-EFFCAB42D74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ja" smtClean="0"/>
              <a:t>4</a:t>
            </a:fld>
            <a:endParaRPr lang="ja"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235C4EA-A037-4CAC-A39C-A280970B1533}"/>
              </a:ext>
            </a:extLst>
          </p:cNvPr>
          <p:cNvSpPr>
            <a:spLocks noGrp="1"/>
          </p:cNvSpPr>
          <p:nvPr>
            <p:ph type="title"/>
          </p:nvPr>
        </p:nvSpPr>
        <p:spPr/>
        <p:txBody>
          <a:bodyPr/>
          <a:lstStyle/>
          <a:p>
            <a:r>
              <a:rPr kumimoji="1" lang="en-US" altLang="ja-JP" dirty="0" err="1"/>
              <a:t>BeagleBone</a:t>
            </a:r>
            <a:r>
              <a:rPr kumimoji="1" lang="ja-JP" altLang="en-US" dirty="0"/>
              <a:t>とは</a:t>
            </a:r>
          </a:p>
        </p:txBody>
      </p:sp>
      <p:sp>
        <p:nvSpPr>
          <p:cNvPr id="3" name="テキスト プレースホルダー 2">
            <a:extLst>
              <a:ext uri="{FF2B5EF4-FFF2-40B4-BE49-F238E27FC236}">
                <a16:creationId xmlns:a16="http://schemas.microsoft.com/office/drawing/2014/main" id="{34984BDF-22B8-4D3D-999B-34FACC830A31}"/>
              </a:ext>
            </a:extLst>
          </p:cNvPr>
          <p:cNvSpPr>
            <a:spLocks noGrp="1"/>
          </p:cNvSpPr>
          <p:nvPr>
            <p:ph type="body" idx="1"/>
          </p:nvPr>
        </p:nvSpPr>
        <p:spPr/>
        <p:txBody>
          <a:bodyPr/>
          <a:lstStyle/>
          <a:p>
            <a:pPr marL="114300" indent="0">
              <a:buNone/>
            </a:pPr>
            <a:r>
              <a:rPr kumimoji="1" lang="ja-JP" altLang="en-US" dirty="0"/>
              <a:t>ハードウエアに強いラズパイ</a:t>
            </a:r>
            <a:endParaRPr kumimoji="1" lang="en-US" altLang="ja-JP" dirty="0"/>
          </a:p>
          <a:p>
            <a:pPr marL="114300" indent="0">
              <a:buNone/>
            </a:pPr>
            <a:r>
              <a:rPr kumimoji="1" lang="en-US" altLang="ja-JP" dirty="0"/>
              <a:t>Arduino</a:t>
            </a:r>
            <a:r>
              <a:rPr kumimoji="1" lang="ja-JP" altLang="en-US" dirty="0"/>
              <a:t>より高速</a:t>
            </a:r>
            <a:endParaRPr kumimoji="1" lang="en-US" altLang="ja-JP" dirty="0"/>
          </a:p>
          <a:p>
            <a:pPr marL="114300" indent="0">
              <a:buNone/>
            </a:pPr>
            <a:r>
              <a:rPr kumimoji="1" lang="ja-JP" altLang="en-US" dirty="0"/>
              <a:t>たくさんの</a:t>
            </a:r>
            <a:r>
              <a:rPr kumimoji="1" lang="en-US" altLang="ja-JP" dirty="0"/>
              <a:t>OS</a:t>
            </a:r>
            <a:r>
              <a:rPr kumimoji="1" lang="ja-JP" altLang="en-US" dirty="0"/>
              <a:t>が動く</a:t>
            </a:r>
          </a:p>
        </p:txBody>
      </p:sp>
      <p:sp>
        <p:nvSpPr>
          <p:cNvPr id="4" name="スライド番号プレースホルダー 3">
            <a:extLst>
              <a:ext uri="{FF2B5EF4-FFF2-40B4-BE49-F238E27FC236}">
                <a16:creationId xmlns:a16="http://schemas.microsoft.com/office/drawing/2014/main" id="{54EEA9C7-29B2-419F-BDED-60A7B259C95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ja" smtClean="0"/>
              <a:t>5</a:t>
            </a:fld>
            <a:endParaRPr lang="ja" altLang="en-US"/>
          </a:p>
        </p:txBody>
      </p:sp>
      <p:pic>
        <p:nvPicPr>
          <p:cNvPr id="6" name="図 5">
            <a:extLst>
              <a:ext uri="{FF2B5EF4-FFF2-40B4-BE49-F238E27FC236}">
                <a16:creationId xmlns:a16="http://schemas.microsoft.com/office/drawing/2014/main" id="{A94583AC-7153-415F-8184-3E71839A28C3}"/>
              </a:ext>
            </a:extLst>
          </p:cNvPr>
          <p:cNvPicPr>
            <a:picLocks noChangeAspect="1"/>
          </p:cNvPicPr>
          <p:nvPr/>
        </p:nvPicPr>
        <p:blipFill rotWithShape="1">
          <a:blip r:embed="rId3"/>
          <a:srcRect l="3530" t="3732" r="2568" b="-1245"/>
          <a:stretch/>
        </p:blipFill>
        <p:spPr>
          <a:xfrm>
            <a:off x="4646506" y="1625600"/>
            <a:ext cx="1982149" cy="2654088"/>
          </a:xfrm>
          <a:prstGeom prst="rect">
            <a:avLst/>
          </a:prstGeom>
        </p:spPr>
      </p:pic>
    </p:spTree>
    <p:extLst>
      <p:ext uri="{BB962C8B-B14F-4D97-AF65-F5344CB8AC3E}">
        <p14:creationId xmlns:p14="http://schemas.microsoft.com/office/powerpoint/2010/main" val="6160941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 dirty="0"/>
              <a:t>QNXとは</a:t>
            </a:r>
            <a:endParaRPr dirty="0"/>
          </a:p>
        </p:txBody>
      </p:sp>
      <p:pic>
        <p:nvPicPr>
          <p:cNvPr id="110" name="Google Shape;110;p20"/>
          <p:cNvPicPr preferRelativeResize="0"/>
          <p:nvPr/>
        </p:nvPicPr>
        <p:blipFill>
          <a:blip r:embed="rId3">
            <a:alphaModFix/>
          </a:blip>
          <a:stretch>
            <a:fillRect/>
          </a:stretch>
        </p:blipFill>
        <p:spPr>
          <a:xfrm>
            <a:off x="179001" y="1850550"/>
            <a:ext cx="5339850" cy="2847925"/>
          </a:xfrm>
          <a:prstGeom prst="rect">
            <a:avLst/>
          </a:prstGeom>
          <a:noFill/>
          <a:ln>
            <a:noFill/>
          </a:ln>
        </p:spPr>
      </p:pic>
      <p:sp>
        <p:nvSpPr>
          <p:cNvPr id="111" name="Google Shape;111;p20"/>
          <p:cNvSpPr txBox="1"/>
          <p:nvPr/>
        </p:nvSpPr>
        <p:spPr>
          <a:xfrm>
            <a:off x="311700" y="1017725"/>
            <a:ext cx="3685200" cy="412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ja" sz="1800" dirty="0">
                <a:solidFill>
                  <a:srgbClr val="595959"/>
                </a:solidFill>
              </a:rPr>
              <a:t>リアルタイムの組み込み向けOS</a:t>
            </a:r>
            <a:endParaRPr sz="1800" dirty="0">
              <a:solidFill>
                <a:srgbClr val="595959"/>
              </a:solidFill>
            </a:endParaRPr>
          </a:p>
          <a:p>
            <a:pPr marL="0" lvl="0" indent="0" algn="l" rtl="0">
              <a:spcBef>
                <a:spcPts val="0"/>
              </a:spcBef>
              <a:spcAft>
                <a:spcPts val="0"/>
              </a:spcAft>
              <a:buNone/>
            </a:pPr>
            <a:r>
              <a:rPr lang="ja" sz="1800" dirty="0">
                <a:solidFill>
                  <a:srgbClr val="595959"/>
                </a:solidFill>
              </a:rPr>
              <a:t>マイクロカーネルOS(下の右図)</a:t>
            </a:r>
            <a:endParaRPr sz="1800" dirty="0">
              <a:solidFill>
                <a:srgbClr val="595959"/>
              </a:solidFill>
            </a:endParaRPr>
          </a:p>
        </p:txBody>
      </p:sp>
      <p:sp>
        <p:nvSpPr>
          <p:cNvPr id="112" name="Google Shape;112;p20"/>
          <p:cNvSpPr/>
          <p:nvPr/>
        </p:nvSpPr>
        <p:spPr>
          <a:xfrm rot="-2166026">
            <a:off x="4571993" y="2550203"/>
            <a:ext cx="1746938" cy="441879"/>
          </a:xfrm>
          <a:prstGeom prst="lef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0"/>
          <p:cNvSpPr txBox="1"/>
          <p:nvPr/>
        </p:nvSpPr>
        <p:spPr>
          <a:xfrm>
            <a:off x="6295075" y="1976925"/>
            <a:ext cx="2604000" cy="991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ja" sz="1800" dirty="0">
                <a:solidFill>
                  <a:srgbClr val="595959"/>
                </a:solidFill>
              </a:rPr>
              <a:t>機能のほとんどが小さなタスクとして動作(リソースマネージャ)</a:t>
            </a:r>
            <a:endParaRPr sz="1800" dirty="0">
              <a:solidFill>
                <a:srgbClr val="595959"/>
              </a:solidFill>
            </a:endParaRPr>
          </a:p>
          <a:p>
            <a:pPr marL="0" lvl="0" indent="0" algn="l" rtl="0">
              <a:spcBef>
                <a:spcPts val="0"/>
              </a:spcBef>
              <a:spcAft>
                <a:spcPts val="0"/>
              </a:spcAft>
              <a:buNone/>
            </a:pPr>
            <a:r>
              <a:rPr lang="ja" sz="1800" dirty="0">
                <a:solidFill>
                  <a:srgbClr val="595959"/>
                </a:solidFill>
              </a:rPr>
              <a:t>ex.FileServerを落とすとファイルが見えなくなる</a:t>
            </a:r>
            <a:endParaRPr sz="1800" dirty="0">
              <a:solidFill>
                <a:srgbClr val="595959"/>
              </a:solidFill>
            </a:endParaRPr>
          </a:p>
        </p:txBody>
      </p:sp>
      <p:sp>
        <p:nvSpPr>
          <p:cNvPr id="114" name="Google Shape;114;p20"/>
          <p:cNvSpPr txBox="1"/>
          <p:nvPr/>
        </p:nvSpPr>
        <p:spPr>
          <a:xfrm>
            <a:off x="6281391" y="3772675"/>
            <a:ext cx="2932500" cy="925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ja" sz="1100" u="sng" dirty="0">
                <a:solidFill>
                  <a:srgbClr val="595959"/>
                </a:solidFill>
                <a:hlinkClick r:id="rId4">
                  <a:extLst>
                    <a:ext uri="{A12FA001-AC4F-418D-AE19-62706E023703}">
                      <ahyp:hlinkClr xmlns:ahyp="http://schemas.microsoft.com/office/drawing/2018/hyperlinkcolor" val="tx"/>
                    </a:ext>
                  </a:extLst>
                </a:hlinkClick>
              </a:rPr>
              <a:t>https://ja.wikipedia.org/wiki/%E3%83%9E%E3%82%A4%E3%82%AF%E3%83%AD%E3%82%AB%E3%83%BC%E3%83%8D%E3%83%AB</a:t>
            </a:r>
            <a:endParaRPr dirty="0">
              <a:solidFill>
                <a:srgbClr val="595959"/>
              </a:solidFill>
            </a:endParaRPr>
          </a:p>
        </p:txBody>
      </p:sp>
      <p:sp>
        <p:nvSpPr>
          <p:cNvPr id="2" name="スライド番号プレースホルダー 1">
            <a:extLst>
              <a:ext uri="{FF2B5EF4-FFF2-40B4-BE49-F238E27FC236}">
                <a16:creationId xmlns:a16="http://schemas.microsoft.com/office/drawing/2014/main" id="{6E48EEA6-EEAE-48BE-A40F-FAD8B896E35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ja" smtClean="0"/>
              <a:t>6</a:t>
            </a:fld>
            <a:endParaRPr lang="ja"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 dirty="0"/>
              <a:t>QNXで色々</a:t>
            </a:r>
            <a:endParaRPr dirty="0"/>
          </a:p>
        </p:txBody>
      </p:sp>
      <p:sp>
        <p:nvSpPr>
          <p:cNvPr id="80" name="Google Shape;80;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 dirty="0"/>
              <a:t>・クロスコンパイルに慣れた</a:t>
            </a:r>
            <a:endParaRPr dirty="0"/>
          </a:p>
          <a:p>
            <a:pPr marL="0" lvl="0" indent="0" algn="l" rtl="0">
              <a:spcBef>
                <a:spcPts val="1600"/>
              </a:spcBef>
              <a:spcAft>
                <a:spcPts val="0"/>
              </a:spcAft>
              <a:buNone/>
            </a:pPr>
            <a:r>
              <a:rPr lang="ja" dirty="0"/>
              <a:t>・Lチカなどデフォルトでbeagleboneに付いているものを制御</a:t>
            </a:r>
            <a:endParaRPr dirty="0"/>
          </a:p>
          <a:p>
            <a:pPr marL="0" lvl="0" indent="0" algn="l" rtl="0">
              <a:spcBef>
                <a:spcPts val="1600"/>
              </a:spcBef>
              <a:spcAft>
                <a:spcPts val="1600"/>
              </a:spcAft>
              <a:buNone/>
            </a:pPr>
            <a:r>
              <a:rPr lang="ja" dirty="0"/>
              <a:t>・エラー処理についてたくさん指摘を受けた</a:t>
            </a:r>
            <a:endParaRPr dirty="0"/>
          </a:p>
        </p:txBody>
      </p:sp>
      <p:sp>
        <p:nvSpPr>
          <p:cNvPr id="2" name="スライド番号プレースホルダー 1">
            <a:extLst>
              <a:ext uri="{FF2B5EF4-FFF2-40B4-BE49-F238E27FC236}">
                <a16:creationId xmlns:a16="http://schemas.microsoft.com/office/drawing/2014/main" id="{A762E697-4AAC-4B8F-AF61-64C08D1FCF7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ja" smtClean="0"/>
              <a:t>7</a:t>
            </a:fld>
            <a:endParaRPr lang="ja"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2084FB6-6AC2-4439-AA49-06D773493EDD}"/>
              </a:ext>
            </a:extLst>
          </p:cNvPr>
          <p:cNvSpPr>
            <a:spLocks noGrp="1"/>
          </p:cNvSpPr>
          <p:nvPr>
            <p:ph type="title"/>
          </p:nvPr>
        </p:nvSpPr>
        <p:spPr/>
        <p:txBody>
          <a:bodyPr/>
          <a:lstStyle/>
          <a:p>
            <a:r>
              <a:rPr kumimoji="1" lang="ja-JP" altLang="en-US" dirty="0"/>
              <a:t>カメラの接続</a:t>
            </a:r>
          </a:p>
        </p:txBody>
      </p:sp>
      <p:sp>
        <p:nvSpPr>
          <p:cNvPr id="4" name="スライド番号プレースホルダー 3">
            <a:extLst>
              <a:ext uri="{FF2B5EF4-FFF2-40B4-BE49-F238E27FC236}">
                <a16:creationId xmlns:a16="http://schemas.microsoft.com/office/drawing/2014/main" id="{0BF192AC-5C42-450D-9CFF-37026BA59E8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ja" smtClean="0"/>
              <a:t>8</a:t>
            </a:fld>
            <a:endParaRPr lang="ja" altLang="en-US"/>
          </a:p>
        </p:txBody>
      </p:sp>
      <p:pic>
        <p:nvPicPr>
          <p:cNvPr id="6" name="図 5">
            <a:extLst>
              <a:ext uri="{FF2B5EF4-FFF2-40B4-BE49-F238E27FC236}">
                <a16:creationId xmlns:a16="http://schemas.microsoft.com/office/drawing/2014/main" id="{01A413EB-5F3A-48B4-9AAF-AECF462326E6}"/>
              </a:ext>
            </a:extLst>
          </p:cNvPr>
          <p:cNvPicPr>
            <a:picLocks noChangeAspect="1"/>
          </p:cNvPicPr>
          <p:nvPr/>
        </p:nvPicPr>
        <p:blipFill>
          <a:blip r:embed="rId3"/>
          <a:stretch>
            <a:fillRect/>
          </a:stretch>
        </p:blipFill>
        <p:spPr>
          <a:xfrm>
            <a:off x="4572000" y="2693144"/>
            <a:ext cx="3305387" cy="1875731"/>
          </a:xfrm>
          <a:prstGeom prst="rect">
            <a:avLst/>
          </a:prstGeom>
        </p:spPr>
      </p:pic>
      <p:pic>
        <p:nvPicPr>
          <p:cNvPr id="8" name="図 7">
            <a:extLst>
              <a:ext uri="{FF2B5EF4-FFF2-40B4-BE49-F238E27FC236}">
                <a16:creationId xmlns:a16="http://schemas.microsoft.com/office/drawing/2014/main" id="{7DA22175-AE5C-4829-9B50-D2F602268E6C}"/>
              </a:ext>
            </a:extLst>
          </p:cNvPr>
          <p:cNvPicPr>
            <a:picLocks noChangeAspect="1"/>
          </p:cNvPicPr>
          <p:nvPr/>
        </p:nvPicPr>
        <p:blipFill>
          <a:blip r:embed="rId4"/>
          <a:stretch>
            <a:fillRect/>
          </a:stretch>
        </p:blipFill>
        <p:spPr>
          <a:xfrm>
            <a:off x="311700" y="2712713"/>
            <a:ext cx="1353984" cy="1836592"/>
          </a:xfrm>
          <a:prstGeom prst="rect">
            <a:avLst/>
          </a:prstGeom>
        </p:spPr>
      </p:pic>
      <p:sp>
        <p:nvSpPr>
          <p:cNvPr id="9" name="テキスト ボックス 8">
            <a:extLst>
              <a:ext uri="{FF2B5EF4-FFF2-40B4-BE49-F238E27FC236}">
                <a16:creationId xmlns:a16="http://schemas.microsoft.com/office/drawing/2014/main" id="{86F176A3-DBC0-4483-B1C2-E9C52F2236A0}"/>
              </a:ext>
            </a:extLst>
          </p:cNvPr>
          <p:cNvSpPr txBox="1"/>
          <p:nvPr/>
        </p:nvSpPr>
        <p:spPr>
          <a:xfrm>
            <a:off x="311700" y="1017725"/>
            <a:ext cx="2519680" cy="1477328"/>
          </a:xfrm>
          <a:prstGeom prst="rect">
            <a:avLst/>
          </a:prstGeom>
          <a:noFill/>
        </p:spPr>
        <p:txBody>
          <a:bodyPr wrap="square" rtlCol="0">
            <a:spAutoFit/>
          </a:bodyPr>
          <a:lstStyle/>
          <a:p>
            <a:r>
              <a:rPr kumimoji="1" lang="en-US" altLang="ja-JP" sz="1800" dirty="0">
                <a:solidFill>
                  <a:srgbClr val="595959"/>
                </a:solidFill>
              </a:rPr>
              <a:t>I2c(</a:t>
            </a:r>
            <a:r>
              <a:rPr kumimoji="1" lang="ja-JP" altLang="en-US" sz="1800" dirty="0">
                <a:solidFill>
                  <a:srgbClr val="595959"/>
                </a:solidFill>
              </a:rPr>
              <a:t>カメラ内センサ用</a:t>
            </a:r>
            <a:r>
              <a:rPr kumimoji="1" lang="en-US" altLang="ja-JP" sz="1800" dirty="0">
                <a:solidFill>
                  <a:srgbClr val="595959"/>
                </a:solidFill>
              </a:rPr>
              <a:t>)</a:t>
            </a:r>
          </a:p>
          <a:p>
            <a:r>
              <a:rPr kumimoji="1" lang="ja-JP" altLang="en-US" sz="1800" dirty="0">
                <a:solidFill>
                  <a:srgbClr val="595959"/>
                </a:solidFill>
              </a:rPr>
              <a:t>・</a:t>
            </a:r>
            <a:r>
              <a:rPr kumimoji="1" lang="en-US" altLang="ja-JP" sz="1800" dirty="0">
                <a:solidFill>
                  <a:srgbClr val="595959"/>
                </a:solidFill>
              </a:rPr>
              <a:t>2</a:t>
            </a:r>
            <a:r>
              <a:rPr kumimoji="1" lang="ja-JP" altLang="en-US" sz="1800" dirty="0">
                <a:solidFill>
                  <a:srgbClr val="595959"/>
                </a:solidFill>
              </a:rPr>
              <a:t>本で済む</a:t>
            </a:r>
            <a:r>
              <a:rPr kumimoji="1" lang="en-US" altLang="ja-JP" sz="1800" dirty="0">
                <a:solidFill>
                  <a:srgbClr val="595959"/>
                </a:solidFill>
              </a:rPr>
              <a:t>(</a:t>
            </a:r>
            <a:r>
              <a:rPr kumimoji="1" lang="ja-JP" altLang="en-US" sz="1800" dirty="0">
                <a:solidFill>
                  <a:srgbClr val="595959"/>
                </a:solidFill>
              </a:rPr>
              <a:t>クロックとデータ用</a:t>
            </a:r>
            <a:r>
              <a:rPr kumimoji="1" lang="en-US" altLang="ja-JP" sz="1800" dirty="0">
                <a:solidFill>
                  <a:srgbClr val="595959"/>
                </a:solidFill>
              </a:rPr>
              <a:t>)</a:t>
            </a:r>
          </a:p>
          <a:p>
            <a:r>
              <a:rPr kumimoji="1" lang="ja-JP" altLang="en-US" sz="1800" dirty="0">
                <a:solidFill>
                  <a:srgbClr val="595959"/>
                </a:solidFill>
              </a:rPr>
              <a:t>・理論上いくらでもつなげる</a:t>
            </a:r>
            <a:r>
              <a:rPr kumimoji="1" lang="en-US" altLang="ja-JP" sz="1800" dirty="0">
                <a:solidFill>
                  <a:srgbClr val="595959"/>
                </a:solidFill>
              </a:rPr>
              <a:t>(</a:t>
            </a:r>
            <a:r>
              <a:rPr kumimoji="1" lang="ja-JP" altLang="en-US" sz="1800" dirty="0">
                <a:solidFill>
                  <a:srgbClr val="595959"/>
                </a:solidFill>
              </a:rPr>
              <a:t>並列</a:t>
            </a:r>
            <a:r>
              <a:rPr kumimoji="1" lang="en-US" altLang="ja-JP" sz="1800" dirty="0">
                <a:solidFill>
                  <a:srgbClr val="595959"/>
                </a:solidFill>
              </a:rPr>
              <a:t>)</a:t>
            </a:r>
            <a:endParaRPr kumimoji="1" lang="ja-JP" altLang="en-US" sz="1800" dirty="0">
              <a:solidFill>
                <a:srgbClr val="595959"/>
              </a:solidFill>
            </a:endParaRPr>
          </a:p>
        </p:txBody>
      </p:sp>
      <p:sp>
        <p:nvSpPr>
          <p:cNvPr id="10" name="テキスト ボックス 9">
            <a:extLst>
              <a:ext uri="{FF2B5EF4-FFF2-40B4-BE49-F238E27FC236}">
                <a16:creationId xmlns:a16="http://schemas.microsoft.com/office/drawing/2014/main" id="{016DDAFA-95CF-4910-99CE-676DDBE97C94}"/>
              </a:ext>
            </a:extLst>
          </p:cNvPr>
          <p:cNvSpPr txBox="1"/>
          <p:nvPr/>
        </p:nvSpPr>
        <p:spPr>
          <a:xfrm>
            <a:off x="4572000" y="1017726"/>
            <a:ext cx="3305386" cy="1200329"/>
          </a:xfrm>
          <a:prstGeom prst="rect">
            <a:avLst/>
          </a:prstGeom>
          <a:noFill/>
        </p:spPr>
        <p:txBody>
          <a:bodyPr wrap="square" rtlCol="0">
            <a:spAutoFit/>
          </a:bodyPr>
          <a:lstStyle/>
          <a:p>
            <a:r>
              <a:rPr kumimoji="1" lang="en-US" altLang="ja-JP" sz="1800" dirty="0" err="1">
                <a:solidFill>
                  <a:srgbClr val="595959"/>
                </a:solidFill>
              </a:rPr>
              <a:t>spi</a:t>
            </a:r>
            <a:r>
              <a:rPr kumimoji="1" lang="en-US" altLang="ja-JP" sz="1800" dirty="0">
                <a:solidFill>
                  <a:srgbClr val="595959"/>
                </a:solidFill>
              </a:rPr>
              <a:t>(</a:t>
            </a:r>
            <a:r>
              <a:rPr kumimoji="1" lang="ja-JP" altLang="en-US" sz="1800" dirty="0">
                <a:solidFill>
                  <a:srgbClr val="595959"/>
                </a:solidFill>
              </a:rPr>
              <a:t>カメラ内コントローラ用</a:t>
            </a:r>
            <a:r>
              <a:rPr kumimoji="1" lang="en-US" altLang="ja-JP" sz="1800" dirty="0">
                <a:solidFill>
                  <a:srgbClr val="595959"/>
                </a:solidFill>
              </a:rPr>
              <a:t>)</a:t>
            </a:r>
          </a:p>
          <a:p>
            <a:r>
              <a:rPr kumimoji="1" lang="ja-JP" altLang="en-US" sz="1800" dirty="0">
                <a:solidFill>
                  <a:srgbClr val="595959"/>
                </a:solidFill>
              </a:rPr>
              <a:t>・送信受信一本ずつあるため制御しやすい</a:t>
            </a:r>
            <a:endParaRPr kumimoji="1" lang="en-US" altLang="ja-JP" sz="1800" dirty="0">
              <a:solidFill>
                <a:srgbClr val="595959"/>
              </a:solidFill>
            </a:endParaRPr>
          </a:p>
          <a:p>
            <a:r>
              <a:rPr kumimoji="1" lang="ja-JP" altLang="en-US" sz="1800" dirty="0">
                <a:solidFill>
                  <a:srgbClr val="595959"/>
                </a:solidFill>
              </a:rPr>
              <a:t>・高速</a:t>
            </a:r>
          </a:p>
        </p:txBody>
      </p:sp>
    </p:spTree>
    <p:extLst>
      <p:ext uri="{BB962C8B-B14F-4D97-AF65-F5344CB8AC3E}">
        <p14:creationId xmlns:p14="http://schemas.microsoft.com/office/powerpoint/2010/main" val="36136107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
              <a:t>カメラで撮影</a:t>
            </a:r>
            <a:endParaRPr/>
          </a:p>
        </p:txBody>
      </p:sp>
      <p:sp>
        <p:nvSpPr>
          <p:cNvPr id="86" name="Google Shape;86;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 dirty="0"/>
              <a:t>・</a:t>
            </a:r>
            <a:r>
              <a:rPr lang="ja-JP" altLang="en-US" dirty="0"/>
              <a:t>マニュアル</a:t>
            </a:r>
            <a:r>
              <a:rPr lang="ja" dirty="0"/>
              <a:t>の内容をQNX独自の関数を用いる実装におとしこむのに時間がかかった</a:t>
            </a:r>
            <a:endParaRPr lang="en-US" altLang="ja" dirty="0"/>
          </a:p>
          <a:p>
            <a:pPr marL="0" lvl="0" indent="0" algn="l" rtl="0">
              <a:spcBef>
                <a:spcPts val="0"/>
              </a:spcBef>
              <a:spcAft>
                <a:spcPts val="0"/>
              </a:spcAft>
              <a:buNone/>
            </a:pPr>
            <a:endParaRPr lang="en-US" altLang="ja" dirty="0"/>
          </a:p>
          <a:p>
            <a:pPr marL="0" lvl="0" indent="0" algn="l" rtl="0">
              <a:spcBef>
                <a:spcPts val="0"/>
              </a:spcBef>
              <a:spcAft>
                <a:spcPts val="0"/>
              </a:spcAft>
              <a:buNone/>
            </a:pPr>
            <a:r>
              <a:rPr lang="ja" dirty="0"/>
              <a:t>・</a:t>
            </a:r>
            <a:r>
              <a:rPr lang="ja-JP" altLang="en-US" dirty="0"/>
              <a:t>マニュアル</a:t>
            </a:r>
            <a:r>
              <a:rPr lang="ja" dirty="0"/>
              <a:t>の読み落とし箇所がいくつかあり、まとめながらやることは大事</a:t>
            </a:r>
            <a:endParaRPr lang="en-US" altLang="ja" dirty="0"/>
          </a:p>
          <a:p>
            <a:pPr marL="0" lvl="0" indent="0" algn="l" rtl="0">
              <a:spcBef>
                <a:spcPts val="0"/>
              </a:spcBef>
              <a:spcAft>
                <a:spcPts val="0"/>
              </a:spcAft>
              <a:buNone/>
            </a:pPr>
            <a:endParaRPr lang="en-US" altLang="ja" dirty="0"/>
          </a:p>
          <a:p>
            <a:pPr marL="0" lvl="0" indent="0" algn="l" rtl="0">
              <a:spcBef>
                <a:spcPts val="0"/>
              </a:spcBef>
              <a:spcAft>
                <a:spcPts val="0"/>
              </a:spcAft>
              <a:buNone/>
            </a:pPr>
            <a:r>
              <a:rPr lang="ja-JP" altLang="en-US" dirty="0"/>
              <a:t>・ドキュメント上では基本単位</a:t>
            </a:r>
            <a:r>
              <a:rPr lang="en-US" altLang="ja-JP" dirty="0"/>
              <a:t>bit</a:t>
            </a:r>
            <a:r>
              <a:rPr lang="ja-JP" altLang="en-US" dirty="0" err="1"/>
              <a:t>、</a:t>
            </a:r>
            <a:r>
              <a:rPr lang="en-US" altLang="ja-JP" dirty="0"/>
              <a:t>C</a:t>
            </a:r>
            <a:r>
              <a:rPr lang="ja-JP" altLang="en-US" dirty="0"/>
              <a:t>言語では基本単位</a:t>
            </a:r>
            <a:r>
              <a:rPr lang="en-US" altLang="ja-JP" dirty="0"/>
              <a:t>byte</a:t>
            </a:r>
            <a:r>
              <a:rPr lang="ja-JP" altLang="en-US" dirty="0" err="1"/>
              <a:t>なので</a:t>
            </a:r>
            <a:r>
              <a:rPr lang="ja-JP" altLang="en-US" dirty="0"/>
              <a:t>データ転送の際にわかってはいてもこんがらがってしまった</a:t>
            </a:r>
            <a:endParaRPr lang="en-US" altLang="ja" dirty="0"/>
          </a:p>
        </p:txBody>
      </p:sp>
      <p:sp>
        <p:nvSpPr>
          <p:cNvPr id="2" name="スライド番号プレースホルダー 1">
            <a:extLst>
              <a:ext uri="{FF2B5EF4-FFF2-40B4-BE49-F238E27FC236}">
                <a16:creationId xmlns:a16="http://schemas.microsoft.com/office/drawing/2014/main" id="{153DF936-F65B-4717-ACEC-7E831B85750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ja" smtClean="0"/>
              <a:t>9</a:t>
            </a:fld>
            <a:endParaRPr lang="ja" altLang="en-US"/>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Retrospect</Template>
  <TotalTime>549</TotalTime>
  <Words>3731</Words>
  <Application>Microsoft Office PowerPoint</Application>
  <PresentationFormat>画面に合わせる (16:9)</PresentationFormat>
  <Paragraphs>214</Paragraphs>
  <Slides>25</Slides>
  <Notes>24</Notes>
  <HiddenSlides>0</HiddenSlides>
  <MMClips>0</MMClips>
  <ScaleCrop>false</ScaleCrop>
  <HeadingPairs>
    <vt:vector size="6" baseType="variant">
      <vt:variant>
        <vt:lpstr>使用されているフォント</vt:lpstr>
      </vt:variant>
      <vt:variant>
        <vt:i4>2</vt:i4>
      </vt:variant>
      <vt:variant>
        <vt:lpstr>テーマ</vt:lpstr>
      </vt:variant>
      <vt:variant>
        <vt:i4>1</vt:i4>
      </vt:variant>
      <vt:variant>
        <vt:lpstr>スライド タイトル</vt:lpstr>
      </vt:variant>
      <vt:variant>
        <vt:i4>25</vt:i4>
      </vt:variant>
    </vt:vector>
  </HeadingPairs>
  <TitlesOfParts>
    <vt:vector size="28" baseType="lpstr">
      <vt:lpstr>ＭＳ Ｐゴシック</vt:lpstr>
      <vt:lpstr>Arial</vt:lpstr>
      <vt:lpstr>Simple Light</vt:lpstr>
      <vt:lpstr>カメラモジュールを操作するQNXリソースマネージャの作成</vt:lpstr>
      <vt:lpstr>自己紹介 </vt:lpstr>
      <vt:lpstr>概要</vt:lpstr>
      <vt:lpstr>取り組んだこと</vt:lpstr>
      <vt:lpstr>BeagleBoneとは</vt:lpstr>
      <vt:lpstr>QNXとは</vt:lpstr>
      <vt:lpstr>QNXで色々</vt:lpstr>
      <vt:lpstr>カメラの接続</vt:lpstr>
      <vt:lpstr>カメラで撮影</vt:lpstr>
      <vt:lpstr>カメラで撮影</vt:lpstr>
      <vt:lpstr>カメラで撮影</vt:lpstr>
      <vt:lpstr>カメラで撮影</vt:lpstr>
      <vt:lpstr>カメラで撮影</vt:lpstr>
      <vt:lpstr>リソースマネージャとは</vt:lpstr>
      <vt:lpstr>リソースマネージャとは</vt:lpstr>
      <vt:lpstr>何が嬉しいのか</vt:lpstr>
      <vt:lpstr>リソースマネージャ開発</vt:lpstr>
      <vt:lpstr>機能拡張</vt:lpstr>
      <vt:lpstr>遭遇した問題とその対応、結果</vt:lpstr>
      <vt:lpstr>遭遇した問題とその対応、結果 </vt:lpstr>
      <vt:lpstr>理解したこと、得られたこと</vt:lpstr>
      <vt:lpstr>理解したこと、得られたこと</vt:lpstr>
      <vt:lpstr>初めて学んだこと</vt:lpstr>
      <vt:lpstr>感想</vt:lpstr>
      <vt:lpstr>謝辞</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カメラモジュールを操作するQNXリソースマネージャの作成</dc:title>
  <cp:lastModifiedBy>takuro.omori</cp:lastModifiedBy>
  <cp:revision>52</cp:revision>
  <dcterms:modified xsi:type="dcterms:W3CDTF">2019-09-06T07:17:44Z</dcterms:modified>
</cp:coreProperties>
</file>