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1" r:id="rId4"/>
    <p:sldId id="272" r:id="rId5"/>
    <p:sldId id="274" r:id="rId6"/>
    <p:sldId id="266" r:id="rId7"/>
    <p:sldId id="275" r:id="rId8"/>
    <p:sldId id="288" r:id="rId9"/>
    <p:sldId id="295" r:id="rId10"/>
    <p:sldId id="296" r:id="rId11"/>
    <p:sldId id="294" r:id="rId12"/>
    <p:sldId id="270" r:id="rId13"/>
    <p:sldId id="283" r:id="rId14"/>
    <p:sldId id="291" r:id="rId15"/>
    <p:sldId id="292" r:id="rId16"/>
    <p:sldId id="268" r:id="rId17"/>
    <p:sldId id="310" r:id="rId18"/>
    <p:sldId id="278" r:id="rId19"/>
    <p:sldId id="280" r:id="rId20"/>
    <p:sldId id="297" r:id="rId21"/>
    <p:sldId id="298" r:id="rId22"/>
    <p:sldId id="299" r:id="rId23"/>
    <p:sldId id="300" r:id="rId24"/>
    <p:sldId id="309" r:id="rId25"/>
    <p:sldId id="311" r:id="rId26"/>
    <p:sldId id="313" r:id="rId27"/>
    <p:sldId id="312" r:id="rId28"/>
    <p:sldId id="301" r:id="rId29"/>
    <p:sldId id="307" r:id="rId30"/>
    <p:sldId id="304" r:id="rId31"/>
    <p:sldId id="302" r:id="rId32"/>
    <p:sldId id="303" r:id="rId33"/>
    <p:sldId id="308" r:id="rId34"/>
    <p:sldId id="305" r:id="rId35"/>
    <p:sldId id="306" r:id="rId36"/>
    <p:sldId id="27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>
        <p:scale>
          <a:sx n="66" d="100"/>
          <a:sy n="66" d="100"/>
        </p:scale>
        <p:origin x="-1411" y="-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23907-4341-4E2C-A2CF-831BEFA5974A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1E502-D768-4BED-86B7-15980A672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6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961631-E63A-4CC9-BA24-B327E9BD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C45491A-D2AB-41AA-8FB1-061785540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36B4D56-6372-4E27-8B0C-18887921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81E2-462D-4F7E-8F33-536BBD2C4A6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F26728E-B762-4CE0-B3D0-6709FBE8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F082989-9C3A-4D5E-BCCD-221616FE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CD6-4FA1-4A57-B654-0015A48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4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D1F3AC-CD43-461B-AA28-860B4645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F1A3FFB-72DC-47B1-82ED-F9EF63898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4F12F04-4BDF-4935-890B-27A21DFC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81E2-462D-4F7E-8F33-536BBD2C4A6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7E8DBC8-A905-4305-9609-15E140DD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4980C82-80DD-4301-980D-558C156E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CD6-4FA1-4A57-B654-0015A48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549CE5C-C2BB-4478-B36F-C35B1657C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1407FCE-8B83-44A9-A9EA-741418C9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D9A0BB-0192-4217-A89F-F0CFF012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81E2-462D-4F7E-8F33-536BBD2C4A6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2178387-95CA-49B6-A4AA-7A1CB0CC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60E4A3-BE0C-4F65-B765-549B9BA2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CD6-4FA1-4A57-B654-0015A48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0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6D5AD4-3357-4042-A0CB-784ABCE0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2EEDE0-9390-4AC1-A19A-B0AFA2B0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7CD8C88-7C1C-4E20-87F7-AE3E9347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81E2-462D-4F7E-8F33-536BBD2C4A6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484223-9483-4109-86D8-DD86683D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F3231B-1793-4D8D-B4A4-7A4BC039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CD6-4FA1-4A57-B654-0015A48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8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DD7E56-2DB7-4B54-9AF4-8C328BB6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611340B-CA03-4515-A040-1BDBB301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B77BD5-E067-4AC6-9243-C76CCCE2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81E2-462D-4F7E-8F33-536BBD2C4A6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E08A67-56D5-41C6-9530-EECEFA85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0D45B7-94E2-429B-A356-74695D9A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CD6-4FA1-4A57-B654-0015A48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3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54F627-3906-4F25-823B-3B6A1B1A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0E4EE2A-A81A-40D5-89FF-35054F5CC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4FAF65A-33A1-4161-9CA2-A098714E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B9FDB4A-5DA9-4879-8417-36A25925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81E2-462D-4F7E-8F33-536BBD2C4A6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73FAA82-7EC0-4676-93D1-65A104CB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6918425-504A-4876-A556-AA62DDF9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CD6-4FA1-4A57-B654-0015A48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8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594E81C-2112-4500-B68F-C5BE3DF1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158582A-57C6-4615-80AF-8A406FDD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57AB83-77FB-4B39-8626-0329D3E17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D3BB1DC-303F-416C-886A-DBFB51C8D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46491E2-C011-477F-9043-B33D78F4A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781A4EC-3507-4381-A485-C4806AE6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81E2-462D-4F7E-8F33-536BBD2C4A6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4E9E20D-8232-4D72-B4A1-E9BF06C8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D437A1D-F830-487B-8EE5-48941F58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CD6-4FA1-4A57-B654-0015A48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1824B1-E9B0-4E16-AA69-6F4CA886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26BA060-3610-465A-B33C-48DBF713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81E2-462D-4F7E-8F33-536BBD2C4A6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B072384-CA6E-4A7D-99BC-4BBEC569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F744787-614A-4A27-9A4C-5E2E5A6D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CD6-4FA1-4A57-B654-0015A48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4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CF66230-BCF2-426E-88E2-D1E76A1F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81E2-462D-4F7E-8F33-536BBD2C4A6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7DD6719-B4BC-4EA7-BEF8-E51EA643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93A0895-616B-451C-B3B9-B3C41CAC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CD6-4FA1-4A57-B654-0015A48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6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F7CB01-1277-407E-9D63-304C8891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28FBC7C-091D-478F-8038-FAD417B8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73509BA-2E2C-41E0-A490-0F3E71D5B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9A62BBA-A24E-4B34-B333-3D17C769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81E2-462D-4F7E-8F33-536BBD2C4A6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6B06807-F887-4AB4-BFC0-A6352C73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6551EA4-69AC-4D3C-AC8E-FE96BDA1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CD6-4FA1-4A57-B654-0015A48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5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6BFAC6-8933-4637-95E3-F57D3E1E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150DBB5-7DD6-49FA-9E5C-94EA07674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0CACF91-67E8-4FEC-9B09-BCCB7F24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B695C29-4637-4C3D-A651-6FCCF967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81E2-462D-4F7E-8F33-536BBD2C4A6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AECB52D-396C-4F7A-A353-9C92E40D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808041F-54F0-44CD-AB61-A3417FB2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CD6-4FA1-4A57-B654-0015A48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FCD83FC-E321-4923-9243-5E440CD7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0AD7FFB-62BE-4741-9202-E66E94EF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93FB6C-11DB-46C7-B6F9-199EC63D5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81E2-462D-4F7E-8F33-536BBD2C4A6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D9C202-B0A2-4DC8-9127-8C2EE56B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F219ECF-06B7-4B21-B4E8-45162199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CD6-4FA1-4A57-B654-0015A48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4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C742FC-5BCE-4E06-B6A5-46F0687EF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8985"/>
            <a:ext cx="9144000" cy="1586895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오프 연계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지능형 서비스 개발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[AI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74C8EAD-859E-4333-BFE7-4A9B26579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6957"/>
            <a:ext cx="9144000" cy="1085939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sz="600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퍼스널 트레이너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="" xmlns:a16="http://schemas.microsoft.com/office/drawing/2014/main" id="{560E888E-F470-4492-B761-2F637DB53FEE}"/>
              </a:ext>
            </a:extLst>
          </p:cNvPr>
          <p:cNvSpPr txBox="1">
            <a:spLocks/>
          </p:cNvSpPr>
          <p:nvPr/>
        </p:nvSpPr>
        <p:spPr>
          <a:xfrm>
            <a:off x="8634996" y="5757768"/>
            <a:ext cx="3367264" cy="393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4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팀원</a:t>
            </a:r>
            <a:r>
              <a:rPr lang="en-US" altLang="ko-KR" sz="24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2400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구상모</a:t>
            </a:r>
            <a:r>
              <a:rPr lang="en-US" altLang="ko-KR" sz="24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김창현</a:t>
            </a:r>
            <a:r>
              <a:rPr lang="en-US" altLang="ko-KR" sz="24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노광훈</a:t>
            </a:r>
            <a:r>
              <a:rPr lang="en-US" altLang="ko-KR" sz="24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2400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박근주</a:t>
            </a:r>
            <a:endParaRPr lang="ko-KR" altLang="ko-KR" sz="2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80416565-DB28-4250-B22B-BCA46FAD13ED}"/>
              </a:ext>
            </a:extLst>
          </p:cNvPr>
          <p:cNvSpPr txBox="1">
            <a:spLocks/>
          </p:cNvSpPr>
          <p:nvPr/>
        </p:nvSpPr>
        <p:spPr>
          <a:xfrm>
            <a:off x="8634995" y="5360809"/>
            <a:ext cx="1296239" cy="393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4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팀장</a:t>
            </a:r>
            <a:r>
              <a:rPr lang="en-US" altLang="ko-KR" sz="24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Arial" panose="020B0604020202020204" pitchFamily="34" charset="0"/>
                <a:ea typeface="맑은 고딕" panose="020B0503020000020004" pitchFamily="50" charset="-127"/>
              </a:rPr>
              <a:t>구도연</a:t>
            </a:r>
            <a:endParaRPr lang="ko-KR" altLang="ko-KR" sz="2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6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DD6BBA9F-8E4B-4BDF-9EB8-C375557F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>
            <a:extLst>
              <a:ext uri="{FF2B5EF4-FFF2-40B4-BE49-F238E27FC236}">
                <a16:creationId xmlns="" xmlns:a16="http://schemas.microsoft.com/office/drawing/2014/main" id="{F8C5DF93-B088-4CD2-ACB3-203F588B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322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FF1BBC3-1B84-4B0E-A27F-5A957A8ADBD2}"/>
              </a:ext>
            </a:extLst>
          </p:cNvPr>
          <p:cNvSpPr txBox="1"/>
          <p:nvPr/>
        </p:nvSpPr>
        <p:spPr>
          <a:xfrm>
            <a:off x="332791" y="983288"/>
            <a:ext cx="799617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(2)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진행 상황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–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운동 관리 페이지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67535"/>
              </p:ext>
            </p:extLst>
          </p:nvPr>
        </p:nvGraphicFramePr>
        <p:xfrm>
          <a:off x="240192" y="1593448"/>
          <a:ext cx="11704879" cy="515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563"/>
                <a:gridCol w="2581511"/>
                <a:gridCol w="7951805"/>
              </a:tblGrid>
              <a:tr h="7363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 기능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 기능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설명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7363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 기록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</a:t>
                      </a:r>
                      <a:r>
                        <a:rPr lang="ko-KR" altLang="en-US" sz="14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녹음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사용자가 녹음한 음성이 텍스트로 변환되어 데이터베이스에 저장</a:t>
                      </a:r>
                      <a:endParaRPr lang="en-US" altLang="ko-KR" sz="1400" baseline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7363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 파일 등록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사용자가 등록한 음성 파일을 데이터베이스에 저장</a:t>
                      </a:r>
                      <a:endParaRPr lang="en-US" altLang="ko-KR" sz="1400" baseline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73637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 기록 조회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 달력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 기록을 할 수 있는 달력 페이지</a:t>
                      </a:r>
                      <a:r>
                        <a:rPr lang="ko-KR" altLang="en-US" sz="14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제공</a:t>
                      </a:r>
                      <a:endParaRPr lang="en-US" altLang="ko-KR" sz="1400" baseline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달력 칸을 누르면 정보를 입력할 수 있는 서브메뉴가 나온다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73637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 기록 전체 조회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로그인한 사용자의 운동 기록 전체 조회를 할 수 있다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 이름을 클릭하면 운동 기록을 수정할 수 있는 페이지로 이동한다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맨 오른쪽에 있는 삭제 버튼으로 운동 기록을 삭제할 수 있다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73637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 기록 수정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 종류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횟수 등의 운동 기록 정보를 수정할 수 있다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73637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 종류 검색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서브 메뉴를 통해 운동 종류를 검색할 수 있다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0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DD6BBA9F-8E4B-4BDF-9EB8-C375557F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>
            <a:extLst>
              <a:ext uri="{FF2B5EF4-FFF2-40B4-BE49-F238E27FC236}">
                <a16:creationId xmlns="" xmlns:a16="http://schemas.microsoft.com/office/drawing/2014/main" id="{F8C5DF93-B088-4CD2-ACB3-203F588B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322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FF1BBC3-1B84-4B0E-A27F-5A957A8ADBD2}"/>
              </a:ext>
            </a:extLst>
          </p:cNvPr>
          <p:cNvSpPr txBox="1"/>
          <p:nvPr/>
        </p:nvSpPr>
        <p:spPr>
          <a:xfrm>
            <a:off x="332791" y="983288"/>
            <a:ext cx="799617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(2)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진행 상황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–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식단 관리 페이지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93035"/>
              </p:ext>
            </p:extLst>
          </p:nvPr>
        </p:nvGraphicFramePr>
        <p:xfrm>
          <a:off x="240192" y="1593448"/>
          <a:ext cx="11704879" cy="5108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563"/>
                <a:gridCol w="2581511"/>
                <a:gridCol w="7951805"/>
              </a:tblGrid>
              <a:tr h="638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 기능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 기능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설명</a:t>
                      </a:r>
                      <a:endParaRPr lang="ko-KR" alt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6385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칼로리 사전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음식 검색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다이어트 식단을 구성하기 원하는 사용자에게 전체 음식 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조회할 </a:t>
                      </a:r>
                      <a:r>
                        <a:rPr lang="ko-KR" altLang="en-US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 있다</a:t>
                      </a:r>
                      <a:r>
                        <a:rPr lang="en-US" altLang="ko-KR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638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음식 세부 사항 조회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853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식단 달력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권장 칼로리 제공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권장 칼로리를 제공해서 사용자가 칼로리 섭취 계획을 세우는데 도움을 </a:t>
                      </a:r>
                      <a:r>
                        <a:rPr lang="ko-KR" altLang="en-US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준다</a:t>
                      </a:r>
                      <a:r>
                        <a:rPr lang="en-US" altLang="ko-KR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638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특정 날짜의 칼로리 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In/Out 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사용자에게 직관적인 칼로리 섭취 현황을 </a:t>
                      </a:r>
                      <a:r>
                        <a:rPr lang="ko-KR" altLang="en-US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제공한다</a:t>
                      </a:r>
                      <a:r>
                        <a:rPr lang="en-US" altLang="ko-KR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638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텍스트로 음식 데이터 검색 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섭취한 음식에 대한 열량 정보를 제공해 입력하고 하고자 하는 음식의 데이터를 </a:t>
                      </a:r>
                      <a:r>
                        <a:rPr lang="ko-KR" altLang="en-US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확인시켜준다</a:t>
                      </a:r>
                      <a:r>
                        <a:rPr lang="en-US" altLang="ko-KR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638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텍스트 조회로 식단 입력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사용자에게 섭취한 음식에 대한 추가적인 입력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칼로리 등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생략할 수 있게 하여 편의성을 </a:t>
                      </a:r>
                      <a:r>
                        <a:rPr lang="ko-KR" altLang="en-US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제공</a:t>
                      </a:r>
                      <a:endParaRPr lang="en-US" altLang="ko-KR" sz="1400" u="none" strike="noStrike" dirty="0" smtClean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식단 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작성에 </a:t>
                      </a:r>
                      <a:r>
                        <a:rPr lang="ko-KR" altLang="en-US" sz="14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접근성을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향상시킨다</a:t>
                      </a:r>
                      <a:r>
                        <a:rPr lang="en-US" altLang="ko-KR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638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성분표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조회로 식단 입력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사용자에게 섭취한 음식에 대한 추가적인 입력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칼로리 등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생략할 수 있게 하여 편의성을 </a:t>
                      </a:r>
                      <a:r>
                        <a:rPr lang="ko-KR" altLang="en-US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제공</a:t>
                      </a:r>
                      <a:endParaRPr lang="en-US" altLang="ko-KR" sz="1400" u="none" strike="noStrike" dirty="0" smtClean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식단 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작성에 </a:t>
                      </a:r>
                      <a:r>
                        <a:rPr lang="ko-KR" altLang="en-US" sz="14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접근성을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향상시킨다</a:t>
                      </a:r>
                      <a:r>
                        <a:rPr lang="en-US" altLang="ko-KR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설계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9F458F6-BB94-4358-8646-8F1C4100F47B}"/>
              </a:ext>
            </a:extLst>
          </p:cNvPr>
          <p:cNvSpPr/>
          <p:nvPr/>
        </p:nvSpPr>
        <p:spPr>
          <a:xfrm>
            <a:off x="1065269" y="1672977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Member table</a:t>
            </a:r>
            <a:endParaRPr lang="ko-KR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3F35811-EF6D-4C6D-8600-457DDA1A9F9B}"/>
              </a:ext>
            </a:extLst>
          </p:cNvPr>
          <p:cNvSpPr/>
          <p:nvPr/>
        </p:nvSpPr>
        <p:spPr>
          <a:xfrm>
            <a:off x="5737782" y="1691252"/>
            <a:ext cx="1997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DayExercise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table</a:t>
            </a:r>
            <a:endParaRPr lang="ko-KR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B032CA05-237C-4365-9CE9-56932AA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40090"/>
              </p:ext>
            </p:extLst>
          </p:nvPr>
        </p:nvGraphicFramePr>
        <p:xfrm>
          <a:off x="1042836" y="2102943"/>
          <a:ext cx="4004813" cy="4402035"/>
        </p:xfrm>
        <a:graphic>
          <a:graphicData uri="http://schemas.openxmlformats.org/drawingml/2006/table">
            <a:tbl>
              <a:tblPr/>
              <a:tblGrid>
                <a:gridCol w="889959">
                  <a:extLst>
                    <a:ext uri="{9D8B030D-6E8A-4147-A177-3AD203B41FA5}">
                      <a16:colId xmlns="" xmlns:a16="http://schemas.microsoft.com/office/drawing/2014/main" val="3144746211"/>
                    </a:ext>
                  </a:extLst>
                </a:gridCol>
                <a:gridCol w="1204061">
                  <a:extLst>
                    <a:ext uri="{9D8B030D-6E8A-4147-A177-3AD203B41FA5}">
                      <a16:colId xmlns="" xmlns:a16="http://schemas.microsoft.com/office/drawing/2014/main" val="1293174180"/>
                    </a:ext>
                  </a:extLst>
                </a:gridCol>
                <a:gridCol w="1910793">
                  <a:extLst>
                    <a:ext uri="{9D8B030D-6E8A-4147-A177-3AD203B41FA5}">
                      <a16:colId xmlns="" xmlns:a16="http://schemas.microsoft.com/office/drawing/2014/main" val="2131700892"/>
                    </a:ext>
                  </a:extLst>
                </a:gridCol>
              </a:tblGrid>
              <a:tr h="400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구분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member</a:t>
                      </a:r>
                      <a:endParaRPr lang="en-US" sz="18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타입</a:t>
                      </a:r>
                      <a:endParaRPr lang="ko-KR" altLang="en-US" sz="180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3053615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US" sz="18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VARCHAR2(20)</a:t>
                      </a:r>
                      <a:endParaRPr lang="en-US" sz="18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9043365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Pwd</a:t>
                      </a:r>
                      <a:endParaRPr lang="en-US" sz="18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VARCHAR2(30)</a:t>
                      </a:r>
                      <a:endParaRPr lang="en-US" sz="180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14752883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en-US" sz="180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VARCHAR2(20)</a:t>
                      </a:r>
                      <a:endParaRPr lang="en-US" sz="180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73457726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</a:t>
                      </a:r>
                      <a:endParaRPr lang="en-US" sz="18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VARCHAR2(40)</a:t>
                      </a:r>
                      <a:endParaRPr lang="en-US" sz="180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1847226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en-US" sz="18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NUMBER(5)</a:t>
                      </a:r>
                      <a:endParaRPr lang="en-US" sz="180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2446767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en-US" sz="18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VARCHAR2(5)</a:t>
                      </a:r>
                      <a:endParaRPr lang="en-US" sz="180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2436161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Height</a:t>
                      </a:r>
                      <a:endParaRPr lang="en-US" sz="18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NUMBER(30, 3)</a:t>
                      </a:r>
                      <a:endParaRPr lang="en-US" sz="180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1831874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</a:t>
                      </a:r>
                      <a:endParaRPr lang="en-US" sz="18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NUMBER(30, 3)</a:t>
                      </a:r>
                      <a:endParaRPr lang="en-US" sz="18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3986194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goalWeight</a:t>
                      </a:r>
                      <a:endParaRPr lang="en-US" sz="12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NUMBER(30, 3)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85"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activityIndex</a:t>
                      </a:r>
                      <a:endParaRPr lang="en-US" sz="1200" dirty="0">
                        <a:effectLst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NUMBER(4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DD6BBA9F-8E4B-4BDF-9EB8-C375557F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75009120-76D9-4DA7-A477-7ABE828F1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64087"/>
              </p:ext>
            </p:extLst>
          </p:nvPr>
        </p:nvGraphicFramePr>
        <p:xfrm>
          <a:off x="5717884" y="2119309"/>
          <a:ext cx="5713051" cy="3718560"/>
        </p:xfrm>
        <a:graphic>
          <a:graphicData uri="http://schemas.openxmlformats.org/drawingml/2006/table">
            <a:tbl>
              <a:tblPr/>
              <a:tblGrid>
                <a:gridCol w="1195755">
                  <a:extLst>
                    <a:ext uri="{9D8B030D-6E8A-4147-A177-3AD203B41FA5}">
                      <a16:colId xmlns="" xmlns:a16="http://schemas.microsoft.com/office/drawing/2014/main" val="1192603302"/>
                    </a:ext>
                  </a:extLst>
                </a:gridCol>
                <a:gridCol w="2415544">
                  <a:extLst>
                    <a:ext uri="{9D8B030D-6E8A-4147-A177-3AD203B41FA5}">
                      <a16:colId xmlns="" xmlns:a16="http://schemas.microsoft.com/office/drawing/2014/main" val="196884337"/>
                    </a:ext>
                  </a:extLst>
                </a:gridCol>
                <a:gridCol w="2101752">
                  <a:extLst>
                    <a:ext uri="{9D8B030D-6E8A-4147-A177-3AD203B41FA5}">
                      <a16:colId xmlns="" xmlns:a16="http://schemas.microsoft.com/office/drawing/2014/main" val="3652582438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구분</a:t>
                      </a:r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DayExercise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타입</a:t>
                      </a:r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441693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dayNo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NUMBER(10)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602074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VARCHAR2(20)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381889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NUMBER(5)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763445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NUMBER(5)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139415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exdate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NUMBER(5)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787102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exName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VARCHAR2(10)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8883625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exWeight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NUMBER(10)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exMeter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NUMBER(10)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exTime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NUMBER(10)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exCount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NUMBER(10)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CONSTRAINT</a:t>
                      </a:r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FK_DayExercise_member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Rectangle 2">
            <a:extLst>
              <a:ext uri="{FF2B5EF4-FFF2-40B4-BE49-F238E27FC236}">
                <a16:creationId xmlns="" xmlns:a16="http://schemas.microsoft.com/office/drawing/2014/main" id="{F8C5DF93-B088-4CD2-ACB3-203F588B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322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BFE111F-59F2-4E6D-981E-01F205A887DC}"/>
              </a:ext>
            </a:extLst>
          </p:cNvPr>
          <p:cNvSpPr/>
          <p:nvPr/>
        </p:nvSpPr>
        <p:spPr>
          <a:xfrm>
            <a:off x="371983" y="1161024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구조도</a:t>
            </a:r>
            <a:endParaRPr lang="ko-KR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6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설계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3F35811-EF6D-4C6D-8600-457DDA1A9F9B}"/>
              </a:ext>
            </a:extLst>
          </p:cNvPr>
          <p:cNvSpPr/>
          <p:nvPr/>
        </p:nvSpPr>
        <p:spPr>
          <a:xfrm>
            <a:off x="4139587" y="1742262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calendar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</a:t>
            </a:r>
            <a:endParaRPr lang="ko-KR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DD6BBA9F-8E4B-4BDF-9EB8-C375557F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75009120-76D9-4DA7-A477-7ABE828F1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41104"/>
              </p:ext>
            </p:extLst>
          </p:nvPr>
        </p:nvGraphicFramePr>
        <p:xfrm>
          <a:off x="4135245" y="2193469"/>
          <a:ext cx="3950606" cy="3464560"/>
        </p:xfrm>
        <a:graphic>
          <a:graphicData uri="http://schemas.openxmlformats.org/drawingml/2006/table">
            <a:tbl>
              <a:tblPr/>
              <a:tblGrid>
                <a:gridCol w="1239860">
                  <a:extLst>
                    <a:ext uri="{9D8B030D-6E8A-4147-A177-3AD203B41FA5}">
                      <a16:colId xmlns="" xmlns:a16="http://schemas.microsoft.com/office/drawing/2014/main" val="1192603302"/>
                    </a:ext>
                  </a:extLst>
                </a:gridCol>
                <a:gridCol w="1166019">
                  <a:extLst>
                    <a:ext uri="{9D8B030D-6E8A-4147-A177-3AD203B41FA5}">
                      <a16:colId xmlns="" xmlns:a16="http://schemas.microsoft.com/office/drawing/2014/main" val="196884337"/>
                    </a:ext>
                  </a:extLst>
                </a:gridCol>
                <a:gridCol w="1544727">
                  <a:extLst>
                    <a:ext uri="{9D8B030D-6E8A-4147-A177-3AD203B41FA5}">
                      <a16:colId xmlns="" xmlns:a16="http://schemas.microsoft.com/office/drawing/2014/main" val="3652582438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구분</a:t>
                      </a:r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calendar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타입</a:t>
                      </a:r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441693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VARCHAR2(20)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602074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fCode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VARCHAR2(30)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381889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eYear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VARCHAR2(10)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763445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eMonth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VARCHAR2(5)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787102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eDate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VARCHAR2(5)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8883625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eAmt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NUMBER(10,3)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eTime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VARCHAR2(20)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CONSTRAINT</a:t>
                      </a:r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FK_calander_member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CONSTRAINT</a:t>
                      </a:r>
                      <a:endParaRPr lang="ko-KR" alt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FK_calander_food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Rectangle 2">
            <a:extLst>
              <a:ext uri="{FF2B5EF4-FFF2-40B4-BE49-F238E27FC236}">
                <a16:creationId xmlns="" xmlns:a16="http://schemas.microsoft.com/office/drawing/2014/main" id="{F8C5DF93-B088-4CD2-ACB3-203F588B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322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BFE111F-59F2-4E6D-981E-01F205A887DC}"/>
              </a:ext>
            </a:extLst>
          </p:cNvPr>
          <p:cNvSpPr/>
          <p:nvPr/>
        </p:nvSpPr>
        <p:spPr>
          <a:xfrm>
            <a:off x="371983" y="1161024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구조도</a:t>
            </a:r>
            <a:endParaRPr lang="ko-KR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A4311A5-27C2-4AC0-B5ED-BE8D4210CA5B}"/>
              </a:ext>
            </a:extLst>
          </p:cNvPr>
          <p:cNvSpPr/>
          <p:nvPr/>
        </p:nvSpPr>
        <p:spPr>
          <a:xfrm>
            <a:off x="257168" y="1840709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food table</a:t>
            </a:r>
            <a:endParaRPr lang="ko-KR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176AE992-086C-4BEA-A880-707ACDE1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11449"/>
              </p:ext>
            </p:extLst>
          </p:nvPr>
        </p:nvGraphicFramePr>
        <p:xfrm>
          <a:off x="301331" y="2210041"/>
          <a:ext cx="3672535" cy="2184400"/>
        </p:xfrm>
        <a:graphic>
          <a:graphicData uri="http://schemas.openxmlformats.org/drawingml/2006/table">
            <a:tbl>
              <a:tblPr/>
              <a:tblGrid>
                <a:gridCol w="842445">
                  <a:extLst>
                    <a:ext uri="{9D8B030D-6E8A-4147-A177-3AD203B41FA5}">
                      <a16:colId xmlns="" xmlns:a16="http://schemas.microsoft.com/office/drawing/2014/main" val="2164752169"/>
                    </a:ext>
                  </a:extLst>
                </a:gridCol>
                <a:gridCol w="1066220">
                  <a:extLst>
                    <a:ext uri="{9D8B030D-6E8A-4147-A177-3AD203B41FA5}">
                      <a16:colId xmlns="" xmlns:a16="http://schemas.microsoft.com/office/drawing/2014/main" val="1066712512"/>
                    </a:ext>
                  </a:extLst>
                </a:gridCol>
                <a:gridCol w="1763870">
                  <a:extLst>
                    <a:ext uri="{9D8B030D-6E8A-4147-A177-3AD203B41FA5}">
                      <a16:colId xmlns="" xmlns:a16="http://schemas.microsoft.com/office/drawing/2014/main" val="161123396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구분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food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타입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7122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fCode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VARCHAR2(100)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3671439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fName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VARCHAR2(100)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973833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f_category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VARCHAR2(100)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99962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servings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(10,3)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kcal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Number(10,3)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kcal_per_100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Number(10,3)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A4311A5-27C2-4AC0-B5ED-BE8D4210CA5B}"/>
              </a:ext>
            </a:extLst>
          </p:cNvPr>
          <p:cNvSpPr/>
          <p:nvPr/>
        </p:nvSpPr>
        <p:spPr>
          <a:xfrm>
            <a:off x="8197401" y="1823415"/>
            <a:ext cx="1597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</a:t>
            </a:r>
            <a:endParaRPr lang="ko-KR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176AE992-086C-4BEA-A880-707ACDE1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15013"/>
              </p:ext>
            </p:extLst>
          </p:nvPr>
        </p:nvGraphicFramePr>
        <p:xfrm>
          <a:off x="8241564" y="2192747"/>
          <a:ext cx="3672535" cy="2494280"/>
        </p:xfrm>
        <a:graphic>
          <a:graphicData uri="http://schemas.openxmlformats.org/drawingml/2006/table">
            <a:tbl>
              <a:tblPr/>
              <a:tblGrid>
                <a:gridCol w="842445">
                  <a:extLst>
                    <a:ext uri="{9D8B030D-6E8A-4147-A177-3AD203B41FA5}">
                      <a16:colId xmlns="" xmlns:a16="http://schemas.microsoft.com/office/drawing/2014/main" val="2164752169"/>
                    </a:ext>
                  </a:extLst>
                </a:gridCol>
                <a:gridCol w="1066220">
                  <a:extLst>
                    <a:ext uri="{9D8B030D-6E8A-4147-A177-3AD203B41FA5}">
                      <a16:colId xmlns="" xmlns:a16="http://schemas.microsoft.com/office/drawing/2014/main" val="1066712512"/>
                    </a:ext>
                  </a:extLst>
                </a:gridCol>
                <a:gridCol w="1763870">
                  <a:extLst>
                    <a:ext uri="{9D8B030D-6E8A-4147-A177-3AD203B41FA5}">
                      <a16:colId xmlns="" xmlns:a16="http://schemas.microsoft.com/office/drawing/2014/main" val="161123396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구분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food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타입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57122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IDX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NUMBER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3671439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TITLE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VARCHAR2(200 BYTE)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973833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WRITER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VARCHAR2(20 BYTE)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99962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REGDATE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VARCHAR2(20 BYTE)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COUNT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NUMBER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CONTENT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CLOB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IMAGE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VARCHAR2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설계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D387355-0F7B-4E64-B011-FD9DD1D9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9" y="1749359"/>
            <a:ext cx="9429008" cy="4634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881A313-7864-42BB-ABC6-3C2D3BEACD59}"/>
              </a:ext>
            </a:extLst>
          </p:cNvPr>
          <p:cNvSpPr txBox="1"/>
          <p:nvPr/>
        </p:nvSpPr>
        <p:spPr>
          <a:xfrm>
            <a:off x="553687" y="1163219"/>
            <a:ext cx="6154386" cy="476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1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운동관리 </a:t>
            </a:r>
            <a:r>
              <a:rPr lang="en-US" altLang="ko-KR" sz="1800" b="1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FLOW CHART</a:t>
            </a:r>
            <a:endParaRPr lang="ko-KR" altLang="ko-KR" sz="2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설계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353EF4B-62C9-4184-9EF4-BD451F34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67" y="1196964"/>
            <a:ext cx="9330896" cy="525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7" name="Picture 3" descr="C:\Users\koo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8" y="1051056"/>
            <a:ext cx="12058650" cy="570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1339648"/>
            <a:ext cx="161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24081" y="1504709"/>
            <a:ext cx="2106592" cy="358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410" name="Picture 2" descr="C:\Users\koo\Desktop\운동관리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423"/>
            <a:ext cx="12192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147" name="Picture 3" descr="C:\Users\koo\Desktop\운동관리\jo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" y="1011706"/>
            <a:ext cx="12039600" cy="570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koo\Desktop\운동관리\joinms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838" y="2022720"/>
            <a:ext cx="437356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32032" y="2858627"/>
            <a:ext cx="1134319" cy="441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0" name="Picture 6" descr="C:\Users\koo\Desktop\운동관리\joinmsg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7"/>
          <a:stretch/>
        </p:blipFill>
        <p:spPr bwMode="auto">
          <a:xfrm>
            <a:off x="1632032" y="3394320"/>
            <a:ext cx="2721537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5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170" name="Picture 2" descr="C:\Users\koo\Desktop\운동관리\joi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" y="1057875"/>
            <a:ext cx="12065001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koo\Desktop\운동관리\joins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437" y="4443726"/>
            <a:ext cx="4587875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581460" y="6134263"/>
            <a:ext cx="1031199" cy="441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0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28C45E3-C700-4ADB-B3CB-8D50FE3BB79E}"/>
              </a:ext>
            </a:extLst>
          </p:cNvPr>
          <p:cNvSpPr/>
          <p:nvPr/>
        </p:nvSpPr>
        <p:spPr>
          <a:xfrm flipH="1">
            <a:off x="3147179" y="348849"/>
            <a:ext cx="47920" cy="6298163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701A5C7-D611-4A41-B73D-47DED729E2D8}"/>
              </a:ext>
            </a:extLst>
          </p:cNvPr>
          <p:cNvSpPr txBox="1"/>
          <p:nvPr/>
        </p:nvSpPr>
        <p:spPr>
          <a:xfrm>
            <a:off x="3358267" y="641666"/>
            <a:ext cx="311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r>
              <a:rPr lang="en-US" altLang="ko-KR" sz="24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ko-KR" altLang="en-US" sz="24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en-US" altLang="ko-KR" sz="24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2CD970-88BE-4CA9-8698-7E272BC27D94}"/>
              </a:ext>
            </a:extLst>
          </p:cNvPr>
          <p:cNvSpPr/>
          <p:nvPr/>
        </p:nvSpPr>
        <p:spPr>
          <a:xfrm>
            <a:off x="6107416" y="699672"/>
            <a:ext cx="2596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FC8E3F4-F28C-47AE-B83C-A60E3EF172D8}"/>
              </a:ext>
            </a:extLst>
          </p:cNvPr>
          <p:cNvSpPr txBox="1"/>
          <p:nvPr/>
        </p:nvSpPr>
        <p:spPr>
          <a:xfrm>
            <a:off x="3358267" y="1875725"/>
            <a:ext cx="274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r>
              <a:rPr lang="en-US" altLang="ko-KR" sz="24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B3ED680-5921-4CA2-8280-230BB561AF98}"/>
              </a:ext>
            </a:extLst>
          </p:cNvPr>
          <p:cNvSpPr txBox="1"/>
          <p:nvPr/>
        </p:nvSpPr>
        <p:spPr>
          <a:xfrm>
            <a:off x="3358267" y="4565687"/>
            <a:ext cx="274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r>
              <a:rPr lang="en-US" altLang="ko-KR" sz="24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</a:t>
            </a:r>
            <a:r>
              <a:rPr lang="ko-KR" altLang="en-US" sz="24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</a:t>
            </a:r>
            <a:endParaRPr lang="ko-KR" altLang="en-US" sz="24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4AE51A3-792D-4AA8-8911-6DBD435F3E8E}"/>
              </a:ext>
            </a:extLst>
          </p:cNvPr>
          <p:cNvSpPr/>
          <p:nvPr/>
        </p:nvSpPr>
        <p:spPr>
          <a:xfrm>
            <a:off x="6226168" y="5858577"/>
            <a:ext cx="3566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관리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운동 관리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식단 관리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A0D8AC3-ECBC-4E3E-A925-48E7F9460B67}"/>
              </a:ext>
            </a:extLst>
          </p:cNvPr>
          <p:cNvSpPr txBox="1"/>
          <p:nvPr/>
        </p:nvSpPr>
        <p:spPr>
          <a:xfrm>
            <a:off x="3358267" y="5831190"/>
            <a:ext cx="274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r>
              <a:rPr lang="en-US" altLang="ko-KR" sz="24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UI</a:t>
            </a:r>
            <a:r>
              <a:rPr lang="ko-KR" altLang="en-US" sz="24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9449BAA-5BBF-4753-B2E9-00AFE0FCD152}"/>
              </a:ext>
            </a:extLst>
          </p:cNvPr>
          <p:cNvSpPr txBox="1"/>
          <p:nvPr/>
        </p:nvSpPr>
        <p:spPr>
          <a:xfrm>
            <a:off x="3358267" y="3238436"/>
            <a:ext cx="274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</a:t>
            </a:r>
            <a:r>
              <a:rPr lang="ko-KR" altLang="en-US" sz="24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</a:t>
            </a:r>
            <a:r>
              <a:rPr lang="ko-KR" altLang="en-US" sz="24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상황</a:t>
            </a:r>
            <a:endParaRPr lang="ko-KR" altLang="en-US" sz="24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0F6C6CB3-EDA5-46AD-86F2-1972F7686120}"/>
              </a:ext>
            </a:extLst>
          </p:cNvPr>
          <p:cNvSpPr/>
          <p:nvPr/>
        </p:nvSpPr>
        <p:spPr>
          <a:xfrm>
            <a:off x="3027123" y="7284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B73ADE62-C21D-4FA9-A795-379CBAA24FE9}"/>
              </a:ext>
            </a:extLst>
          </p:cNvPr>
          <p:cNvSpPr/>
          <p:nvPr/>
        </p:nvSpPr>
        <p:spPr>
          <a:xfrm>
            <a:off x="3027123" y="19625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367F981-0E54-434F-9763-6AC4060C76DA}"/>
              </a:ext>
            </a:extLst>
          </p:cNvPr>
          <p:cNvSpPr/>
          <p:nvPr/>
        </p:nvSpPr>
        <p:spPr>
          <a:xfrm>
            <a:off x="3027123" y="33252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EE70A86F-B83A-4689-9378-46344F7EFF09}"/>
              </a:ext>
            </a:extLst>
          </p:cNvPr>
          <p:cNvSpPr/>
          <p:nvPr/>
        </p:nvSpPr>
        <p:spPr>
          <a:xfrm>
            <a:off x="3027123" y="464317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471604EE-CBF2-4370-8BBA-429C8F8C5C20}"/>
              </a:ext>
            </a:extLst>
          </p:cNvPr>
          <p:cNvSpPr/>
          <p:nvPr/>
        </p:nvSpPr>
        <p:spPr>
          <a:xfrm>
            <a:off x="3027123" y="591800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4008399-48A2-4EAD-9AB2-83F78BEDFAC6}"/>
              </a:ext>
            </a:extLst>
          </p:cNvPr>
          <p:cNvSpPr txBox="1"/>
          <p:nvPr/>
        </p:nvSpPr>
        <p:spPr>
          <a:xfrm>
            <a:off x="547523" y="336381"/>
            <a:ext cx="2831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 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6BAF077-2DBE-4762-AD79-EE2808246CAA}"/>
              </a:ext>
            </a:extLst>
          </p:cNvPr>
          <p:cNvSpPr/>
          <p:nvPr/>
        </p:nvSpPr>
        <p:spPr>
          <a:xfrm>
            <a:off x="6107415" y="4602522"/>
            <a:ext cx="3118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6BAF077-2DBE-4762-AD79-EE2808246CAA}"/>
              </a:ext>
            </a:extLst>
          </p:cNvPr>
          <p:cNvSpPr/>
          <p:nvPr/>
        </p:nvSpPr>
        <p:spPr>
          <a:xfrm>
            <a:off x="6107415" y="3146102"/>
            <a:ext cx="3118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상황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사항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2" name="Picture 4" descr="C:\Users\koo\Desktop\exercise record 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0" y="1055059"/>
            <a:ext cx="12045950" cy="570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운동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6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5" name="Picture 3" descr="C:\Users\koo\Desktop\exercise voice rec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8" y="1055698"/>
            <a:ext cx="12052300" cy="570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운동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3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9" name="Picture 3" descr="C:\Users\koo\Desktop\exercise file up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" y="1051056"/>
            <a:ext cx="12071351" cy="570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운동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5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122" name="Picture 2" descr="C:\Users\koo\Desktop\exercise calen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0" y="1028987"/>
            <a:ext cx="120332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oo\Desktop\exercise calender su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" y="1027250"/>
            <a:ext cx="120459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운동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8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운동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FC9E38A-3A82-4745-9DA6-5DD5CA42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99" y="979139"/>
            <a:ext cx="3136405" cy="32490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AEBF187-4A9B-4013-B8E0-22D963FB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09" y="1017651"/>
            <a:ext cx="2852268" cy="3097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A9F95ED-F7FC-4BE8-89CB-5E839B301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35" y="4179539"/>
            <a:ext cx="4010909" cy="26264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04885D0-BC34-480D-80A1-51B862836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703" y="4575941"/>
            <a:ext cx="4141115" cy="215338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F1D5374-AD3F-4204-B34A-010631B0EFB5}"/>
              </a:ext>
            </a:extLst>
          </p:cNvPr>
          <p:cNvCxnSpPr/>
          <p:nvPr/>
        </p:nvCxnSpPr>
        <p:spPr>
          <a:xfrm flipV="1">
            <a:off x="2622890" y="2280213"/>
            <a:ext cx="4317921" cy="968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EE63C76-C197-4DAE-A17A-70948488451C}"/>
              </a:ext>
            </a:extLst>
          </p:cNvPr>
          <p:cNvCxnSpPr/>
          <p:nvPr/>
        </p:nvCxnSpPr>
        <p:spPr>
          <a:xfrm flipH="1">
            <a:off x="2153555" y="3249162"/>
            <a:ext cx="469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0">
            <a:extLst>
              <a:ext uri="{FF2B5EF4-FFF2-40B4-BE49-F238E27FC236}">
                <a16:creationId xmlns:a16="http://schemas.microsoft.com/office/drawing/2014/main" xmlns="" id="{D634EDBF-DACF-4676-8B4D-6DA71986FF27}"/>
              </a:ext>
            </a:extLst>
          </p:cNvPr>
          <p:cNvCxnSpPr/>
          <p:nvPr/>
        </p:nvCxnSpPr>
        <p:spPr>
          <a:xfrm flipV="1">
            <a:off x="1157468" y="5324354"/>
            <a:ext cx="5049235" cy="12153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025B9E-C313-4B47-BE0C-653E039FCEEE}"/>
              </a:ext>
            </a:extLst>
          </p:cNvPr>
          <p:cNvSpPr txBox="1"/>
          <p:nvPr/>
        </p:nvSpPr>
        <p:spPr>
          <a:xfrm>
            <a:off x="1688930" y="3606575"/>
            <a:ext cx="929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운동명</a:t>
            </a:r>
            <a:r>
              <a:rPr lang="ko-KR" altLang="en-US" sz="1000" dirty="0"/>
              <a:t> 클릭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B966F446-258A-42E0-B3D0-9C1B6B4F7BE1}"/>
              </a:ext>
            </a:extLst>
          </p:cNvPr>
          <p:cNvCxnSpPr/>
          <p:nvPr/>
        </p:nvCxnSpPr>
        <p:spPr>
          <a:xfrm>
            <a:off x="2005438" y="3880413"/>
            <a:ext cx="0" cy="6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</a:t>
            </a:r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C:\Users\koo\Desktop\칼로리사전 상단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/>
          <a:stretch/>
        </p:blipFill>
        <p:spPr bwMode="auto">
          <a:xfrm>
            <a:off x="914206" y="1004756"/>
            <a:ext cx="10392256" cy="576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4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</a:t>
            </a:r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 descr="C:\Users\koo\Desktop\칼로리사전 하단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8"/>
          <a:stretch/>
        </p:blipFill>
        <p:spPr bwMode="auto">
          <a:xfrm>
            <a:off x="1015822" y="1016331"/>
            <a:ext cx="10310353" cy="576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1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</a:t>
            </a:r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C:\Users\koo\Desktop\칼로리사전 상세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"/>
          <a:stretch/>
        </p:blipFill>
        <p:spPr bwMode="auto">
          <a:xfrm>
            <a:off x="1067346" y="1020973"/>
            <a:ext cx="10340071" cy="576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1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218" name="Picture 2" descr="C:\Users\koo\Desktop\식단관리 구현화면\메인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" t="11650"/>
          <a:stretch/>
        </p:blipFill>
        <p:spPr bwMode="auto">
          <a:xfrm>
            <a:off x="937549" y="958456"/>
            <a:ext cx="10324618" cy="58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</a:t>
            </a:r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</a:t>
            </a:r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362" name="Picture 2" descr="C:\Users\koo\Desktop\식단관리 구현화면\셀 플립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6299"/>
          <a:stretch/>
        </p:blipFill>
        <p:spPr bwMode="auto">
          <a:xfrm>
            <a:off x="902631" y="993181"/>
            <a:ext cx="10139620" cy="579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FF1BBC3-1B84-4B0E-A27F-5A957A8ADBD2}"/>
              </a:ext>
            </a:extLst>
          </p:cNvPr>
          <p:cNvSpPr txBox="1"/>
          <p:nvPr/>
        </p:nvSpPr>
        <p:spPr>
          <a:xfrm>
            <a:off x="786881" y="1401033"/>
            <a:ext cx="79961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b="1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프로젝트 개요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  - </a:t>
            </a:r>
            <a:r>
              <a:rPr lang="ko-KR" altLang="ko-KR" sz="18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팀명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: 건강에 일조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  - 프로젝트명 : </a:t>
            </a:r>
            <a:r>
              <a:rPr lang="ko-KR" altLang="ko-KR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AI 퍼스널 트레이너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  - 프로젝트 주제 : </a:t>
            </a:r>
            <a:r>
              <a:rPr lang="ko-KR" altLang="ko-KR" sz="18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Naver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AI </a:t>
            </a:r>
            <a:r>
              <a:rPr lang="ko-KR" altLang="ko-KR" sz="18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Platform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활용한 운동 스케줄 관리 서비스 구축</a:t>
            </a:r>
            <a:endParaRPr lang="en-US" altLang="ko-KR" sz="18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5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</a:t>
            </a:r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290" name="Picture 2" descr="C:\Users\koo\Desktop\식단관리 구현화면\권장 칼로리 툴팁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" t="6047"/>
          <a:stretch/>
        </p:blipFill>
        <p:spPr bwMode="auto">
          <a:xfrm>
            <a:off x="332791" y="966762"/>
            <a:ext cx="11506722" cy="58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</a:t>
            </a:r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42" name="Picture 2" descr="C:\Users\koo\Desktop\식단관리 구현화면\날짜 클릭 (서브메뉴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5949"/>
          <a:stretch/>
        </p:blipFill>
        <p:spPr bwMode="auto">
          <a:xfrm>
            <a:off x="914400" y="995422"/>
            <a:ext cx="10602410" cy="579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8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</a:t>
            </a:r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266" name="Picture 2" descr="C:\Users\koo\Desktop\식단관리 구현화면\텍스트로 검색 클릭 (서브메뉴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t="5920"/>
          <a:stretch/>
        </p:blipFill>
        <p:spPr bwMode="auto">
          <a:xfrm>
            <a:off x="686513" y="976667"/>
            <a:ext cx="10888171" cy="583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35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</a:t>
            </a:r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386" name="Picture 2" descr="C:\Users\koo\Desktop\식단관리 구현화면\성분표로 검색 클릭 (서브메뉴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" t="5793"/>
          <a:stretch/>
        </p:blipFill>
        <p:spPr bwMode="auto">
          <a:xfrm>
            <a:off x="686513" y="1090423"/>
            <a:ext cx="10840616" cy="562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2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</a:t>
            </a:r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314" name="Picture 2" descr="C:\Users\koo\Desktop\식단관리 구현화면\성분표 - 이미지에서 텍스트 읽은 결과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t="5834"/>
          <a:stretch/>
        </p:blipFill>
        <p:spPr bwMode="auto">
          <a:xfrm>
            <a:off x="332791" y="1090423"/>
            <a:ext cx="11526418" cy="567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193835" y="6083277"/>
            <a:ext cx="2150179" cy="369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– 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</a:t>
            </a:r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관리 페이지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338" name="Picture 2" descr="C:\Users\koo\Desktop\식단관리 구현화면\성분표 - 해당 텍스트를 DB에 저장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5233"/>
          <a:stretch/>
        </p:blipFill>
        <p:spPr bwMode="auto">
          <a:xfrm>
            <a:off x="581648" y="979818"/>
            <a:ext cx="11192720" cy="58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602452" y="934986"/>
            <a:ext cx="3059989" cy="685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B853641-74C8-46C2-8903-5D91D4156AC2}"/>
              </a:ext>
            </a:extLst>
          </p:cNvPr>
          <p:cNvSpPr txBox="1"/>
          <p:nvPr/>
        </p:nvSpPr>
        <p:spPr>
          <a:xfrm>
            <a:off x="3047505" y="2967335"/>
            <a:ext cx="60950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감사합니다</a:t>
            </a:r>
            <a:endParaRPr lang="ko-KR" altLang="en-US" sz="4400" b="0" dirty="0">
              <a:effectLst/>
            </a:endParaRPr>
          </a:p>
          <a:p>
            <a:r>
              <a:rPr lang="ko-KR" altLang="en-US" sz="4400" dirty="0"/>
              <a:t/>
            </a:r>
            <a:br>
              <a:rPr lang="ko-KR" altLang="en-US" sz="4400" dirty="0"/>
            </a:b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755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888A2CE-F336-42B8-B094-AB7C306523CB}"/>
              </a:ext>
            </a:extLst>
          </p:cNvPr>
          <p:cNvSpPr txBox="1"/>
          <p:nvPr/>
        </p:nvSpPr>
        <p:spPr>
          <a:xfrm>
            <a:off x="1130171" y="1582210"/>
            <a:ext cx="10905152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b="1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프로젝트 소개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- </a:t>
            </a: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최근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코로나19로 인해 건강 관리에 대한 관심이 높아지면서 운동을 시작한 사람들이 늘고 있다</a:t>
            </a: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.</a:t>
            </a:r>
            <a:endParaRPr lang="en-US" altLang="ko-KR" sz="1800" dirty="0" smtClean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- </a:t>
            </a: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이에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Naver AI Platform 활용하여 운동 스케줄을 기록하고 관리할 수 있는 운동 스케줄 관리 기능과</a:t>
            </a: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,</a:t>
            </a:r>
            <a:r>
              <a:rPr lang="en-US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/>
            </a:r>
            <a:br>
              <a:rPr lang="en-US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</a:b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이러한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서비스를 제공할 수 있는 홈페이지 구축 프로젝트를 기획하게 되었다.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- 스프링 프레임워크를 통해 홈페이지를 구축하고, 웹 서버를 연동하여 사용자와 상호작용한다.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- 홈페이지 내의 회원가입 폼을 통해 사용자의 기본적인 정보(나이, 성별, 키, 몸무게 등)를 </a:t>
            </a: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입력</a:t>
            </a:r>
            <a:r>
              <a:rPr lang="en-US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받아</a:t>
            </a:r>
            <a:r>
              <a:rPr lang="en-US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/>
            </a:r>
            <a:br>
              <a:rPr lang="en-US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</a:b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데이터베이스에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저장 및 관리한다.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5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5C9FDF3-59B3-40B1-A5C1-3A8E7FACF0F6}"/>
              </a:ext>
            </a:extLst>
          </p:cNvPr>
          <p:cNvSpPr txBox="1"/>
          <p:nvPr/>
        </p:nvSpPr>
        <p:spPr>
          <a:xfrm>
            <a:off x="824103" y="1756719"/>
            <a:ext cx="111939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b="1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프로젝트 </a:t>
            </a:r>
            <a:r>
              <a:rPr lang="ko-KR" altLang="ko-KR" sz="1800" b="1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목적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(1) 사용자가 제공한 운동 기록 데이터를 저장 및 관리하여 보다 편리하고 효과적인 스케줄 관리를 제공한다.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(</a:t>
            </a:r>
            <a:r>
              <a:rPr lang="en-US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2</a:t>
            </a: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)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사용자가 운동한 날짜와 운동 기록을 확인할 수 있는 달력 기능을 제공한다.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(</a:t>
            </a:r>
            <a:r>
              <a:rPr lang="en-US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3</a:t>
            </a: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)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사용자가 섭취한 음식의 열량을 달력 형식으로 나타내어 식단 조절의 편의성을 제공한다.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(</a:t>
            </a:r>
            <a:r>
              <a:rPr lang="en-US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4</a:t>
            </a:r>
            <a:r>
              <a:rPr lang="ko-KR" altLang="ko-KR" sz="1800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)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사용자의 목표 체중, 목표 기간을 입력 받아 해당 목표를 달성하기 위한 일일 권장 칼로리를 제공한다.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5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 기능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F12D3B-028C-42DF-AFE3-08F1F0362ED2}"/>
              </a:ext>
            </a:extLst>
          </p:cNvPr>
          <p:cNvSpPr txBox="1"/>
          <p:nvPr/>
        </p:nvSpPr>
        <p:spPr>
          <a:xfrm>
            <a:off x="1040235" y="1360141"/>
            <a:ext cx="8710150" cy="499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1800" b="1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(1) 소프트웨어 개발 범위 (구현 기능)</a:t>
            </a:r>
            <a:endParaRPr lang="ko-KR" altLang="ko-KR" sz="24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2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ko-KR" altLang="ko-KR" sz="1800" u="none" strike="noStrike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회원가입 및 로그인</a:t>
            </a:r>
            <a:endParaRPr lang="ko-KR" altLang="ko-KR" sz="240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●"/>
            </a:pPr>
            <a:r>
              <a:rPr lang="ko-KR" altLang="ko-KR" sz="1800" u="none" strike="noStrike" dirty="0" err="1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성분표</a:t>
            </a:r>
            <a:r>
              <a:rPr lang="ko-KR" altLang="ko-KR" sz="1800" u="none" strike="noStrike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등을 텍스트로 추출해서 식단을 관리할 수 있는 기능</a:t>
            </a:r>
            <a:endParaRPr lang="ko-KR" altLang="ko-KR" sz="240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●"/>
            </a:pPr>
            <a:r>
              <a:rPr lang="ko-KR" altLang="ko-KR" sz="1800" u="none" strike="noStrike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운동할 때 일일이 적는 복잡한 과정을 줄이기 위한 음성인식 기능</a:t>
            </a:r>
            <a:endParaRPr lang="ko-KR" altLang="ko-KR" sz="240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●"/>
            </a:pPr>
            <a:r>
              <a:rPr lang="ko-KR" altLang="ko-KR" sz="1800" u="none" strike="noStrike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이미지 분석을 통해 자세 교정을 도와줄 수 있는 기능</a:t>
            </a:r>
            <a:endParaRPr lang="ko-KR" altLang="ko-KR" sz="240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●"/>
            </a:pPr>
            <a:r>
              <a:rPr lang="ko-KR" altLang="ko-KR" sz="1800" u="none" strike="noStrike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섭취한 음식 칼로리 계산기 기능</a:t>
            </a:r>
            <a:endParaRPr lang="ko-KR" altLang="ko-KR" sz="240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250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ko-KR" altLang="ko-KR" sz="1800" u="none" strike="noStrike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회원 게시판 기능</a:t>
            </a:r>
            <a:endParaRPr lang="ko-KR" altLang="ko-KR" sz="240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 기능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8F174BB-B9E5-4DA3-B36A-2D9545ED65E6}"/>
              </a:ext>
            </a:extLst>
          </p:cNvPr>
          <p:cNvSpPr txBox="1"/>
          <p:nvPr/>
        </p:nvSpPr>
        <p:spPr>
          <a:xfrm>
            <a:off x="395567" y="1037328"/>
            <a:ext cx="8710150" cy="48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b="1" dirty="0">
                <a:latin typeface="Arial" panose="020B0604020202020204" pitchFamily="34" charset="0"/>
                <a:ea typeface="Arial Unicode MS"/>
                <a:cs typeface="Arial Unicode MS"/>
              </a:rPr>
              <a:t>(2) </a:t>
            </a:r>
            <a:r>
              <a:rPr lang="ko-KR" altLang="en-US" b="1" dirty="0" smtClean="0">
                <a:latin typeface="Arial" panose="020B0604020202020204" pitchFamily="34" charset="0"/>
                <a:ea typeface="Arial Unicode MS"/>
                <a:cs typeface="Arial Unicode MS"/>
              </a:rPr>
              <a:t>기능사항</a:t>
            </a:r>
            <a:endParaRPr lang="ko-KR" altLang="ko-KR" sz="2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B1BDA8BA-47A3-495F-B298-AE1E4E19A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25732"/>
              </p:ext>
            </p:extLst>
          </p:nvPr>
        </p:nvGraphicFramePr>
        <p:xfrm>
          <a:off x="1108126" y="1687418"/>
          <a:ext cx="9688838" cy="4918555"/>
        </p:xfrm>
        <a:graphic>
          <a:graphicData uri="http://schemas.openxmlformats.org/drawingml/2006/table">
            <a:tbl>
              <a:tblPr/>
              <a:tblGrid>
                <a:gridCol w="1804672">
                  <a:extLst>
                    <a:ext uri="{9D8B030D-6E8A-4147-A177-3AD203B41FA5}">
                      <a16:colId xmlns="" xmlns:a16="http://schemas.microsoft.com/office/drawing/2014/main" val="214989932"/>
                    </a:ext>
                  </a:extLst>
                </a:gridCol>
                <a:gridCol w="3733417">
                  <a:extLst>
                    <a:ext uri="{9D8B030D-6E8A-4147-A177-3AD203B41FA5}">
                      <a16:colId xmlns="" xmlns:a16="http://schemas.microsoft.com/office/drawing/2014/main" val="2988344148"/>
                    </a:ext>
                  </a:extLst>
                </a:gridCol>
                <a:gridCol w="2402471">
                  <a:extLst>
                    <a:ext uri="{9D8B030D-6E8A-4147-A177-3AD203B41FA5}">
                      <a16:colId xmlns="" xmlns:a16="http://schemas.microsoft.com/office/drawing/2014/main" val="898133877"/>
                    </a:ext>
                  </a:extLst>
                </a:gridCol>
                <a:gridCol w="1748278">
                  <a:extLst>
                    <a:ext uri="{9D8B030D-6E8A-4147-A177-3AD203B41FA5}">
                      <a16:colId xmlns="" xmlns:a16="http://schemas.microsoft.com/office/drawing/2014/main" val="2930539398"/>
                    </a:ext>
                  </a:extLst>
                </a:gridCol>
              </a:tblGrid>
              <a:tr h="318495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000" dirty="0">
                          <a:effectLst/>
                        </a:rPr>
                        <a:t> </a:t>
                      </a: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기술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api)</a:t>
                      </a:r>
                      <a:endParaRPr 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비고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8006230"/>
                  </a:ext>
                </a:extLst>
              </a:tr>
              <a:tr h="211588">
                <a:tc rowSpan="8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운동스케줄 관리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 운동 정보 기록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음성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STT </a:t>
                      </a:r>
                      <a:endParaRPr 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축적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9010071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운동 정보 관리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OCR / STT</a:t>
                      </a:r>
                      <a:endParaRPr 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000">
                          <a:effectLst/>
                        </a:rPr>
                        <a:t> </a:t>
                      </a: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2778551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 데이터 분석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텍스트 분석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000">
                          <a:effectLst/>
                        </a:rPr>
                        <a:t> </a:t>
                      </a: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86888565"/>
                  </a:ext>
                </a:extLst>
              </a:tr>
              <a:tr h="34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사용자별 맞춤 운동 정보 조회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chatbot</a:t>
                      </a:r>
                      <a:endParaRPr lang="en-US" sz="2000" dirty="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초급자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중급자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고급자별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8564019"/>
                  </a:ext>
                </a:extLst>
              </a:tr>
              <a:tr h="34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사용자별 맞춤 식단 정보 조회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chatbot</a:t>
                      </a:r>
                      <a:endParaRPr 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일별 사용자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칼로리량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기반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0816018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사용자별 자세 교정 정보 조회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Pose Estimation</a:t>
                      </a:r>
                      <a:endParaRPr 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000">
                          <a:effectLst/>
                        </a:rPr>
                        <a:t> </a:t>
                      </a: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29435467"/>
                  </a:ext>
                </a:extLst>
              </a:tr>
              <a:tr h="34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사용자별 운동 이력 조회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달력기능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회원기능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 운동 여부 체크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8688236"/>
                  </a:ext>
                </a:extLst>
              </a:tr>
              <a:tr h="34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사용자별 운동 목표 관리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플립카드 형식의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UI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일일권장 칼로리 제시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6150136"/>
                  </a:ext>
                </a:extLst>
              </a:tr>
              <a:tr h="345223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회원기능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게시글 저장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삭제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000">
                          <a:effectLst/>
                        </a:rPr>
                        <a:t> </a:t>
                      </a: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운동 성공 사례 공유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운동 팁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7724312"/>
                  </a:ext>
                </a:extLst>
              </a:tr>
              <a:tr h="34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회원관리</a:t>
                      </a:r>
                      <a:endParaRPr lang="ko-KR" altLang="en-U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000">
                          <a:effectLst/>
                        </a:rPr>
                        <a:t> </a:t>
                      </a: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000">
                          <a:effectLst/>
                        </a:rPr>
                        <a:t> </a:t>
                      </a: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5503023"/>
                  </a:ext>
                </a:extLst>
              </a:tr>
              <a:tr h="34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마이페이지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 정보 수정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탈퇴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000">
                          <a:effectLst/>
                        </a:rPr>
                        <a:t> </a:t>
                      </a: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 정보 조회 및 수정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77802507"/>
                  </a:ext>
                </a:extLst>
              </a:tr>
              <a:tr h="6124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기능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공지사항 및 게시판 관리</a:t>
                      </a:r>
                      <a:endParaRPr lang="ko-KR" altLang="en-US" sz="200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000" dirty="0">
                          <a:effectLst/>
                        </a:rPr>
                        <a:t> </a:t>
                      </a: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공지사항 등록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작성한 게시글 수정 및 삭제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37567" marR="37567" marT="37567" marB="37567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329677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="" xmlns:a16="http://schemas.microsoft.com/office/drawing/2014/main" id="{5825A4DD-D77C-4207-8815-930177F1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F12D3B-028C-42DF-AFE3-08F1F0362ED2}"/>
              </a:ext>
            </a:extLst>
          </p:cNvPr>
          <p:cNvSpPr txBox="1"/>
          <p:nvPr/>
        </p:nvSpPr>
        <p:spPr>
          <a:xfrm>
            <a:off x="1040235" y="1360141"/>
            <a:ext cx="8710150" cy="5398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ko-KR" altLang="en-US" sz="1800" b="1" dirty="0" smtClean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변경 사항</a:t>
            </a:r>
            <a:endParaRPr lang="en-US" altLang="ko-KR" sz="1800" u="none" strike="noStrike" dirty="0" smtClean="0">
              <a:solidFill>
                <a:srgbClr val="333333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=&gt; </a:t>
            </a:r>
            <a:r>
              <a:rPr lang="ko-KR" altLang="en-US" b="1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운동</a:t>
            </a:r>
            <a:r>
              <a:rPr lang="en-US" altLang="ko-KR" b="1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/</a:t>
            </a:r>
            <a:r>
              <a:rPr lang="ko-KR" altLang="en-US" b="1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식단 세부 기능에 </a:t>
            </a:r>
            <a:r>
              <a:rPr lang="ko-KR" altLang="en-US" b="1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좀 더 초점을 </a:t>
            </a:r>
            <a:r>
              <a:rPr lang="ko-KR" altLang="en-US" b="1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두는 방향으로 수정</a:t>
            </a:r>
            <a:endParaRPr lang="en-US" altLang="ko-KR" b="1" strike="noStrike" dirty="0" smtClean="0">
              <a:solidFill>
                <a:srgbClr val="333333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●"/>
            </a:pPr>
            <a:r>
              <a:rPr lang="ko-KR" altLang="ko-KR" u="none" strike="noStrike" dirty="0" smtClean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이미지 </a:t>
            </a:r>
            <a:r>
              <a:rPr lang="ko-KR" altLang="ko-KR" u="none" strike="noStrike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분석을 통해 자세 교정을 도와줄 수 있는 </a:t>
            </a:r>
            <a:r>
              <a:rPr lang="ko-KR" altLang="ko-KR" u="none" strike="noStrike" dirty="0" smtClean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기능</a:t>
            </a:r>
            <a:r>
              <a:rPr lang="en-US" altLang="ko-KR" u="none" strike="noStrike" dirty="0" smtClean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r>
              <a:rPr lang="ko-KR" altLang="en-US" u="none" strike="noStrike" dirty="0" smtClean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삭제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●"/>
            </a:pPr>
            <a:r>
              <a:rPr lang="ko-KR" altLang="ko-KR" u="none" strike="noStrike" dirty="0" smtClean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회원 게시판 기능</a:t>
            </a:r>
            <a:r>
              <a:rPr lang="en-US" altLang="ko-KR" u="none" strike="noStrike" dirty="0" smtClean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r>
              <a:rPr lang="ko-KR" altLang="en-US" u="none" strike="noStrike" dirty="0" smtClean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삭제</a:t>
            </a:r>
            <a:endParaRPr lang="en-US" altLang="ko-KR" u="none" strike="noStrike" dirty="0" smtClean="0">
              <a:solidFill>
                <a:srgbClr val="333333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●"/>
            </a:pP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회원 정보 </a:t>
            </a:r>
            <a:r>
              <a:rPr lang="ko-KR" altLang="en-US" dirty="0" err="1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플립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카드 </a:t>
            </a:r>
            <a:r>
              <a:rPr lang="en-US" altLang="ko-KR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UI 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삭제 </a:t>
            </a:r>
            <a:r>
              <a:rPr lang="en-US" altLang="ko-KR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-&gt; 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달력을 통해 조회 가능</a:t>
            </a:r>
            <a:endParaRPr lang="en-US" altLang="ko-KR" dirty="0" smtClean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●"/>
            </a:pPr>
            <a:r>
              <a:rPr lang="ko-KR" altLang="en-US" dirty="0" err="1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사용자별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맞춤 정보 제공 </a:t>
            </a:r>
            <a:r>
              <a:rPr lang="ko-KR" altLang="en-US" dirty="0" err="1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챗봇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삭제 </a:t>
            </a:r>
            <a:r>
              <a:rPr lang="en-US" altLang="ko-KR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-&gt; </a:t>
            </a:r>
            <a:r>
              <a:rPr lang="ko-KR" altLang="en-US" dirty="0" err="1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챗봇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구현의 어려움</a:t>
            </a:r>
            <a:endParaRPr lang="en-US" altLang="ko-KR" dirty="0" smtClean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●"/>
            </a:pP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전반적인 데이터베이스 구조 </a:t>
            </a:r>
            <a:r>
              <a:rPr lang="en-US" altLang="ko-KR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/ </a:t>
            </a:r>
            <a:r>
              <a:rPr lang="ko-KR" altLang="en-US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속성 변경</a:t>
            </a:r>
            <a:endParaRPr lang="en-US" altLang="ko-KR" dirty="0" smtClean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●"/>
            </a:pPr>
            <a:endParaRPr lang="en-US" altLang="ko-KR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749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4732995-BCDD-4584-AA1C-E7DD062A6CBF}"/>
              </a:ext>
            </a:extLst>
          </p:cNvPr>
          <p:cNvSpPr/>
          <p:nvPr/>
        </p:nvSpPr>
        <p:spPr>
          <a:xfrm>
            <a:off x="332791" y="0"/>
            <a:ext cx="908180" cy="923731"/>
          </a:xfrm>
          <a:prstGeom prst="rect">
            <a:avLst/>
          </a:prstGeom>
          <a:solidFill>
            <a:srgbClr val="253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E3FA5FE-71FF-4560-AA57-FAE0615BE2CA}"/>
              </a:ext>
            </a:extLst>
          </p:cNvPr>
          <p:cNvCxnSpPr>
            <a:cxnSpLocks/>
          </p:cNvCxnSpPr>
          <p:nvPr/>
        </p:nvCxnSpPr>
        <p:spPr>
          <a:xfrm>
            <a:off x="332791" y="239889"/>
            <a:ext cx="707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13A3310-9D55-425F-9BE4-28E3494DB0C6}"/>
              </a:ext>
            </a:extLst>
          </p:cNvPr>
          <p:cNvCxnSpPr>
            <a:cxnSpLocks/>
          </p:cNvCxnSpPr>
          <p:nvPr/>
        </p:nvCxnSpPr>
        <p:spPr>
          <a:xfrm>
            <a:off x="1306285" y="916159"/>
            <a:ext cx="10552924" cy="0"/>
          </a:xfrm>
          <a:prstGeom prst="line">
            <a:avLst/>
          </a:prstGeom>
          <a:ln>
            <a:solidFill>
              <a:srgbClr val="253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45F8B0-B420-4A0E-B2FA-D3D22B5EF1B9}"/>
              </a:ext>
            </a:extLst>
          </p:cNvPr>
          <p:cNvSpPr txBox="1"/>
          <p:nvPr/>
        </p:nvSpPr>
        <p:spPr>
          <a:xfrm>
            <a:off x="1306285" y="338956"/>
            <a:ext cx="548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53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3200" dirty="0">
              <a:solidFill>
                <a:srgbClr val="253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BE67E9-B29C-49F5-A5DE-37D44E88F1E6}"/>
              </a:ext>
            </a:extLst>
          </p:cNvPr>
          <p:cNvSpPr txBox="1"/>
          <p:nvPr/>
        </p:nvSpPr>
        <p:spPr>
          <a:xfrm>
            <a:off x="208377" y="167093"/>
            <a:ext cx="23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DD6BBA9F-8E4B-4BDF-9EB8-C375557F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>
            <a:extLst>
              <a:ext uri="{FF2B5EF4-FFF2-40B4-BE49-F238E27FC236}">
                <a16:creationId xmlns="" xmlns:a16="http://schemas.microsoft.com/office/drawing/2014/main" id="{F8C5DF93-B088-4CD2-ACB3-203F588B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322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FF1BBC3-1B84-4B0E-A27F-5A957A8ADBD2}"/>
              </a:ext>
            </a:extLst>
          </p:cNvPr>
          <p:cNvSpPr txBox="1"/>
          <p:nvPr/>
        </p:nvSpPr>
        <p:spPr>
          <a:xfrm>
            <a:off x="332791" y="983288"/>
            <a:ext cx="799617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(2)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진행 상황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–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메인 페이지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44346"/>
              </p:ext>
            </p:extLst>
          </p:nvPr>
        </p:nvGraphicFramePr>
        <p:xfrm>
          <a:off x="240192" y="1593448"/>
          <a:ext cx="11704879" cy="5050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563"/>
                <a:gridCol w="2581511"/>
                <a:gridCol w="7951805"/>
              </a:tblGrid>
              <a:tr h="8417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 기능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 기능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설명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8417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 폼을 통해 사용자의 정보를 등록할 수 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등록된 정보는 데이터베이스에 저장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관리된다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나이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성별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몸무게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활동지수 등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841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회원가입을 한 사용자들이 웹 서비스를 이용할</a:t>
                      </a:r>
                      <a:r>
                        <a:rPr lang="ko-KR" altLang="en-US" sz="14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 있도록 권한을 부여한다</a:t>
                      </a:r>
                      <a:r>
                        <a:rPr lang="en-US" altLang="ko-KR" sz="14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8417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 페이지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 수정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로그인한 사용자의 정보를 수정할 수 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(ID,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Email</a:t>
                      </a:r>
                      <a:r>
                        <a:rPr lang="en-US" altLang="ko-KR" sz="14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정보는 수정 불가</a:t>
                      </a:r>
                      <a:r>
                        <a:rPr lang="en-US" altLang="ko-KR" sz="14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8417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식단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 페이지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달력 페이지로 이동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상단의 이미지를 클릭하면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식단 정보를 등록할 수 있는 달력 페이지로 이동한다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8417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서브 메뉴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 관리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식단 관리 페이지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 메뉴 선택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페이지 이외의 페이지에서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서브 메뉴를 통해 메인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페이지로 이동 가능하며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운동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식단 관리 페이지의 상세 페이지로 이동할 수 있다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87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1140</Words>
  <Application>Microsoft Office PowerPoint</Application>
  <PresentationFormat>사용자 지정</PresentationFormat>
  <Paragraphs>352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 온·오프 연계 AI활용 지능형 서비스 개발 [AI 프로젝트]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온·오프 연계 AI활용 지능형 서비스 개발</dc:title>
  <dc:creator>노광훈</dc:creator>
  <cp:lastModifiedBy>koo</cp:lastModifiedBy>
  <cp:revision>269</cp:revision>
  <dcterms:created xsi:type="dcterms:W3CDTF">2021-04-23T04:53:38Z</dcterms:created>
  <dcterms:modified xsi:type="dcterms:W3CDTF">2021-06-09T06:01:37Z</dcterms:modified>
</cp:coreProperties>
</file>