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2" r:id="rId3"/>
    <p:sldId id="259" r:id="rId4"/>
    <p:sldId id="280" r:id="rId5"/>
    <p:sldId id="272" r:id="rId6"/>
    <p:sldId id="269" r:id="rId7"/>
    <p:sldId id="278" r:id="rId8"/>
    <p:sldId id="268" r:id="rId9"/>
    <p:sldId id="279" r:id="rId10"/>
    <p:sldId id="263" r:id="rId11"/>
    <p:sldId id="258" r:id="rId12"/>
    <p:sldId id="267" r:id="rId13"/>
    <p:sldId id="270" r:id="rId14"/>
    <p:sldId id="271" r:id="rId15"/>
    <p:sldId id="273" r:id="rId16"/>
    <p:sldId id="260" r:id="rId17"/>
    <p:sldId id="274" r:id="rId18"/>
    <p:sldId id="275" r:id="rId19"/>
    <p:sldId id="261" r:id="rId20"/>
    <p:sldId id="28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7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11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9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8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7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35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88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FC29-A70B-4846-A66B-2AE707E4911D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B328-986B-498A-AC07-6802A752A2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1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gloo.com/fieldnotes/intellij-scala-spark/" TargetMode="External"/><Relationship Id="rId2" Type="http://schemas.openxmlformats.org/officeDocument/2006/relationships/hyperlink" Target="https://www.coursera.org/learn/scala-spark-big-data/home/week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2.eecs.berkeley.edu/Pubs/TechRpts/2014/EECS-2014-12.pdf" TargetMode="External"/><Relationship Id="rId4" Type="http://schemas.openxmlformats.org/officeDocument/2006/relationships/hyperlink" Target="http://www.kdnuggets.com/2015/05/interview-matei-zaharia-creator-apache-spark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66" y="886404"/>
            <a:ext cx="5983943" cy="318294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36" y="5507813"/>
            <a:ext cx="1985555" cy="5058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3275" y="6013705"/>
            <a:ext cx="333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Miron Dorin Andrei Beniamin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err="1"/>
              <a:t>ce</a:t>
            </a:r>
            <a:r>
              <a:rPr lang="en-GB" sz="2400" dirty="0"/>
              <a:t> se </a:t>
            </a:r>
            <a:r>
              <a:rPr lang="en-GB" sz="2400" dirty="0" err="1"/>
              <a:t>intampla</a:t>
            </a:r>
            <a:r>
              <a:rPr lang="en-GB" sz="2400" dirty="0"/>
              <a:t> </a:t>
            </a:r>
            <a:r>
              <a:rPr lang="en-GB" sz="2400" dirty="0" err="1"/>
              <a:t>atunci</a:t>
            </a:r>
            <a:r>
              <a:rPr lang="en-GB" sz="2400" dirty="0"/>
              <a:t> </a:t>
            </a:r>
            <a:r>
              <a:rPr lang="en-GB" sz="2400" dirty="0" err="1"/>
              <a:t>cand</a:t>
            </a:r>
            <a:r>
              <a:rPr lang="en-GB" sz="2400" dirty="0"/>
              <a:t> </a:t>
            </a:r>
            <a:r>
              <a:rPr lang="en-GB" sz="2400" dirty="0" err="1"/>
              <a:t>lansezi</a:t>
            </a:r>
            <a:r>
              <a:rPr lang="en-GB" sz="2400" dirty="0"/>
              <a:t> o </a:t>
            </a:r>
            <a:r>
              <a:rPr lang="en-GB" sz="2400" dirty="0" err="1"/>
              <a:t>aplicatie</a:t>
            </a:r>
            <a:r>
              <a:rPr lang="en-GB" sz="2400" dirty="0"/>
              <a:t> spark 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6" y="1829453"/>
            <a:ext cx="6592220" cy="4296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63543" y="2087148"/>
            <a:ext cx="532845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Driver-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ruleaza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aplicatia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Spark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si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creeaza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SparkContext-ul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de la </a:t>
            </a:r>
            <a:r>
              <a:rPr lang="it-IT" sz="1600" dirty="0" err="1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inceput</a:t>
            </a:r>
            <a:endParaRPr lang="it-IT" sz="1600" dirty="0" smtClean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SparkContextul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se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conecteaza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la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managerul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clusterului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Mesos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/ YARN) care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aloca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resursele</a:t>
            </a:r>
            <a:endParaRPr lang="it-IT" sz="1600" dirty="0" smtClean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Spark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primeste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executorii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din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claster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acetia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vor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face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computatia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si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vor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stoca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datele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din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aplicatie</a:t>
            </a:r>
            <a:endParaRPr lang="it-IT" sz="1600" dirty="0" smtClean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Driver-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trimite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codul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aplicatiei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catre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executori</a:t>
            </a:r>
            <a:r>
              <a:rPr lang="it-IT" sz="1600" dirty="0" smtClean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SparkContextul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trimite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task-uri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executorilor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si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acestia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ruleaza</a:t>
            </a:r>
            <a:r>
              <a:rPr lang="it-IT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ce li se cere.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cum se </a:t>
            </a:r>
            <a:r>
              <a:rPr lang="en-GB" dirty="0" err="1" smtClean="0"/>
              <a:t>creaza</a:t>
            </a:r>
            <a:r>
              <a:rPr lang="en-GB" dirty="0" smtClean="0"/>
              <a:t> un RDD</a:t>
            </a:r>
          </a:p>
          <a:p>
            <a:pPr lvl="1"/>
            <a:r>
              <a:rPr lang="en-GB" dirty="0" err="1" smtClean="0"/>
              <a:t>citire</a:t>
            </a:r>
            <a:r>
              <a:rPr lang="en-GB" dirty="0" smtClean="0"/>
              <a:t> din </a:t>
            </a:r>
            <a:r>
              <a:rPr lang="en-GB" dirty="0" err="1" smtClean="0"/>
              <a:t>fisier</a:t>
            </a:r>
            <a:endParaRPr lang="en-GB" dirty="0" smtClean="0"/>
          </a:p>
          <a:p>
            <a:pPr lvl="1"/>
            <a:r>
              <a:rPr lang="en-GB" dirty="0" err="1" smtClean="0"/>
              <a:t>prin</a:t>
            </a:r>
            <a:r>
              <a:rPr lang="en-GB" dirty="0" smtClean="0"/>
              <a:t> </a:t>
            </a:r>
            <a:r>
              <a:rPr lang="en-GB" dirty="0" err="1" smtClean="0"/>
              <a:t>apelelarea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sc.paralalize</a:t>
            </a:r>
            <a:r>
              <a:rPr lang="en-GB" dirty="0" smtClean="0"/>
              <a:t>() </a:t>
            </a:r>
            <a:r>
              <a:rPr lang="en-GB" dirty="0" err="1" smtClean="0"/>
              <a:t>asupra</a:t>
            </a:r>
            <a:r>
              <a:rPr lang="en-GB" dirty="0" smtClean="0"/>
              <a:t> </a:t>
            </a:r>
            <a:r>
              <a:rPr lang="en-GB" dirty="0" err="1" smtClean="0"/>
              <a:t>unei</a:t>
            </a:r>
            <a:r>
              <a:rPr lang="en-GB" dirty="0" smtClean="0"/>
              <a:t> </a:t>
            </a:r>
            <a:r>
              <a:rPr lang="en-GB" dirty="0" err="1" smtClean="0"/>
              <a:t>colectii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507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count (</a:t>
            </a:r>
            <a:r>
              <a:rPr lang="en-GB" dirty="0" err="1"/>
              <a:t>exemplul</a:t>
            </a:r>
            <a:r>
              <a:rPr lang="en-GB" dirty="0"/>
              <a:t> </a:t>
            </a:r>
            <a:r>
              <a:rPr lang="en-GB" dirty="0" err="1"/>
              <a:t>tipic</a:t>
            </a:r>
            <a:r>
              <a:rPr lang="en-GB" dirty="0"/>
              <a:t>) demo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/>
              <a:t>pun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actiuni</a:t>
            </a:r>
            <a:r>
              <a:rPr lang="en-GB" dirty="0"/>
              <a:t> </a:t>
            </a:r>
            <a:r>
              <a:rPr lang="en-GB" dirty="0" err="1"/>
              <a:t>pe</a:t>
            </a:r>
            <a:r>
              <a:rPr lang="en-GB" dirty="0"/>
              <a:t> </a:t>
            </a:r>
            <a:r>
              <a:rPr lang="en-GB" dirty="0" err="1"/>
              <a:t>acelasi</a:t>
            </a:r>
            <a:r>
              <a:rPr lang="en-GB" dirty="0"/>
              <a:t> </a:t>
            </a:r>
            <a:r>
              <a:rPr lang="en-GB" dirty="0" err="1"/>
              <a:t>rdd</a:t>
            </a:r>
            <a:r>
              <a:rPr lang="en-GB" dirty="0"/>
              <a:t> (se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calcula</a:t>
            </a:r>
            <a:r>
              <a:rPr lang="en-GB" dirty="0"/>
              <a:t> </a:t>
            </a:r>
            <a:r>
              <a:rPr lang="en-GB" dirty="0" err="1"/>
              <a:t>totul</a:t>
            </a:r>
            <a:r>
              <a:rPr lang="en-GB" dirty="0"/>
              <a:t> de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ori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0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609" y="800351"/>
            <a:ext cx="5157787" cy="823912"/>
          </a:xfrm>
        </p:spPr>
        <p:txBody>
          <a:bodyPr anchor="ctr"/>
          <a:lstStyle/>
          <a:p>
            <a:pPr algn="ctr"/>
            <a:r>
              <a:rPr lang="en-GB" dirty="0" err="1" smtClean="0"/>
              <a:t>transformari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8" y="2756848"/>
            <a:ext cx="5766137" cy="287745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4404" y="800351"/>
            <a:ext cx="5183188" cy="823912"/>
          </a:xfrm>
        </p:spPr>
        <p:txBody>
          <a:bodyPr anchor="ctr"/>
          <a:lstStyle/>
          <a:p>
            <a:pPr algn="ctr"/>
            <a:r>
              <a:rPr lang="en-GB" dirty="0" err="1" smtClean="0"/>
              <a:t>actiuni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756849"/>
            <a:ext cx="5847599" cy="2856484"/>
          </a:xfrm>
        </p:spPr>
      </p:pic>
      <p:sp>
        <p:nvSpPr>
          <p:cNvPr id="9" name="TextBox 8"/>
          <p:cNvSpPr txBox="1"/>
          <p:nvPr/>
        </p:nvSpPr>
        <p:spPr>
          <a:xfrm>
            <a:off x="1088571" y="5704114"/>
            <a:ext cx="702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actiunile</a:t>
            </a:r>
            <a:r>
              <a:rPr lang="en-GB" dirty="0" smtClean="0"/>
              <a:t> </a:t>
            </a:r>
            <a:r>
              <a:rPr lang="en-GB" dirty="0" err="1" smtClean="0"/>
              <a:t>sunt</a:t>
            </a:r>
            <a:r>
              <a:rPr lang="en-GB" dirty="0" smtClean="0"/>
              <a:t> effectuate </a:t>
            </a:r>
            <a:r>
              <a:rPr lang="en-GB" dirty="0" err="1" smtClean="0"/>
              <a:t>pe</a:t>
            </a:r>
            <a:r>
              <a:rPr lang="en-GB" dirty="0" smtClean="0"/>
              <a:t> </a:t>
            </a:r>
            <a:r>
              <a:rPr lang="en-GB" dirty="0" err="1" smtClean="0"/>
              <a:t>executori</a:t>
            </a:r>
            <a:r>
              <a:rPr lang="en-GB" dirty="0" smtClean="0"/>
              <a:t>, </a:t>
            </a:r>
            <a:r>
              <a:rPr lang="en-GB" dirty="0" err="1" smtClean="0"/>
              <a:t>iar</a:t>
            </a:r>
            <a:r>
              <a:rPr lang="en-GB" dirty="0" smtClean="0"/>
              <a:t> </a:t>
            </a:r>
            <a:r>
              <a:rPr lang="en-GB" dirty="0" err="1" smtClean="0"/>
              <a:t>rezultatul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intors</a:t>
            </a:r>
            <a:r>
              <a:rPr lang="en-GB" dirty="0" smtClean="0"/>
              <a:t> la driver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35612" y="308975"/>
            <a:ext cx="2630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de </a:t>
            </a:r>
            <a:r>
              <a:rPr lang="en-GB" dirty="0" err="1" smtClean="0"/>
              <a:t>ce</a:t>
            </a:r>
            <a:r>
              <a:rPr lang="en-GB" dirty="0" smtClean="0"/>
              <a:t> spark </a:t>
            </a:r>
            <a:r>
              <a:rPr lang="en-GB" dirty="0" err="1" smtClean="0"/>
              <a:t>este</a:t>
            </a:r>
            <a:r>
              <a:rPr lang="en-GB" dirty="0" smtClean="0"/>
              <a:t> laziness </a:t>
            </a:r>
            <a:r>
              <a:rPr lang="en-GB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-285403" y="16723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GB" dirty="0" smtClean="0"/>
              <a:t>o </a:t>
            </a:r>
            <a:r>
              <a:rPr lang="en-GB" dirty="0" err="1"/>
              <a:t>functie</a:t>
            </a:r>
            <a:r>
              <a:rPr lang="en-GB" dirty="0"/>
              <a:t> care </a:t>
            </a:r>
            <a:r>
              <a:rPr lang="en-GB" dirty="0" err="1"/>
              <a:t>returneaza</a:t>
            </a:r>
            <a:r>
              <a:rPr lang="en-GB" dirty="0"/>
              <a:t> un </a:t>
            </a:r>
            <a:r>
              <a:rPr lang="en-GB" dirty="0" err="1"/>
              <a:t>nou</a:t>
            </a:r>
            <a:r>
              <a:rPr lang="en-GB" dirty="0"/>
              <a:t> RDD ca </a:t>
            </a:r>
            <a:r>
              <a:rPr lang="en-GB" dirty="0" err="1" smtClean="0"/>
              <a:t>rezultat</a:t>
            </a:r>
            <a:endParaRPr lang="en-GB" dirty="0" smtClean="0"/>
          </a:p>
          <a:p>
            <a:pPr lvl="2"/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54605" y="1458009"/>
            <a:ext cx="5151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GB" dirty="0" smtClean="0"/>
              <a:t>o </a:t>
            </a:r>
            <a:r>
              <a:rPr lang="en-GB" dirty="0" err="1" smtClean="0"/>
              <a:t>functie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returneaza</a:t>
            </a:r>
            <a:r>
              <a:rPr lang="en-GB" dirty="0" smtClean="0"/>
              <a:t> </a:t>
            </a:r>
            <a:r>
              <a:rPr lang="en-GB" dirty="0" err="1"/>
              <a:t>valoare</a:t>
            </a:r>
            <a:r>
              <a:rPr lang="en-GB" dirty="0"/>
              <a:t> ca </a:t>
            </a:r>
            <a:r>
              <a:rPr lang="en-GB" dirty="0" err="1"/>
              <a:t>rezultat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salveaza</a:t>
            </a:r>
            <a:r>
              <a:rPr lang="en-GB" dirty="0"/>
              <a:t> </a:t>
            </a:r>
            <a:r>
              <a:rPr lang="en-GB" dirty="0" err="1"/>
              <a:t>rezultatul</a:t>
            </a:r>
            <a:r>
              <a:rPr lang="en-GB" dirty="0"/>
              <a:t> </a:t>
            </a:r>
            <a:r>
              <a:rPr lang="en-GB" dirty="0" err="1"/>
              <a:t>intr</a:t>
            </a:r>
            <a:r>
              <a:rPr lang="en-GB" dirty="0"/>
              <a:t>-un </a:t>
            </a:r>
            <a:r>
              <a:rPr lang="en-GB" dirty="0" err="1"/>
              <a:t>fisier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1393074"/>
            <a:ext cx="10515600" cy="27780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375920"/>
            <a:ext cx="11049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caching and persistence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6" y="2232501"/>
            <a:ext cx="10315575" cy="2562225"/>
          </a:xfrm>
        </p:spPr>
      </p:pic>
      <p:sp>
        <p:nvSpPr>
          <p:cNvPr id="3" name="TextBox 2"/>
          <p:cNvSpPr txBox="1"/>
          <p:nvPr/>
        </p:nvSpPr>
        <p:spPr>
          <a:xfrm>
            <a:off x="1009935" y="4558352"/>
            <a:ext cx="11182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Sunt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multe</a:t>
            </a:r>
            <a:r>
              <a:rPr lang="en-GB" dirty="0" smtClean="0"/>
              <a:t> </a:t>
            </a:r>
            <a:r>
              <a:rPr lang="en-GB" dirty="0" err="1" smtClean="0"/>
              <a:t>tipuri</a:t>
            </a:r>
            <a:r>
              <a:rPr lang="en-GB" dirty="0" smtClean="0"/>
              <a:t> de persist: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</a:t>
            </a:r>
            <a:r>
              <a:rPr lang="en-GB" dirty="0" err="1" smtClean="0"/>
              <a:t>memorie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pe</a:t>
            </a:r>
            <a:r>
              <a:rPr lang="en-GB" dirty="0" smtClean="0"/>
              <a:t> disc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si</a:t>
            </a:r>
            <a:r>
              <a:rPr lang="en-GB" dirty="0" smtClean="0"/>
              <a:t> in </a:t>
            </a:r>
            <a:r>
              <a:rPr lang="en-GB" dirty="0" err="1" smtClean="0"/>
              <a:t>memorie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pe</a:t>
            </a:r>
            <a:r>
              <a:rPr lang="en-GB" dirty="0" smtClean="0"/>
              <a:t> disc.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err="1" smtClean="0"/>
              <a:t>Trebuie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tinem</a:t>
            </a:r>
            <a:r>
              <a:rPr lang="en-GB" dirty="0" smtClean="0"/>
              <a:t> </a:t>
            </a:r>
            <a:r>
              <a:rPr lang="en-GB" dirty="0" err="1" smtClean="0"/>
              <a:t>cont</a:t>
            </a:r>
            <a:r>
              <a:rPr lang="en-GB" dirty="0" smtClean="0"/>
              <a:t> de </a:t>
            </a:r>
            <a:r>
              <a:rPr lang="en-GB" dirty="0" err="1" smtClean="0"/>
              <a:t>faptul</a:t>
            </a:r>
            <a:r>
              <a:rPr lang="en-GB" dirty="0" smtClean="0"/>
              <a:t> ca </a:t>
            </a:r>
            <a:r>
              <a:rPr lang="en-GB" dirty="0" err="1" smtClean="0"/>
              <a:t>atunci</a:t>
            </a:r>
            <a:r>
              <a:rPr lang="en-GB" dirty="0" smtClean="0"/>
              <a:t> </a:t>
            </a:r>
            <a:r>
              <a:rPr lang="en-GB" dirty="0" err="1" smtClean="0"/>
              <a:t>cand</a:t>
            </a:r>
            <a:r>
              <a:rPr lang="en-GB" dirty="0" smtClean="0"/>
              <a:t> </a:t>
            </a:r>
            <a:r>
              <a:rPr lang="en-GB" dirty="0" err="1" smtClean="0"/>
              <a:t>tinem</a:t>
            </a:r>
            <a:r>
              <a:rPr lang="en-GB" dirty="0" smtClean="0"/>
              <a:t> in </a:t>
            </a:r>
            <a:r>
              <a:rPr lang="en-GB" dirty="0" err="1" smtClean="0"/>
              <a:t>memorie</a:t>
            </a:r>
            <a:r>
              <a:rPr lang="en-GB" dirty="0" smtClean="0"/>
              <a:t> </a:t>
            </a:r>
            <a:r>
              <a:rPr lang="en-GB" dirty="0" err="1" smtClean="0"/>
              <a:t>anumite</a:t>
            </a:r>
            <a:r>
              <a:rPr lang="en-GB" dirty="0" smtClean="0"/>
              <a:t> </a:t>
            </a:r>
            <a:r>
              <a:rPr lang="en-GB" dirty="0" err="1" smtClean="0"/>
              <a:t>colectii</a:t>
            </a:r>
            <a:r>
              <a:rPr lang="en-GB" dirty="0" smtClean="0"/>
              <a:t>, </a:t>
            </a:r>
            <a:r>
              <a:rPr lang="en-GB" dirty="0" err="1" smtClean="0"/>
              <a:t>vom</a:t>
            </a:r>
            <a:r>
              <a:rPr lang="en-GB" dirty="0" smtClean="0"/>
              <a:t> </a:t>
            </a:r>
            <a:r>
              <a:rPr lang="en-GB" dirty="0" err="1" smtClean="0"/>
              <a:t>avea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putin</a:t>
            </a:r>
            <a:r>
              <a:rPr lang="en-GB" dirty="0" smtClean="0"/>
              <a:t> </a:t>
            </a:r>
            <a:r>
              <a:rPr lang="en-GB" dirty="0" err="1" smtClean="0"/>
              <a:t>loc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calcularea</a:t>
            </a:r>
            <a:r>
              <a:rPr lang="en-GB" dirty="0" smtClean="0"/>
              <a:t> </a:t>
            </a:r>
            <a:r>
              <a:rPr lang="en-GB" dirty="0" err="1" smtClean="0"/>
              <a:t>celolrlalte</a:t>
            </a:r>
            <a:r>
              <a:rPr lang="en-GB" dirty="0" smtClean="0"/>
              <a:t> </a:t>
            </a:r>
            <a:r>
              <a:rPr lang="en-GB" dirty="0" err="1" smtClean="0"/>
              <a:t>lucruri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Atunci</a:t>
            </a:r>
            <a:r>
              <a:rPr lang="en-GB" dirty="0" smtClean="0"/>
              <a:t> </a:t>
            </a:r>
            <a:r>
              <a:rPr lang="en-GB" dirty="0" err="1" smtClean="0"/>
              <a:t>cand</a:t>
            </a:r>
            <a:r>
              <a:rPr lang="en-GB" dirty="0" smtClean="0"/>
              <a:t> </a:t>
            </a:r>
            <a:r>
              <a:rPr lang="en-GB" dirty="0" err="1" smtClean="0"/>
              <a:t>alegem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tinem</a:t>
            </a:r>
            <a:r>
              <a:rPr lang="en-GB" dirty="0" smtClean="0"/>
              <a:t> un RDD </a:t>
            </a:r>
            <a:r>
              <a:rPr lang="en-GB" dirty="0" err="1" smtClean="0"/>
              <a:t>pe</a:t>
            </a:r>
            <a:r>
              <a:rPr lang="en-GB" dirty="0" smtClean="0"/>
              <a:t> disc </a:t>
            </a:r>
            <a:r>
              <a:rPr lang="en-GB" dirty="0" err="1" smtClean="0"/>
              <a:t>trebuie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evaluam</a:t>
            </a:r>
            <a:r>
              <a:rPr lang="en-GB" dirty="0" smtClean="0"/>
              <a:t> </a:t>
            </a:r>
            <a:r>
              <a:rPr lang="en-GB" dirty="0" err="1" smtClean="0"/>
              <a:t>daca</a:t>
            </a:r>
            <a:r>
              <a:rPr lang="en-GB" dirty="0" smtClean="0"/>
              <a:t> </a:t>
            </a:r>
            <a:r>
              <a:rPr lang="en-GB" dirty="0" err="1" smtClean="0"/>
              <a:t>asa</a:t>
            </a:r>
            <a:r>
              <a:rPr lang="en-GB" dirty="0" smtClean="0"/>
              <a:t> e </a:t>
            </a:r>
            <a:r>
              <a:rPr lang="en-GB" dirty="0" err="1" smtClean="0"/>
              <a:t>cel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convenabil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trebuei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iau</a:t>
            </a:r>
            <a:r>
              <a:rPr lang="en-GB" dirty="0" smtClean="0"/>
              <a:t> in </a:t>
            </a:r>
            <a:r>
              <a:rPr lang="en-GB" dirty="0" err="1" smtClean="0"/>
              <a:t>calcul</a:t>
            </a:r>
            <a:r>
              <a:rPr lang="en-GB" dirty="0" smtClean="0"/>
              <a:t> </a:t>
            </a:r>
            <a:r>
              <a:rPr lang="en-GB" dirty="0" err="1" smtClean="0"/>
              <a:t>daca</a:t>
            </a:r>
            <a:r>
              <a:rPr lang="en-GB" dirty="0" smtClean="0"/>
              <a:t> nu </a:t>
            </a:r>
            <a:r>
              <a:rPr lang="en-GB" dirty="0" err="1" smtClean="0"/>
              <a:t>cumva</a:t>
            </a:r>
            <a:r>
              <a:rPr lang="en-GB" dirty="0" smtClean="0"/>
              <a:t> </a:t>
            </a:r>
            <a:r>
              <a:rPr lang="en-GB" dirty="0" err="1" smtClean="0"/>
              <a:t>procesul</a:t>
            </a:r>
            <a:r>
              <a:rPr lang="en-GB" dirty="0" smtClean="0"/>
              <a:t> de </a:t>
            </a:r>
            <a:r>
              <a:rPr lang="en-GB" dirty="0" err="1" smtClean="0"/>
              <a:t>scriere</a:t>
            </a:r>
            <a:r>
              <a:rPr lang="en-GB" dirty="0" smtClean="0"/>
              <a:t> </a:t>
            </a:r>
            <a:r>
              <a:rPr lang="en-GB" dirty="0" err="1" smtClean="0"/>
              <a:t>pe</a:t>
            </a:r>
            <a:r>
              <a:rPr lang="en-GB" dirty="0" smtClean="0"/>
              <a:t> disk </a:t>
            </a:r>
            <a:r>
              <a:rPr lang="en-GB" dirty="0" err="1" smtClean="0"/>
              <a:t>si</a:t>
            </a:r>
            <a:r>
              <a:rPr lang="en-GB" dirty="0" smtClean="0"/>
              <a:t> de </a:t>
            </a:r>
            <a:r>
              <a:rPr lang="en-GB" dirty="0" err="1" smtClean="0"/>
              <a:t>citire</a:t>
            </a:r>
            <a:r>
              <a:rPr lang="en-GB" dirty="0" smtClean="0"/>
              <a:t> </a:t>
            </a:r>
            <a:r>
              <a:rPr lang="en-GB" dirty="0" err="1" smtClean="0"/>
              <a:t>dureaza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mult</a:t>
            </a:r>
            <a:r>
              <a:rPr lang="en-GB" dirty="0" smtClean="0"/>
              <a:t> </a:t>
            </a:r>
            <a:r>
              <a:rPr lang="en-GB" dirty="0" err="1" smtClean="0"/>
              <a:t>decat</a:t>
            </a:r>
            <a:r>
              <a:rPr lang="en-GB" dirty="0" smtClean="0"/>
              <a:t> </a:t>
            </a:r>
            <a:r>
              <a:rPr lang="en-GB" dirty="0" err="1" smtClean="0"/>
              <a:t>calcularea</a:t>
            </a:r>
            <a:r>
              <a:rPr lang="en-GB" dirty="0" smtClean="0"/>
              <a:t> </a:t>
            </a:r>
            <a:r>
              <a:rPr lang="en-GB" dirty="0" err="1" smtClean="0"/>
              <a:t>inca</a:t>
            </a:r>
            <a:r>
              <a:rPr lang="en-GB" dirty="0" smtClean="0"/>
              <a:t> o data a </a:t>
            </a:r>
            <a:r>
              <a:rPr lang="en-GB" dirty="0" err="1" smtClean="0"/>
              <a:t>respectivului</a:t>
            </a:r>
            <a:r>
              <a:rPr lang="en-GB" dirty="0" smtClean="0"/>
              <a:t> RDD </a:t>
            </a:r>
          </a:p>
        </p:txBody>
      </p:sp>
    </p:spTree>
    <p:extLst>
      <p:ext uri="{BB962C8B-B14F-4D97-AF65-F5344CB8AC3E}">
        <p14:creationId xmlns:p14="http://schemas.microsoft.com/office/powerpoint/2010/main" val="25629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 </a:t>
            </a:r>
            <a:r>
              <a:rPr lang="en-GB" dirty="0" err="1" smtClean="0"/>
              <a:t>noua</a:t>
            </a:r>
            <a:r>
              <a:rPr lang="en-GB" dirty="0" smtClean="0"/>
              <a:t> </a:t>
            </a:r>
            <a:r>
              <a:rPr lang="en-GB" dirty="0" err="1" smtClean="0"/>
              <a:t>abstractie</a:t>
            </a:r>
            <a:r>
              <a:rPr lang="en-GB" dirty="0" smtClean="0"/>
              <a:t> - </a:t>
            </a:r>
            <a:r>
              <a:rPr lang="en-GB" dirty="0" err="1" smtClean="0"/>
              <a:t>dataFrame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err="1" smtClean="0"/>
              <a:t>Codul</a:t>
            </a:r>
            <a:r>
              <a:rPr lang="en-GB" dirty="0" smtClean="0"/>
              <a:t> </a:t>
            </a:r>
            <a:r>
              <a:rPr lang="en-GB" dirty="0" err="1" smtClean="0"/>
              <a:t>scris</a:t>
            </a:r>
            <a:r>
              <a:rPr lang="en-GB" dirty="0" smtClean="0"/>
              <a:t> cu </a:t>
            </a:r>
            <a:r>
              <a:rPr lang="en-GB" dirty="0" err="1" smtClean="0"/>
              <a:t>dataFrame-uri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analizat</a:t>
            </a:r>
            <a:r>
              <a:rPr lang="en-GB" dirty="0" smtClean="0"/>
              <a:t> de un </a:t>
            </a:r>
            <a:r>
              <a:rPr lang="en-GB" dirty="0" err="1" smtClean="0"/>
              <a:t>Calatizator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apoi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optimizat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noi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Aceasta</a:t>
            </a:r>
            <a:r>
              <a:rPr lang="en-GB" dirty="0" smtClean="0"/>
              <a:t> </a:t>
            </a:r>
            <a:r>
              <a:rPr lang="en-GB" dirty="0" err="1" smtClean="0"/>
              <a:t>trecere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comparata</a:t>
            </a:r>
            <a:r>
              <a:rPr lang="en-GB" dirty="0" smtClean="0"/>
              <a:t> cu </a:t>
            </a:r>
            <a:r>
              <a:rPr lang="en-GB" dirty="0" err="1" smtClean="0"/>
              <a:t>trecerea</a:t>
            </a:r>
            <a:r>
              <a:rPr lang="en-GB" dirty="0" smtClean="0"/>
              <a:t> de la a </a:t>
            </a:r>
            <a:r>
              <a:rPr lang="en-GB" dirty="0" err="1" smtClean="0"/>
              <a:t>scrie</a:t>
            </a:r>
            <a:r>
              <a:rPr lang="en-GB" dirty="0" smtClean="0"/>
              <a:t> cod in assembly, la cod </a:t>
            </a:r>
            <a:r>
              <a:rPr lang="en-GB" dirty="0" err="1" smtClean="0"/>
              <a:t>compilat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56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quiz – </a:t>
            </a:r>
            <a:r>
              <a:rPr lang="en-GB" dirty="0" err="1" smtClean="0"/>
              <a:t>ce</a:t>
            </a:r>
            <a:r>
              <a:rPr lang="en-GB" dirty="0" smtClean="0"/>
              <a:t> se </a:t>
            </a:r>
            <a:r>
              <a:rPr lang="en-GB" dirty="0" err="1" smtClean="0"/>
              <a:t>intampla</a:t>
            </a:r>
            <a:r>
              <a:rPr lang="en-GB" dirty="0" smtClean="0"/>
              <a:t> </a:t>
            </a:r>
            <a:r>
              <a:rPr lang="en-GB" dirty="0" err="1" smtClean="0"/>
              <a:t>daca</a:t>
            </a:r>
            <a:r>
              <a:rPr lang="en-GB" dirty="0" smtClean="0"/>
              <a:t> </a:t>
            </a:r>
            <a:r>
              <a:rPr lang="en-GB" dirty="0" err="1" smtClean="0"/>
              <a:t>avem</a:t>
            </a:r>
            <a:r>
              <a:rPr lang="en-GB" dirty="0" smtClean="0"/>
              <a:t> </a:t>
            </a:r>
            <a:r>
              <a:rPr lang="en-GB" dirty="0" err="1" smtClean="0"/>
              <a:t>urmatorul</a:t>
            </a:r>
            <a:r>
              <a:rPr lang="en-GB" dirty="0" smtClean="0"/>
              <a:t> cod?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877219"/>
            <a:ext cx="10086975" cy="4248150"/>
          </a:xfrm>
        </p:spPr>
      </p:pic>
    </p:spTree>
    <p:extLst>
      <p:ext uri="{BB962C8B-B14F-4D97-AF65-F5344CB8AC3E}">
        <p14:creationId xmlns:p14="http://schemas.microsoft.com/office/powerpoint/2010/main" val="32537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– </a:t>
            </a:r>
            <a:r>
              <a:rPr lang="en-GB" dirty="0" err="1"/>
              <a:t>ce</a:t>
            </a:r>
            <a:r>
              <a:rPr lang="en-GB" dirty="0"/>
              <a:t> se </a:t>
            </a:r>
            <a:r>
              <a:rPr lang="en-GB" dirty="0" err="1"/>
              <a:t>intampla</a:t>
            </a:r>
            <a:r>
              <a:rPr lang="en-GB" dirty="0"/>
              <a:t> </a:t>
            </a:r>
            <a:r>
              <a:rPr lang="en-GB" dirty="0" err="1"/>
              <a:t>daca</a:t>
            </a:r>
            <a:r>
              <a:rPr lang="en-GB" dirty="0"/>
              <a:t> </a:t>
            </a:r>
            <a:r>
              <a:rPr lang="en-GB" dirty="0" err="1"/>
              <a:t>avem</a:t>
            </a:r>
            <a:r>
              <a:rPr lang="en-GB" dirty="0"/>
              <a:t> </a:t>
            </a:r>
            <a:r>
              <a:rPr lang="en-GB" dirty="0" err="1"/>
              <a:t>urmatorul</a:t>
            </a:r>
            <a:r>
              <a:rPr lang="en-GB" dirty="0"/>
              <a:t> cod?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2639219"/>
            <a:ext cx="8696325" cy="2724150"/>
          </a:xfrm>
        </p:spPr>
      </p:pic>
    </p:spTree>
    <p:extLst>
      <p:ext uri="{BB962C8B-B14F-4D97-AF65-F5344CB8AC3E}">
        <p14:creationId xmlns:p14="http://schemas.microsoft.com/office/powerpoint/2010/main" val="4680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Concluzie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840776" y="1778924"/>
            <a:ext cx="1262344" cy="1033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IoT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685604" y="1833015"/>
            <a:ext cx="1229690" cy="1087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Cloud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774275" y="3133899"/>
            <a:ext cx="1328845" cy="1105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BigData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2400201" y="3133899"/>
            <a:ext cx="2063733" cy="1212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7068981" y="610262"/>
            <a:ext cx="3611487" cy="1230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</a:t>
            </a:r>
            <a:r>
              <a:rPr lang="en-GB" dirty="0"/>
              <a:t>Science as a Service </a:t>
            </a:r>
            <a:endParaRPr lang="en-GB" dirty="0" smtClean="0"/>
          </a:p>
          <a:p>
            <a:r>
              <a:rPr lang="en-GB" dirty="0" smtClean="0"/>
              <a:t>	(</a:t>
            </a:r>
            <a:r>
              <a:rPr lang="en-GB" dirty="0" err="1" smtClean="0"/>
              <a:t>DSaaS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20210828">
            <a:off x="4561148" y="2344036"/>
            <a:ext cx="2576226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8688995" y="2203857"/>
            <a:ext cx="371458" cy="346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https://media.licdn.com/mpr/mpr/shrinknp_800_800/AAEAAQAAAAAAAAWQAAAAJDc0NDIyNjBhLTE5NzQtNGUzZi1hZTExLTljN2ZjYjBiNmE3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66" y="3546024"/>
            <a:ext cx="3510338" cy="270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2195292" y="2780649"/>
            <a:ext cx="59256" cy="102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331781" y="2883489"/>
            <a:ext cx="59256" cy="102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043864" y="2883489"/>
            <a:ext cx="59256" cy="102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193642" y="2986329"/>
            <a:ext cx="59256" cy="102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3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ce</a:t>
            </a:r>
            <a:r>
              <a:rPr lang="en-GB" dirty="0" smtClean="0"/>
              <a:t> </a:t>
            </a:r>
            <a:r>
              <a:rPr lang="en-GB" dirty="0" err="1" smtClean="0"/>
              <a:t>este</a:t>
            </a:r>
            <a:r>
              <a:rPr lang="en-GB" dirty="0" smtClean="0"/>
              <a:t> spark?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err="1"/>
              <a:t>Cand</a:t>
            </a:r>
            <a:r>
              <a:rPr lang="en-GB" i="1" dirty="0"/>
              <a:t> a </a:t>
            </a:r>
            <a:r>
              <a:rPr lang="en-GB" i="1" dirty="0" err="1"/>
              <a:t>aparut</a:t>
            </a:r>
            <a:r>
              <a:rPr lang="en-GB" i="1" dirty="0"/>
              <a:t> </a:t>
            </a:r>
            <a:r>
              <a:rPr lang="en-GB" i="1" dirty="0" err="1"/>
              <a:t>termenul</a:t>
            </a:r>
            <a:r>
              <a:rPr lang="en-GB" i="1" dirty="0"/>
              <a:t> de Big Data, Apache </a:t>
            </a:r>
            <a:r>
              <a:rPr lang="en-GB" i="1" dirty="0" err="1"/>
              <a:t>Haddop</a:t>
            </a:r>
            <a:r>
              <a:rPr lang="en-GB" i="1" dirty="0"/>
              <a:t> nu a </a:t>
            </a:r>
            <a:r>
              <a:rPr lang="en-GB" i="1" dirty="0" err="1"/>
              <a:t>fost</a:t>
            </a:r>
            <a:r>
              <a:rPr lang="en-GB" i="1" dirty="0"/>
              <a:t> "un </a:t>
            </a:r>
            <a:r>
              <a:rPr lang="en-GB" i="1" dirty="0" err="1"/>
              <a:t>elefant</a:t>
            </a:r>
            <a:r>
              <a:rPr lang="en-GB" i="1" dirty="0"/>
              <a:t> din camera". Hadoop a </a:t>
            </a:r>
            <a:r>
              <a:rPr lang="en-GB" i="1" dirty="0" err="1"/>
              <a:t>fost</a:t>
            </a:r>
            <a:r>
              <a:rPr lang="en-GB" i="1" dirty="0"/>
              <a:t> </a:t>
            </a:r>
            <a:r>
              <a:rPr lang="en-GB" i="1" dirty="0" smtClean="0"/>
              <a:t>camera.</a:t>
            </a:r>
          </a:p>
          <a:p>
            <a:endParaRPr lang="en-GB" i="1" dirty="0"/>
          </a:p>
          <a:p>
            <a:r>
              <a:rPr lang="en-GB" dirty="0" smtClean="0"/>
              <a:t>Spark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doar</a:t>
            </a:r>
            <a:r>
              <a:rPr lang="en-GB" dirty="0" smtClean="0"/>
              <a:t> un alt framework. </a:t>
            </a:r>
            <a:r>
              <a:rPr lang="en-GB" dirty="0" smtClean="0"/>
              <a:t>La </a:t>
            </a:r>
            <a:r>
              <a:rPr lang="en-GB" dirty="0" err="1" smtClean="0"/>
              <a:t>fel</a:t>
            </a:r>
            <a:r>
              <a:rPr lang="en-GB" dirty="0" smtClean="0"/>
              <a:t> ca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MapReduce</a:t>
            </a:r>
            <a:r>
              <a:rPr lang="en-GB" dirty="0" smtClean="0"/>
              <a:t>, </a:t>
            </a:r>
            <a:r>
              <a:rPr lang="en-GB" dirty="0" err="1" smtClean="0"/>
              <a:t>ruleaza</a:t>
            </a:r>
            <a:r>
              <a:rPr lang="en-GB" dirty="0" smtClean="0"/>
              <a:t> </a:t>
            </a:r>
            <a:r>
              <a:rPr lang="en-GB" dirty="0" err="1" smtClean="0"/>
              <a:t>pe</a:t>
            </a:r>
            <a:r>
              <a:rPr lang="en-GB" dirty="0" smtClean="0"/>
              <a:t> </a:t>
            </a:r>
            <a:r>
              <a:rPr lang="en-GB" dirty="0" err="1" smtClean="0"/>
              <a:t>sisteme</a:t>
            </a:r>
            <a:r>
              <a:rPr lang="en-GB" dirty="0" smtClean="0"/>
              <a:t> </a:t>
            </a:r>
            <a:r>
              <a:rPr lang="en-GB" dirty="0" err="1" smtClean="0"/>
              <a:t>distribuite</a:t>
            </a:r>
            <a:r>
              <a:rPr lang="en-GB" dirty="0" smtClean="0"/>
              <a:t> de </a:t>
            </a:r>
            <a:r>
              <a:rPr lang="en-GB" dirty="0" err="1" smtClean="0"/>
              <a:t>fisier</a:t>
            </a:r>
            <a:r>
              <a:rPr lang="en-GB" dirty="0" smtClean="0"/>
              <a:t> </a:t>
            </a:r>
            <a:r>
              <a:rPr lang="en-GB" dirty="0" err="1" smtClean="0"/>
              <a:t>dintr</a:t>
            </a:r>
            <a:r>
              <a:rPr lang="en-GB" dirty="0" smtClean="0"/>
              <a:t>-un cluster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proceseaza</a:t>
            </a:r>
            <a:r>
              <a:rPr lang="en-GB" dirty="0" smtClean="0"/>
              <a:t> </a:t>
            </a:r>
            <a:r>
              <a:rPr lang="en-GB" dirty="0" err="1" smtClean="0"/>
              <a:t>datele</a:t>
            </a:r>
            <a:r>
              <a:rPr lang="en-GB" dirty="0" smtClean="0"/>
              <a:t> in </a:t>
            </a:r>
            <a:r>
              <a:rPr lang="en-GB" dirty="0" err="1" smtClean="0"/>
              <a:t>paralel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0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://feederio.com/images/webinar/14854650534062_3541d434d8b2bd604bc75cf379350eb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932" y="1825625"/>
            <a:ext cx="57801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6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Webografie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tutoriale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www.coursera.org/learn/scala-spark-big-data/home/week/1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https://www.supergloo.com/fieldnotes/intellij-scala-spark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marL="228600" lvl="1">
              <a:spcBef>
                <a:spcPts val="1000"/>
              </a:spcBef>
            </a:pP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www.kdnuggets.com/2015/05/interview-matei-zaharia-creator-apache-spark.html</a:t>
            </a:r>
            <a:endParaRPr lang="en-GB" dirty="0" smtClean="0"/>
          </a:p>
          <a:p>
            <a:pPr marL="228600" lvl="1">
              <a:spcBef>
                <a:spcPts val="1000"/>
              </a:spcBef>
            </a:pP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www2.eecs.berkeley.edu/Pubs/TechRpts/2014/EECS-2014-12.pdf</a:t>
            </a:r>
            <a:endParaRPr lang="en-GB" dirty="0" smtClean="0"/>
          </a:p>
          <a:p>
            <a:pPr marL="228600" lvl="1">
              <a:spcBef>
                <a:spcPts val="1000"/>
              </a:spcBef>
            </a:pPr>
            <a:r>
              <a:rPr lang="en-GB" dirty="0"/>
              <a:t>https://www.newscientist.com/article/2110522-googles-neural-networks-invent-their-own-encryption/</a:t>
            </a:r>
          </a:p>
          <a:p>
            <a:pPr marL="228600" lvl="1">
              <a:spcBef>
                <a:spcPts val="1000"/>
              </a:spcBef>
            </a:pPr>
            <a:r>
              <a:rPr lang="en-GB" dirty="0"/>
              <a:t>https://www.linkedin.com/pulse/why-internet-things-drive-knowledge-revolution-david-evans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8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 a </a:t>
            </a:r>
            <a:r>
              <a:rPr lang="en-GB" dirty="0" err="1" smtClean="0"/>
              <a:t>aparut</a:t>
            </a:r>
            <a:r>
              <a:rPr lang="en-GB" dirty="0" smtClean="0"/>
              <a:t> ?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482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Lucrarea</a:t>
            </a:r>
            <a:r>
              <a:rPr lang="en-GB" dirty="0" smtClean="0"/>
              <a:t> </a:t>
            </a:r>
            <a:r>
              <a:rPr lang="en-GB" dirty="0" smtClean="0"/>
              <a:t>de </a:t>
            </a:r>
            <a:r>
              <a:rPr lang="en-GB" dirty="0" err="1" smtClean="0"/>
              <a:t>doctorat</a:t>
            </a:r>
            <a:r>
              <a:rPr lang="en-GB" dirty="0" smtClean="0"/>
              <a:t> a </a:t>
            </a:r>
            <a:r>
              <a:rPr lang="en-GB" dirty="0" err="1" smtClean="0"/>
              <a:t>lui</a:t>
            </a: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Matei</a:t>
            </a:r>
            <a:r>
              <a:rPr lang="en-GB" dirty="0" smtClean="0"/>
              <a:t> </a:t>
            </a:r>
            <a:r>
              <a:rPr lang="en-GB" dirty="0" err="1" smtClean="0"/>
              <a:t>Zaharia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Matei Zahar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633" y="2802156"/>
            <a:ext cx="2487871" cy="290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14" y="810492"/>
            <a:ext cx="8743395" cy="55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6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6584"/>
            <a:ext cx="10515600" cy="14868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39133"/>
            <a:ext cx="7419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vs </a:t>
            </a:r>
            <a:r>
              <a:rPr lang="en-GB" dirty="0" err="1"/>
              <a:t>MapReduce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790"/>
            <a:ext cx="4867968" cy="4351338"/>
          </a:xfrm>
        </p:spPr>
      </p:pic>
    </p:spTree>
    <p:extLst>
      <p:ext uri="{BB962C8B-B14F-4D97-AF65-F5344CB8AC3E}">
        <p14:creationId xmlns:p14="http://schemas.microsoft.com/office/powerpoint/2010/main" val="30117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spark vs </a:t>
            </a:r>
            <a:r>
              <a:rPr lang="en-GB" dirty="0" err="1" smtClean="0"/>
              <a:t>MapReduce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GB" dirty="0"/>
              <a:t>Este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usor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scrii</a:t>
            </a:r>
            <a:r>
              <a:rPr lang="en-GB" dirty="0"/>
              <a:t> cod in Spark.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map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err="1"/>
              <a:t>flatMap</a:t>
            </a:r>
            <a:endParaRPr lang="en-GB" dirty="0"/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filter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reduce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fold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smtClean="0"/>
              <a:t>aggregate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GB" dirty="0" err="1" smtClean="0"/>
              <a:t>permite</a:t>
            </a:r>
            <a:r>
              <a:rPr lang="en-GB" dirty="0" smtClean="0"/>
              <a:t> </a:t>
            </a:r>
            <a:r>
              <a:rPr lang="en-GB" dirty="0" err="1" smtClean="0"/>
              <a:t>schimbare</a:t>
            </a:r>
            <a:r>
              <a:rPr lang="en-GB" dirty="0" smtClean="0"/>
              <a:t> de tip a </a:t>
            </a:r>
            <a:r>
              <a:rPr lang="en-GB" dirty="0" err="1" smtClean="0"/>
              <a:t>elementelor</a:t>
            </a:r>
            <a:r>
              <a:rPr lang="en-GB" dirty="0" smtClean="0"/>
              <a:t> din RDD </a:t>
            </a:r>
            <a:endParaRPr lang="en-GB" dirty="0"/>
          </a:p>
        </p:txBody>
      </p:sp>
      <p:pic>
        <p:nvPicPr>
          <p:cNvPr id="2050" name="Picture 2" descr="Risultati immagini per briceag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12" y="1999329"/>
            <a:ext cx="4047251" cy="43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542" y="144600"/>
            <a:ext cx="10515600" cy="1325563"/>
          </a:xfrm>
        </p:spPr>
        <p:txBody>
          <a:bodyPr/>
          <a:lstStyle/>
          <a:p>
            <a:r>
              <a:rPr lang="en-GB" dirty="0" err="1" smtClean="0"/>
              <a:t>Procesarea</a:t>
            </a:r>
            <a:r>
              <a:rPr lang="en-GB" dirty="0" smtClean="0"/>
              <a:t> </a:t>
            </a:r>
            <a:r>
              <a:rPr lang="en-GB" dirty="0" err="1" smtClean="0"/>
              <a:t>datelor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515081"/>
            <a:ext cx="2730500" cy="25585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4394200"/>
            <a:ext cx="3389933" cy="2133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31" y="1664782"/>
            <a:ext cx="3961272" cy="37962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7000322" y="6019832"/>
            <a:ext cx="283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 </a:t>
            </a:r>
            <a:r>
              <a:rPr lang="en-GB" dirty="0" err="1" smtClean="0"/>
              <a:t>masina</a:t>
            </a:r>
            <a:r>
              <a:rPr lang="en-GB" dirty="0" smtClean="0"/>
              <a:t> cade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Latenta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0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RDD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41" y="1690688"/>
            <a:ext cx="4353250" cy="41897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65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ce este spark?</vt:lpstr>
      <vt:lpstr>cum a aparut ? </vt:lpstr>
      <vt:lpstr>PowerPoint Presentation</vt:lpstr>
      <vt:lpstr>PowerPoint Presentation</vt:lpstr>
      <vt:lpstr>Spark vs MapReduce</vt:lpstr>
      <vt:lpstr>spark vs MapReduce</vt:lpstr>
      <vt:lpstr>Procesarea datelor</vt:lpstr>
      <vt:lpstr>RDD</vt:lpstr>
      <vt:lpstr>ce se intampla atunci cand lansezi o aplicatie spark ?</vt:lpstr>
      <vt:lpstr>PowerPoint Presentation</vt:lpstr>
      <vt:lpstr>Word count (exemplul tipic) demo </vt:lpstr>
      <vt:lpstr>PowerPoint Presentation</vt:lpstr>
      <vt:lpstr>demo</vt:lpstr>
      <vt:lpstr>caching and persistence</vt:lpstr>
      <vt:lpstr>O noua abstractie - dataFrame</vt:lpstr>
      <vt:lpstr>quiz – ce se intampla daca avem urmatorul cod?</vt:lpstr>
      <vt:lpstr>quiz – ce se intampla daca avem urmatorul cod?</vt:lpstr>
      <vt:lpstr>Concluzie</vt:lpstr>
      <vt:lpstr>PowerPoint Presentation</vt:lpstr>
      <vt:lpstr>Webografie si tutoriale</vt:lpstr>
    </vt:vector>
  </TitlesOfParts>
  <Company>UGIS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Avantaje ale spark peste hadoop</dc:title>
  <dc:creator>Miron Dorin Andrei Beniamin (UniCredit Business Integrated Solutions)</dc:creator>
  <cp:lastModifiedBy>Miron Dorin Andrei Beniamin (UniCredit Business Integrated Solutions)</cp:lastModifiedBy>
  <cp:revision>60</cp:revision>
  <dcterms:created xsi:type="dcterms:W3CDTF">2017-05-03T05:46:20Z</dcterms:created>
  <dcterms:modified xsi:type="dcterms:W3CDTF">2017-05-08T14:37:46Z</dcterms:modified>
</cp:coreProperties>
</file>