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4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1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9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203D-E009-42B1-8834-D59C46FC55F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Clasificarea</a:t>
            </a:r>
            <a:r>
              <a:rPr lang="it-IT" b="1" dirty="0"/>
              <a:t> </a:t>
            </a:r>
            <a:r>
              <a:rPr lang="it-IT" b="1" dirty="0" err="1"/>
              <a:t>automată</a:t>
            </a:r>
            <a:r>
              <a:rPr lang="it-IT" b="1" dirty="0"/>
              <a:t> a </a:t>
            </a:r>
            <a:r>
              <a:rPr lang="it-IT" b="1" dirty="0" err="1"/>
              <a:t>melodiilor</a:t>
            </a:r>
            <a:r>
              <a:rPr lang="it-IT" b="1" dirty="0"/>
              <a:t> </a:t>
            </a:r>
            <a:r>
              <a:rPr lang="it-IT" b="1" dirty="0" err="1"/>
              <a:t>în</a:t>
            </a:r>
            <a:r>
              <a:rPr lang="it-IT" b="1" dirty="0"/>
              <a:t> </a:t>
            </a:r>
            <a:r>
              <a:rPr lang="it-IT" b="1" dirty="0" err="1"/>
              <a:t>genuri</a:t>
            </a:r>
            <a:r>
              <a:rPr lang="it-IT" b="1" dirty="0"/>
              <a:t> </a:t>
            </a:r>
            <a:r>
              <a:rPr lang="it-IT" b="1" dirty="0" err="1" smtClean="0"/>
              <a:t>muzicale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509963"/>
            <a:ext cx="9144000" cy="1655762"/>
          </a:xfrm>
        </p:spPr>
        <p:txBody>
          <a:bodyPr/>
          <a:lstStyle/>
          <a:p>
            <a:endParaRPr lang="it-IT" b="1" i="1" dirty="0" smtClean="0"/>
          </a:p>
          <a:p>
            <a:r>
              <a:rPr lang="it-IT" b="1" i="1" dirty="0" smtClean="0"/>
              <a:t>Dorin </a:t>
            </a:r>
            <a:r>
              <a:rPr lang="it-IT" b="1" i="1" dirty="0"/>
              <a:t>– Andrei - Beniamin Miron</a:t>
            </a:r>
            <a:endParaRPr lang="en-US" dirty="0"/>
          </a:p>
          <a:p>
            <a:pPr algn="r"/>
            <a:r>
              <a:rPr lang="it-IT" b="1" dirty="0" err="1"/>
              <a:t>Conf</a:t>
            </a:r>
            <a:r>
              <a:rPr lang="it-IT" b="1" dirty="0"/>
              <a:t>. Dr. </a:t>
            </a:r>
            <a:r>
              <a:rPr lang="it-IT" b="1" dirty="0" err="1"/>
              <a:t>Liviu</a:t>
            </a:r>
            <a:r>
              <a:rPr lang="it-IT" b="1" dirty="0"/>
              <a:t> </a:t>
            </a:r>
            <a:r>
              <a:rPr lang="it-IT" b="1" dirty="0" err="1"/>
              <a:t>Ciortuz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7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Curpins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Importanta</a:t>
            </a:r>
            <a:r>
              <a:rPr lang="en-GB" dirty="0" smtClean="0"/>
              <a:t> </a:t>
            </a:r>
            <a:r>
              <a:rPr lang="en-GB" dirty="0" err="1" smtClean="0"/>
              <a:t>clasificarii</a:t>
            </a:r>
            <a:r>
              <a:rPr lang="en-GB" dirty="0" smtClean="0"/>
              <a:t> automate a </a:t>
            </a:r>
            <a:r>
              <a:rPr lang="en-GB" dirty="0" err="1" smtClean="0"/>
              <a:t>melodiilor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Setul</a:t>
            </a:r>
            <a:r>
              <a:rPr lang="en-GB" dirty="0" smtClean="0"/>
              <a:t> de date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atributele</a:t>
            </a:r>
            <a:r>
              <a:rPr lang="en-GB" dirty="0" smtClean="0"/>
              <a:t> </a:t>
            </a:r>
            <a:r>
              <a:rPr lang="en-GB" dirty="0" err="1" smtClean="0"/>
              <a:t>folosite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/>
              <a:t> </a:t>
            </a:r>
            <a:r>
              <a:rPr lang="en-GB" dirty="0" smtClean="0"/>
              <a:t>o </a:t>
            </a:r>
            <a:r>
              <a:rPr lang="en-GB" dirty="0" err="1" smtClean="0"/>
              <a:t>problema</a:t>
            </a:r>
            <a:r>
              <a:rPr lang="en-GB" dirty="0" smtClean="0"/>
              <a:t> </a:t>
            </a:r>
            <a:r>
              <a:rPr lang="en-GB" dirty="0" err="1" smtClean="0"/>
              <a:t>importanta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A.C.North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David J Hargreaves </a:t>
            </a:r>
            <a:r>
              <a:rPr lang="en-GB" dirty="0" smtClean="0"/>
              <a:t> in </a:t>
            </a:r>
            <a:r>
              <a:rPr lang="en-GB" dirty="0" err="1" smtClean="0"/>
              <a:t>studiul</a:t>
            </a:r>
            <a:r>
              <a:rPr lang="en-GB" dirty="0" smtClean="0"/>
              <a:t> </a:t>
            </a:r>
            <a:r>
              <a:rPr lang="en-GB" dirty="0" err="1" smtClean="0"/>
              <a:t>lor</a:t>
            </a:r>
            <a:r>
              <a:rPr lang="en-GB" dirty="0" smtClean="0"/>
              <a:t> au </a:t>
            </a:r>
            <a:r>
              <a:rPr lang="en-GB" dirty="0" err="1" smtClean="0"/>
              <a:t>aratat</a:t>
            </a:r>
            <a:r>
              <a:rPr lang="en-GB" dirty="0" smtClean="0"/>
              <a:t> ca </a:t>
            </a:r>
            <a:r>
              <a:rPr lang="en-GB" dirty="0" err="1" smtClean="0"/>
              <a:t>oamenii</a:t>
            </a:r>
            <a:r>
              <a:rPr lang="en-GB" dirty="0" smtClean="0"/>
              <a:t> </a:t>
            </a:r>
            <a:r>
              <a:rPr lang="en-GB" dirty="0" err="1" smtClean="0"/>
              <a:t>asociaza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usor</a:t>
            </a:r>
            <a:r>
              <a:rPr lang="en-GB" dirty="0" smtClean="0"/>
              <a:t> </a:t>
            </a:r>
            <a:r>
              <a:rPr lang="en-GB" dirty="0" err="1" smtClean="0"/>
              <a:t>doua</a:t>
            </a:r>
            <a:r>
              <a:rPr lang="en-GB" dirty="0" smtClean="0"/>
              <a:t> </a:t>
            </a:r>
            <a:r>
              <a:rPr lang="en-GB" dirty="0" err="1" smtClean="0"/>
              <a:t>melodii</a:t>
            </a:r>
            <a:r>
              <a:rPr lang="en-GB" dirty="0" smtClean="0"/>
              <a:t> care </a:t>
            </a:r>
            <a:r>
              <a:rPr lang="en-GB" dirty="0" err="1" smtClean="0"/>
              <a:t>apartin</a:t>
            </a:r>
            <a:r>
              <a:rPr lang="en-GB" dirty="0" smtClean="0"/>
              <a:t> </a:t>
            </a:r>
            <a:r>
              <a:rPr lang="en-GB" dirty="0" err="1" smtClean="0"/>
              <a:t>aceluiasi</a:t>
            </a:r>
            <a:r>
              <a:rPr lang="en-GB" dirty="0" smtClean="0"/>
              <a:t> gen </a:t>
            </a:r>
            <a:r>
              <a:rPr lang="en-GB" dirty="0" err="1" smtClean="0"/>
              <a:t>decat</a:t>
            </a:r>
            <a:r>
              <a:rPr lang="en-GB" dirty="0" smtClean="0"/>
              <a:t> </a:t>
            </a:r>
            <a:r>
              <a:rPr lang="en-GB" dirty="0" err="1" smtClean="0"/>
              <a:t>aceeasi</a:t>
            </a:r>
            <a:r>
              <a:rPr lang="en-GB" dirty="0" smtClean="0"/>
              <a:t> </a:t>
            </a:r>
            <a:r>
              <a:rPr lang="en-GB" dirty="0" err="1" smtClean="0"/>
              <a:t>melodie</a:t>
            </a:r>
            <a:r>
              <a:rPr lang="en-GB" dirty="0" smtClean="0"/>
              <a:t> cantata in 2 </a:t>
            </a:r>
            <a:r>
              <a:rPr lang="en-GB" dirty="0" err="1" smtClean="0"/>
              <a:t>genuri</a:t>
            </a:r>
            <a:r>
              <a:rPr lang="en-GB" dirty="0" smtClean="0"/>
              <a:t> </a:t>
            </a:r>
            <a:r>
              <a:rPr lang="en-GB" dirty="0" err="1" smtClean="0"/>
              <a:t>diferite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Clasificarea</a:t>
            </a:r>
            <a:r>
              <a:rPr lang="en-GB" dirty="0" smtClean="0"/>
              <a:t> se face manual, de </a:t>
            </a:r>
            <a:r>
              <a:rPr lang="en-GB" dirty="0" err="1" smtClean="0"/>
              <a:t>oameni</a:t>
            </a:r>
            <a:r>
              <a:rPr lang="en-GB" dirty="0" smtClean="0"/>
              <a:t>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intervine</a:t>
            </a:r>
            <a:r>
              <a:rPr lang="en-GB" dirty="0" smtClean="0"/>
              <a:t> </a:t>
            </a:r>
            <a:r>
              <a:rPr lang="en-GB" dirty="0" err="1" smtClean="0"/>
              <a:t>subiectivitatea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1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Setul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atributele</a:t>
            </a:r>
            <a:r>
              <a:rPr lang="en-GB" dirty="0"/>
              <a:t> </a:t>
            </a:r>
            <a:r>
              <a:rPr lang="en-GB" dirty="0" err="1" smtClean="0"/>
              <a:t>folosite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GTZAN</a:t>
            </a:r>
          </a:p>
          <a:p>
            <a:r>
              <a:rPr lang="en-GB" dirty="0" err="1" smtClean="0"/>
              <a:t>Trasaturile</a:t>
            </a:r>
            <a:r>
              <a:rPr lang="en-GB" dirty="0" smtClean="0"/>
              <a:t> MFCC </a:t>
            </a:r>
          </a:p>
          <a:p>
            <a:pPr marL="0" indent="0">
              <a:buNone/>
            </a:pPr>
            <a:r>
              <a:rPr lang="en-GB" dirty="0" smtClean="0"/>
              <a:t>(Mel Frequency Coefficients)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77" y="1984968"/>
            <a:ext cx="4517650" cy="36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Acurate</a:t>
            </a:r>
            <a:r>
              <a:rPr lang="ro-RO" dirty="0" smtClean="0"/>
              <a:t>ţea algoritmilor încercaţi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Retele neuronale artificiale</a:t>
            </a:r>
            <a:r>
              <a:rPr lang="en-US" dirty="0" smtClean="0"/>
              <a:t> - </a:t>
            </a:r>
            <a:endParaRPr lang="ro-RO" dirty="0" smtClean="0"/>
          </a:p>
          <a:p>
            <a:r>
              <a:rPr lang="ro-RO" dirty="0" smtClean="0"/>
              <a:t>KNN</a:t>
            </a:r>
          </a:p>
          <a:p>
            <a:r>
              <a:rPr lang="ro-RO" dirty="0" smtClean="0"/>
              <a:t>Regresie Logistica</a:t>
            </a:r>
          </a:p>
          <a:p>
            <a:r>
              <a:rPr lang="ro-RO" dirty="0" smtClean="0"/>
              <a:t>SVM</a:t>
            </a:r>
          </a:p>
          <a:p>
            <a:r>
              <a:rPr lang="ro-RO" dirty="0" smtClean="0"/>
              <a:t>Random Forest</a:t>
            </a:r>
          </a:p>
          <a:p>
            <a:r>
              <a:rPr lang="ro-RO" dirty="0" smtClean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2232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Matrici</a:t>
            </a:r>
            <a:r>
              <a:rPr lang="en-US" dirty="0" smtClean="0"/>
              <a:t> de </a:t>
            </a:r>
            <a:r>
              <a:rPr lang="en-US" dirty="0" err="1" smtClean="0"/>
              <a:t>confuzie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56" y="3796152"/>
            <a:ext cx="2520000" cy="2342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" y="1453311"/>
            <a:ext cx="2520000" cy="2342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62" y="3796151"/>
            <a:ext cx="2520000" cy="2342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" y="3796151"/>
            <a:ext cx="2520000" cy="2342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62" y="1453311"/>
            <a:ext cx="2520000" cy="2342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56" y="1453311"/>
            <a:ext cx="2520000" cy="2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Clasificatorul expert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313431" y="1955309"/>
            <a:ext cx="5683254" cy="3603394"/>
            <a:chOff x="0" y="0"/>
            <a:chExt cx="5683658" cy="3603394"/>
          </a:xfrm>
        </p:grpSpPr>
        <p:cxnSp>
          <p:nvCxnSpPr>
            <p:cNvPr id="5" name="Straight Arrow Connector 4"/>
            <p:cNvCxnSpPr>
              <a:stCxn id="8" idx="3"/>
              <a:endCxn id="6" idx="1"/>
            </p:cNvCxnSpPr>
            <p:nvPr/>
          </p:nvCxnSpPr>
          <p:spPr>
            <a:xfrm>
              <a:off x="4924616" y="1255222"/>
              <a:ext cx="437097" cy="140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6" name="Picture 5" descr="C:\Users\doiser0\AppData\Local\Microsoft\Windows\INetCache\Content.Word\msqq_À¶É«µÄÎÊºÅÍ¼±ê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713" y="1088984"/>
              <a:ext cx="321945" cy="335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0" y="0"/>
              <a:ext cx="3931920" cy="3603394"/>
              <a:chOff x="0" y="0"/>
              <a:chExt cx="3931920" cy="36033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3108325" cy="3603394"/>
                <a:chOff x="0" y="0"/>
                <a:chExt cx="3108325" cy="360339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0" y="0"/>
                  <a:ext cx="3108325" cy="3603394"/>
                  <a:chOff x="0" y="0"/>
                  <a:chExt cx="3108325" cy="3603394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0" y="0"/>
                    <a:ext cx="3108325" cy="3603394"/>
                    <a:chOff x="0" y="0"/>
                    <a:chExt cx="3108325" cy="3603394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0" y="0"/>
                      <a:ext cx="3108325" cy="3603394"/>
                      <a:chOff x="0" y="0"/>
                      <a:chExt cx="3108325" cy="3603394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0" y="0"/>
                        <a:ext cx="3108325" cy="1624965"/>
                        <a:chOff x="0" y="-66504"/>
                        <a:chExt cx="3108958" cy="1625507"/>
                      </a:xfrm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0" y="182881"/>
                          <a:ext cx="2468879" cy="1339618"/>
                          <a:chOff x="-24939" y="91463"/>
                          <a:chExt cx="2469123" cy="1340188"/>
                        </a:xfrm>
                      </p:grpSpPr>
                      <p:sp>
                        <p:nvSpPr>
                          <p:cNvPr id="58" name="Oval 57"/>
                          <p:cNvSpPr/>
                          <p:nvPr/>
                        </p:nvSpPr>
                        <p:spPr>
                          <a:xfrm>
                            <a:off x="8313" y="91463"/>
                            <a:ext cx="476250" cy="35242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8313" y="482149"/>
                            <a:ext cx="485775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/>
                        </p:nvSpPr>
                        <p:spPr>
                          <a:xfrm>
                            <a:off x="205914" y="871609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205914" y="972901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2" name="Oval 61"/>
                          <p:cNvSpPr/>
                          <p:nvPr/>
                        </p:nvSpPr>
                        <p:spPr>
                          <a:xfrm>
                            <a:off x="-24939" y="1069701"/>
                            <a:ext cx="514350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13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63" name="Straight Arrow Connector 62"/>
                          <p:cNvCxnSpPr>
                            <a:stCxn id="58" idx="6"/>
                            <a:endCxn id="66" idx="1"/>
                          </p:cNvCxnSpPr>
                          <p:nvPr/>
                        </p:nvCxnSpPr>
                        <p:spPr>
                          <a:xfrm>
                            <a:off x="484563" y="267676"/>
                            <a:ext cx="310195" cy="39996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Straight Arrow Connector 63"/>
                          <p:cNvCxnSpPr>
                            <a:stCxn id="59" idx="6"/>
                            <a:endCxn id="66" idx="1"/>
                          </p:cNvCxnSpPr>
                          <p:nvPr/>
                        </p:nvCxnSpPr>
                        <p:spPr>
                          <a:xfrm>
                            <a:off x="494088" y="663124"/>
                            <a:ext cx="300670" cy="451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Arrow Connector 64"/>
                          <p:cNvCxnSpPr>
                            <a:stCxn id="62" idx="6"/>
                            <a:endCxn id="66" idx="1"/>
                          </p:cNvCxnSpPr>
                          <p:nvPr/>
                        </p:nvCxnSpPr>
                        <p:spPr>
                          <a:xfrm flipV="1">
                            <a:off x="489411" y="667642"/>
                            <a:ext cx="305348" cy="58303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794758" y="498952"/>
                            <a:ext cx="993026" cy="337379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Clasificator 1</a:t>
                            </a:r>
                          </a:p>
                        </p:txBody>
                      </p:sp>
                      <p:cxnSp>
                        <p:nvCxnSpPr>
                          <p:cNvPr id="67" name="Straight Arrow Connector 66"/>
                          <p:cNvCxnSpPr>
                            <a:stCxn id="66" idx="3"/>
                            <a:endCxn id="51" idx="2"/>
                          </p:cNvCxnSpPr>
                          <p:nvPr/>
                        </p:nvCxnSpPr>
                        <p:spPr>
                          <a:xfrm flipV="1">
                            <a:off x="1787784" y="655071"/>
                            <a:ext cx="656400" cy="1257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2468878" y="-66504"/>
                          <a:ext cx="640080" cy="1625507"/>
                          <a:chOff x="-67386" y="-95008"/>
                          <a:chExt cx="864758" cy="2322195"/>
                        </a:xfrm>
                      </p:grpSpPr>
                      <p:sp>
                        <p:nvSpPr>
                          <p:cNvPr id="51" name="Snip Same Side Corner Rectangle 50"/>
                          <p:cNvSpPr/>
                          <p:nvPr/>
                        </p:nvSpPr>
                        <p:spPr>
                          <a:xfrm>
                            <a:off x="-67386" y="-95008"/>
                            <a:ext cx="864758" cy="2322195"/>
                          </a:xfrm>
                          <a:prstGeom prst="snip2Same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2" name="Rounded Rectangle 51"/>
                          <p:cNvSpPr/>
                          <p:nvPr/>
                        </p:nvSpPr>
                        <p:spPr>
                          <a:xfrm>
                            <a:off x="21514" y="43867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3" name="Rounded Rectangle 52"/>
                          <p:cNvSpPr/>
                          <p:nvPr/>
                        </p:nvSpPr>
                        <p:spPr>
                          <a:xfrm>
                            <a:off x="21514" y="564568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4" name="Rounded Rectangle 53"/>
                          <p:cNvSpPr/>
                          <p:nvPr/>
                        </p:nvSpPr>
                        <p:spPr>
                          <a:xfrm>
                            <a:off x="21514" y="1453569"/>
                            <a:ext cx="625395" cy="386716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10</a:t>
                            </a:r>
                            <a:r>
                              <a:rPr lang="ro-RO" sz="900" baseline="30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5" name="Oval 54"/>
                          <p:cNvSpPr/>
                          <p:nvPr/>
                        </p:nvSpPr>
                        <p:spPr>
                          <a:xfrm>
                            <a:off x="275514" y="1009068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>
                            <a:off x="275514" y="1136069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275514" y="1301167"/>
                            <a:ext cx="65182" cy="77509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0" y="1978429"/>
                        <a:ext cx="3108325" cy="1624965"/>
                        <a:chOff x="0" y="-66504"/>
                        <a:chExt cx="3108958" cy="1625507"/>
                      </a:xfrm>
                    </p:grpSpPr>
                    <p:grpSp>
                      <p:nvGrpSpPr>
                        <p:cNvPr id="30" name="Group 29"/>
                        <p:cNvGrpSpPr/>
                        <p:nvPr/>
                      </p:nvGrpSpPr>
                      <p:grpSpPr>
                        <a:xfrm>
                          <a:off x="0" y="182881"/>
                          <a:ext cx="2468879" cy="1339618"/>
                          <a:chOff x="-24939" y="91463"/>
                          <a:chExt cx="2469123" cy="1340188"/>
                        </a:xfrm>
                      </p:grpSpPr>
                      <p:sp>
                        <p:nvSpPr>
                          <p:cNvPr id="39" name="Oval 38"/>
                          <p:cNvSpPr/>
                          <p:nvPr/>
                        </p:nvSpPr>
                        <p:spPr>
                          <a:xfrm>
                            <a:off x="8313" y="91463"/>
                            <a:ext cx="476250" cy="35242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>
                            <a:off x="8313" y="482149"/>
                            <a:ext cx="485775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1" name="Oval 40"/>
                          <p:cNvSpPr/>
                          <p:nvPr/>
                        </p:nvSpPr>
                        <p:spPr>
                          <a:xfrm>
                            <a:off x="205914" y="871609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" name="Oval 41"/>
                          <p:cNvSpPr/>
                          <p:nvPr/>
                        </p:nvSpPr>
                        <p:spPr>
                          <a:xfrm>
                            <a:off x="205914" y="972901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3" name="Oval 42"/>
                          <p:cNvSpPr/>
                          <p:nvPr/>
                        </p:nvSpPr>
                        <p:spPr>
                          <a:xfrm>
                            <a:off x="-24939" y="1069701"/>
                            <a:ext cx="514350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13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44" name="Straight Arrow Connector 43"/>
                          <p:cNvCxnSpPr>
                            <a:stCxn id="39" idx="6"/>
                            <a:endCxn id="47" idx="1"/>
                          </p:cNvCxnSpPr>
                          <p:nvPr/>
                        </p:nvCxnSpPr>
                        <p:spPr>
                          <a:xfrm>
                            <a:off x="484563" y="267676"/>
                            <a:ext cx="310195" cy="39996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Arrow Connector 44"/>
                          <p:cNvCxnSpPr>
                            <a:stCxn id="40" idx="6"/>
                            <a:endCxn id="47" idx="1"/>
                          </p:cNvCxnSpPr>
                          <p:nvPr/>
                        </p:nvCxnSpPr>
                        <p:spPr>
                          <a:xfrm>
                            <a:off x="494088" y="663124"/>
                            <a:ext cx="300670" cy="451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Arrow Connector 45"/>
                          <p:cNvCxnSpPr>
                            <a:stCxn id="43" idx="6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489411" y="667642"/>
                            <a:ext cx="305348" cy="58303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>
                            <a:off x="794758" y="498952"/>
                            <a:ext cx="993026" cy="337379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Clasificator 6</a:t>
                            </a:r>
                          </a:p>
                        </p:txBody>
                      </p:sp>
                      <p:cxnSp>
                        <p:nvCxnSpPr>
                          <p:cNvPr id="48" name="Straight Arrow Connector 47"/>
                          <p:cNvCxnSpPr>
                            <a:stCxn id="47" idx="3"/>
                            <a:endCxn id="32" idx="2"/>
                          </p:cNvCxnSpPr>
                          <p:nvPr/>
                        </p:nvCxnSpPr>
                        <p:spPr>
                          <a:xfrm flipV="1">
                            <a:off x="1787784" y="655071"/>
                            <a:ext cx="656400" cy="1257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/>
                        <p:cNvGrpSpPr/>
                        <p:nvPr/>
                      </p:nvGrpSpPr>
                      <p:grpSpPr>
                        <a:xfrm>
                          <a:off x="2468878" y="-66504"/>
                          <a:ext cx="640080" cy="1625507"/>
                          <a:chOff x="-67386" y="-95008"/>
                          <a:chExt cx="864758" cy="2322195"/>
                        </a:xfrm>
                      </p:grpSpPr>
                      <p:sp>
                        <p:nvSpPr>
                          <p:cNvPr id="32" name="Snip Same Side Corner Rectangle 31"/>
                          <p:cNvSpPr/>
                          <p:nvPr/>
                        </p:nvSpPr>
                        <p:spPr>
                          <a:xfrm>
                            <a:off x="-67386" y="-95008"/>
                            <a:ext cx="864758" cy="2322195"/>
                          </a:xfrm>
                          <a:prstGeom prst="snip2Same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" name="Rounded Rectangle 32"/>
                          <p:cNvSpPr/>
                          <p:nvPr/>
                        </p:nvSpPr>
                        <p:spPr>
                          <a:xfrm>
                            <a:off x="21514" y="43867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4" name="Rounded Rectangle 33"/>
                          <p:cNvSpPr/>
                          <p:nvPr/>
                        </p:nvSpPr>
                        <p:spPr>
                          <a:xfrm>
                            <a:off x="21514" y="564568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5" name="Rounded Rectangle 34"/>
                          <p:cNvSpPr/>
                          <p:nvPr/>
                        </p:nvSpPr>
                        <p:spPr>
                          <a:xfrm>
                            <a:off x="21514" y="1453569"/>
                            <a:ext cx="625395" cy="386716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10</a:t>
                            </a:r>
                            <a:r>
                              <a:rPr lang="ro-RO" sz="900" baseline="30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275514" y="1009068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7" name="Oval 36"/>
                          <p:cNvSpPr/>
                          <p:nvPr/>
                        </p:nvSpPr>
                        <p:spPr>
                          <a:xfrm>
                            <a:off x="275514" y="1136069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275514" y="1301167"/>
                            <a:ext cx="65182" cy="77509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751512" y="1654233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2751512" y="1737360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751512" y="1853738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Oval 20"/>
                  <p:cNvSpPr/>
                  <p:nvPr/>
                </p:nvSpPr>
                <p:spPr>
                  <a:xfrm>
                    <a:off x="216130" y="1729047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16130" y="1812175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16130" y="1928553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1338349" y="1504599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338349" y="1720735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338349" y="1961808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Arrow Connector 9"/>
              <p:cNvCxnSpPr>
                <a:stCxn id="35" idx="3"/>
                <a:endCxn id="8" idx="1"/>
              </p:cNvCxnSpPr>
              <p:nvPr/>
            </p:nvCxnSpPr>
            <p:spPr>
              <a:xfrm flipV="1">
                <a:off x="2996977" y="1255222"/>
                <a:ext cx="934943" cy="194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2" idx="3"/>
                <a:endCxn id="8" idx="1"/>
              </p:cNvCxnSpPr>
              <p:nvPr/>
            </p:nvCxnSpPr>
            <p:spPr>
              <a:xfrm>
                <a:off x="2997447" y="232703"/>
                <a:ext cx="934473" cy="1022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3" idx="3"/>
                <a:endCxn id="8" idx="1"/>
              </p:cNvCxnSpPr>
              <p:nvPr/>
            </p:nvCxnSpPr>
            <p:spPr>
              <a:xfrm>
                <a:off x="2997447" y="597066"/>
                <a:ext cx="934473" cy="658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4" idx="3"/>
                <a:endCxn id="8" idx="1"/>
              </p:cNvCxnSpPr>
              <p:nvPr/>
            </p:nvCxnSpPr>
            <p:spPr>
              <a:xfrm>
                <a:off x="2996977" y="1218926"/>
                <a:ext cx="934943" cy="36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3" idx="3"/>
                <a:endCxn id="8" idx="1"/>
              </p:cNvCxnSpPr>
              <p:nvPr/>
            </p:nvCxnSpPr>
            <p:spPr>
              <a:xfrm flipV="1">
                <a:off x="2997447" y="1255222"/>
                <a:ext cx="934473" cy="955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34" idx="3"/>
                <a:endCxn id="8" idx="1"/>
              </p:cNvCxnSpPr>
              <p:nvPr/>
            </p:nvCxnSpPr>
            <p:spPr>
              <a:xfrm flipV="1">
                <a:off x="2997447" y="1255222"/>
                <a:ext cx="934473" cy="1320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3931920" y="1030778"/>
              <a:ext cx="992696" cy="4488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Random Forest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1756400"/>
            <a:ext cx="4129604" cy="38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Utilizarea setului de date</a:t>
            </a:r>
            <a:endParaRPr lang="en-GB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90344" y="1943606"/>
            <a:ext cx="8401210" cy="4151561"/>
            <a:chOff x="2190344" y="1943606"/>
            <a:chExt cx="8401210" cy="4151561"/>
          </a:xfrm>
        </p:grpSpPr>
        <p:cxnSp>
          <p:nvCxnSpPr>
            <p:cNvPr id="58" name="Straight Arrow Connector 57"/>
            <p:cNvCxnSpPr>
              <a:stCxn id="22" idx="3"/>
              <a:endCxn id="71" idx="1"/>
            </p:cNvCxnSpPr>
            <p:nvPr/>
          </p:nvCxnSpPr>
          <p:spPr>
            <a:xfrm>
              <a:off x="4751423" y="3637139"/>
              <a:ext cx="1603738" cy="54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190344" y="1943606"/>
              <a:ext cx="8401210" cy="4151561"/>
              <a:chOff x="838200" y="2277498"/>
              <a:chExt cx="8401210" cy="4151561"/>
            </a:xfrm>
          </p:grpSpPr>
          <p:cxnSp>
            <p:nvCxnSpPr>
              <p:cNvPr id="48" name="Straight Arrow Connector 47"/>
              <p:cNvCxnSpPr>
                <a:stCxn id="22" idx="3"/>
              </p:cNvCxnSpPr>
              <p:nvPr/>
            </p:nvCxnSpPr>
            <p:spPr>
              <a:xfrm flipV="1">
                <a:off x="3399279" y="3322861"/>
                <a:ext cx="1484722" cy="648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5567141" y="4103058"/>
                <a:ext cx="897828" cy="298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838200" y="2277498"/>
                <a:ext cx="8401210" cy="4151561"/>
                <a:chOff x="891540" y="1888391"/>
                <a:chExt cx="8401210" cy="415156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 rot="5400000">
                  <a:off x="-841196" y="3621127"/>
                  <a:ext cx="4151561" cy="686090"/>
                  <a:chOff x="838200" y="1701327"/>
                  <a:chExt cx="7200000" cy="44808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38200" y="1701327"/>
                    <a:ext cx="7200000" cy="43994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5167223" y="1709468"/>
                    <a:ext cx="0" cy="43994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 rot="17502725">
                  <a:off x="351509" y="2892380"/>
                  <a:ext cx="18905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Subsetul</a:t>
                  </a:r>
                  <a:r>
                    <a:rPr lang="en-US" sz="1200" dirty="0" smtClean="0"/>
                    <a:t> de </a:t>
                  </a:r>
                  <a:r>
                    <a:rPr lang="en-US" sz="1200" dirty="0" err="1" smtClean="0"/>
                    <a:t>antrenare</a:t>
                  </a:r>
                  <a:r>
                    <a:rPr lang="en-US" sz="1200" dirty="0" smtClean="0"/>
                    <a:t> (60%) - A1</a:t>
                  </a:r>
                  <a:endParaRPr lang="en-GB" sz="1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7594839">
                  <a:off x="512986" y="4936102"/>
                  <a:ext cx="1567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Subsetul</a:t>
                  </a:r>
                  <a:r>
                    <a:rPr lang="en-US" sz="1200" dirty="0"/>
                    <a:t> de </a:t>
                  </a:r>
                  <a:r>
                    <a:rPr lang="en-US" sz="1200" dirty="0" err="1"/>
                    <a:t>testare</a:t>
                  </a:r>
                  <a:r>
                    <a:rPr lang="en-US" sz="1200" dirty="0"/>
                    <a:t> (40</a:t>
                  </a:r>
                  <a:r>
                    <a:rPr lang="en-US" sz="1200" dirty="0" smtClean="0"/>
                    <a:t>%) - T1</a:t>
                  </a:r>
                  <a:endParaRPr lang="en-GB" sz="1200" dirty="0"/>
                </a:p>
              </p:txBody>
            </p:sp>
            <p:cxnSp>
              <p:nvCxnSpPr>
                <p:cNvPr id="19" name="Straight Arrow Connector 18"/>
                <p:cNvCxnSpPr>
                  <a:endCxn id="22" idx="1"/>
                </p:cNvCxnSpPr>
                <p:nvPr/>
              </p:nvCxnSpPr>
              <p:spPr>
                <a:xfrm flipV="1">
                  <a:off x="1562136" y="3581924"/>
                  <a:ext cx="897828" cy="2985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459964" y="3283213"/>
                  <a:ext cx="992655" cy="59742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</a:t>
                  </a:r>
                  <a:r>
                    <a:rPr lang="en-US" sz="12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1…6</a:t>
                  </a:r>
                  <a:endParaRPr lang="en-US" sz="12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579150" y="3283213"/>
                  <a:ext cx="820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antrenare</a:t>
                  </a:r>
                  <a:endParaRPr lang="en-GB" dirty="0"/>
                </a:p>
              </p:txBody>
            </p:sp>
            <p:cxnSp>
              <p:nvCxnSpPr>
                <p:cNvPr id="28" name="Straight Arrow Connector 27"/>
                <p:cNvCxnSpPr>
                  <a:endCxn id="22" idx="2"/>
                </p:cNvCxnSpPr>
                <p:nvPr/>
              </p:nvCxnSpPr>
              <p:spPr>
                <a:xfrm flipV="1">
                  <a:off x="1620513" y="3880635"/>
                  <a:ext cx="1335779" cy="124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20145244">
                  <a:off x="3377199" y="2901202"/>
                  <a:ext cx="15286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acuratete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individuala</a:t>
                  </a:r>
                  <a:endParaRPr lang="en-GB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 rot="1171801">
                  <a:off x="3554209" y="3574411"/>
                  <a:ext cx="16484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generare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probabilitati</a:t>
                  </a:r>
                  <a:endParaRPr lang="en-GB" sz="1200" dirty="0"/>
                </a:p>
              </p:txBody>
            </p:sp>
            <p:sp>
              <p:nvSpPr>
                <p:cNvPr id="89" name="&quot;No&quot; Symbol 88"/>
                <p:cNvSpPr/>
                <p:nvPr/>
              </p:nvSpPr>
              <p:spPr>
                <a:xfrm>
                  <a:off x="5013143" y="2776261"/>
                  <a:ext cx="243840" cy="196366"/>
                </a:xfrm>
                <a:prstGeom prst="noSmoking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5056357" y="3218899"/>
                  <a:ext cx="564126" cy="1735826"/>
                  <a:chOff x="5232540" y="3283213"/>
                  <a:chExt cx="564126" cy="1735826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32540" y="3283213"/>
                    <a:ext cx="564126" cy="1735826"/>
                    <a:chOff x="4975060" y="2463910"/>
                    <a:chExt cx="564126" cy="1735826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4975060" y="2538576"/>
                      <a:ext cx="564124" cy="16611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4975060" y="3340592"/>
                      <a:ext cx="564126" cy="459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TextBox 98"/>
                    <p:cNvSpPr txBox="1"/>
                    <p:nvPr/>
                  </p:nvSpPr>
                  <p:spPr>
                    <a:xfrm rot="18597513">
                      <a:off x="4842645" y="2750419"/>
                      <a:ext cx="8500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60% – TA2</a:t>
                      </a:r>
                      <a:endParaRPr lang="en-GB" sz="1200" dirty="0"/>
                    </a:p>
                  </p:txBody>
                </p:sp>
              </p:grpSp>
              <p:sp>
                <p:nvSpPr>
                  <p:cNvPr id="105" name="TextBox 104"/>
                  <p:cNvSpPr txBox="1"/>
                  <p:nvPr/>
                </p:nvSpPr>
                <p:spPr>
                  <a:xfrm rot="18597513">
                    <a:off x="5094847" y="4380352"/>
                    <a:ext cx="85001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4</a:t>
                    </a:r>
                    <a:r>
                      <a:rPr lang="en-US" sz="1200" dirty="0" smtClean="0"/>
                      <a:t>0% – TT2</a:t>
                    </a:r>
                    <a:endParaRPr lang="en-GB" sz="1200" dirty="0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5623902" y="3415240"/>
                  <a:ext cx="820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antrenare</a:t>
                  </a:r>
                  <a:endParaRPr lang="en-GB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503143" y="3445093"/>
                  <a:ext cx="992655" cy="59742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</a:t>
                  </a:r>
                  <a:r>
                    <a:rPr lang="en-US" sz="1200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expert</a:t>
                  </a:r>
                  <a:endParaRPr lang="en-US" sz="12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0" name="Straight Arrow Connector 109"/>
                <p:cNvCxnSpPr>
                  <a:endCxn id="109" idx="2"/>
                </p:cNvCxnSpPr>
                <p:nvPr/>
              </p:nvCxnSpPr>
              <p:spPr>
                <a:xfrm flipV="1">
                  <a:off x="5620481" y="4042515"/>
                  <a:ext cx="1378990" cy="484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stCxn id="109" idx="3"/>
                </p:cNvCxnSpPr>
                <p:nvPr/>
              </p:nvCxnSpPr>
              <p:spPr>
                <a:xfrm>
                  <a:off x="7495798" y="3743804"/>
                  <a:ext cx="14491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7432497" y="3421712"/>
                  <a:ext cx="15286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acuratete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individuala</a:t>
                  </a:r>
                  <a:endParaRPr lang="en-GB" sz="1200" dirty="0"/>
                </a:p>
              </p:txBody>
            </p:sp>
            <p:sp>
              <p:nvSpPr>
                <p:cNvPr id="119" name="&quot;No&quot; Symbol 118"/>
                <p:cNvSpPr/>
                <p:nvPr/>
              </p:nvSpPr>
              <p:spPr>
                <a:xfrm>
                  <a:off x="9048910" y="3684269"/>
                  <a:ext cx="243840" cy="196366"/>
                </a:xfrm>
                <a:prstGeom prst="noSmoking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377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clasificarilor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2" y="1690688"/>
            <a:ext cx="4515693" cy="3553771"/>
          </a:xfrm>
        </p:spPr>
      </p:pic>
      <p:sp>
        <p:nvSpPr>
          <p:cNvPr id="5" name="TextBox 4"/>
          <p:cNvSpPr txBox="1"/>
          <p:nvPr/>
        </p:nvSpPr>
        <p:spPr>
          <a:xfrm>
            <a:off x="1575881" y="5244459"/>
            <a:ext cx="19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Clasificatorul</a:t>
            </a:r>
            <a:r>
              <a:rPr lang="en-US" dirty="0" smtClean="0"/>
              <a:t> final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5262664" y="1873037"/>
            <a:ext cx="5453290" cy="3371422"/>
            <a:chOff x="2190344" y="1943606"/>
            <a:chExt cx="8053389" cy="4151561"/>
          </a:xfrm>
        </p:grpSpPr>
        <p:cxnSp>
          <p:nvCxnSpPr>
            <p:cNvPr id="37" name="Straight Arrow Connector 36"/>
            <p:cNvCxnSpPr>
              <a:stCxn id="46" idx="3"/>
              <a:endCxn id="61" idx="1"/>
            </p:cNvCxnSpPr>
            <p:nvPr/>
          </p:nvCxnSpPr>
          <p:spPr>
            <a:xfrm>
              <a:off x="4751423" y="3637139"/>
              <a:ext cx="1603738" cy="5422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190344" y="1943606"/>
              <a:ext cx="8053389" cy="4151561"/>
              <a:chOff x="838200" y="2277498"/>
              <a:chExt cx="8053389" cy="4151561"/>
            </a:xfrm>
          </p:grpSpPr>
          <p:cxnSp>
            <p:nvCxnSpPr>
              <p:cNvPr id="39" name="Straight Arrow Connector 38"/>
              <p:cNvCxnSpPr>
                <a:stCxn id="46" idx="3"/>
              </p:cNvCxnSpPr>
              <p:nvPr/>
            </p:nvCxnSpPr>
            <p:spPr>
              <a:xfrm flipV="1">
                <a:off x="3399279" y="3322861"/>
                <a:ext cx="1484722" cy="648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567141" y="4103058"/>
                <a:ext cx="897828" cy="298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38200" y="2277498"/>
                <a:ext cx="8053389" cy="4151561"/>
                <a:chOff x="891540" y="1888391"/>
                <a:chExt cx="8053389" cy="41515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 rot="5400000">
                  <a:off x="-841196" y="3621127"/>
                  <a:ext cx="4151561" cy="686090"/>
                  <a:chOff x="838200" y="1701327"/>
                  <a:chExt cx="7200000" cy="448088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838200" y="1701327"/>
                    <a:ext cx="7200000" cy="43994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5167223" y="1709468"/>
                    <a:ext cx="0" cy="43994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 rot="17594839">
                  <a:off x="512986" y="4848769"/>
                  <a:ext cx="1567581" cy="636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err="1"/>
                    <a:t>Subsetul</a:t>
                  </a:r>
                  <a:r>
                    <a:rPr lang="en-US" sz="1050" dirty="0"/>
                    <a:t> de </a:t>
                  </a:r>
                  <a:r>
                    <a:rPr lang="en-US" sz="1050" dirty="0" err="1"/>
                    <a:t>testare</a:t>
                  </a:r>
                  <a:r>
                    <a:rPr lang="en-US" sz="1050" dirty="0"/>
                    <a:t> (40</a:t>
                  </a:r>
                  <a:r>
                    <a:rPr lang="en-US" sz="1050" dirty="0" smtClean="0"/>
                    <a:t>%) - T1</a:t>
                  </a:r>
                  <a:endParaRPr lang="en-GB" sz="1050" dirty="0"/>
                </a:p>
              </p:txBody>
            </p:sp>
            <p:cxnSp>
              <p:nvCxnSpPr>
                <p:cNvPr id="45" name="Straight Arrow Connector 44"/>
                <p:cNvCxnSpPr>
                  <a:endCxn id="46" idx="1"/>
                </p:cNvCxnSpPr>
                <p:nvPr/>
              </p:nvCxnSpPr>
              <p:spPr>
                <a:xfrm flipV="1">
                  <a:off x="1562136" y="3581924"/>
                  <a:ext cx="897828" cy="2985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2459964" y="3283213"/>
                  <a:ext cx="992655" cy="59742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8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Clasificatori</a:t>
                  </a:r>
                  <a:endParaRPr lang="en-US" sz="8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608336" y="3307392"/>
                  <a:ext cx="820921" cy="246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 smtClean="0"/>
                    <a:t>antrenare</a:t>
                  </a:r>
                  <a:endParaRPr lang="en-GB" sz="1000" dirty="0"/>
                </a:p>
              </p:txBody>
            </p:sp>
            <p:cxnSp>
              <p:nvCxnSpPr>
                <p:cNvPr id="48" name="Straight Arrow Connector 47"/>
                <p:cNvCxnSpPr>
                  <a:endCxn id="46" idx="2"/>
                </p:cNvCxnSpPr>
                <p:nvPr/>
              </p:nvCxnSpPr>
              <p:spPr>
                <a:xfrm flipV="1">
                  <a:off x="1620513" y="3880635"/>
                  <a:ext cx="1335779" cy="124728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 rot="19973672">
                  <a:off x="3377200" y="2916527"/>
                  <a:ext cx="1528671" cy="246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err="1" smtClean="0"/>
                    <a:t>acuratete</a:t>
                  </a:r>
                  <a:r>
                    <a:rPr lang="en-US" sz="700" dirty="0" smtClean="0"/>
                    <a:t> </a:t>
                  </a:r>
                  <a:r>
                    <a:rPr lang="en-US" sz="700" dirty="0" err="1" smtClean="0"/>
                    <a:t>individuala</a:t>
                  </a:r>
                  <a:endParaRPr lang="en-GB" sz="7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346172">
                  <a:off x="3554210" y="3580261"/>
                  <a:ext cx="1648451" cy="265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 smtClean="0"/>
                    <a:t>generare</a:t>
                  </a:r>
                  <a:r>
                    <a:rPr lang="en-US" sz="800" dirty="0" smtClean="0"/>
                    <a:t> </a:t>
                  </a:r>
                  <a:r>
                    <a:rPr lang="en-US" sz="800" dirty="0" err="1" smtClean="0"/>
                    <a:t>probabilitati</a:t>
                  </a:r>
                  <a:endParaRPr lang="en-GB" sz="800" dirty="0"/>
                </a:p>
              </p:txBody>
            </p:sp>
            <p:sp>
              <p:nvSpPr>
                <p:cNvPr id="51" name="&quot;No&quot; Symbol 50"/>
                <p:cNvSpPr/>
                <p:nvPr/>
              </p:nvSpPr>
              <p:spPr>
                <a:xfrm>
                  <a:off x="5013143" y="2776261"/>
                  <a:ext cx="243840" cy="196366"/>
                </a:xfrm>
                <a:prstGeom prst="noSmoking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5056357" y="3218899"/>
                  <a:ext cx="564126" cy="1735826"/>
                  <a:chOff x="5232540" y="3283213"/>
                  <a:chExt cx="564126" cy="1735826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5232540" y="3283213"/>
                    <a:ext cx="564126" cy="1735826"/>
                    <a:chOff x="4975060" y="2463910"/>
                    <a:chExt cx="564126" cy="1735826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4975060" y="2538576"/>
                      <a:ext cx="564124" cy="16611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975060" y="3340592"/>
                      <a:ext cx="564126" cy="459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/>
                    <p:cNvSpPr txBox="1"/>
                    <p:nvPr/>
                  </p:nvSpPr>
                  <p:spPr>
                    <a:xfrm rot="18597513">
                      <a:off x="4842643" y="2718473"/>
                      <a:ext cx="850018" cy="3408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/>
                        <a:t>60% – TA2</a:t>
                      </a:r>
                      <a:endParaRPr lang="en-GB" sz="900" dirty="0"/>
                    </a:p>
                  </p:txBody>
                </p:sp>
              </p:grpSp>
              <p:sp>
                <p:nvSpPr>
                  <p:cNvPr id="60" name="TextBox 59"/>
                  <p:cNvSpPr txBox="1"/>
                  <p:nvPr/>
                </p:nvSpPr>
                <p:spPr>
                  <a:xfrm rot="18597513">
                    <a:off x="5094845" y="4348406"/>
                    <a:ext cx="850018" cy="3408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/>
                      <a:t>4</a:t>
                    </a:r>
                    <a:r>
                      <a:rPr lang="en-US" sz="900" dirty="0" smtClean="0"/>
                      <a:t>0% – TT2</a:t>
                    </a:r>
                    <a:endParaRPr lang="en-GB" sz="900" dirty="0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5623902" y="3415240"/>
                  <a:ext cx="820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antrenare</a:t>
                  </a:r>
                  <a:endParaRPr lang="en-GB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503143" y="3445093"/>
                  <a:ext cx="992655" cy="59742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8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</a:t>
                  </a:r>
                  <a:r>
                    <a:rPr lang="en-US" sz="800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8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expert</a:t>
                  </a:r>
                  <a:endParaRPr lang="en-US" sz="8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Straight Arrow Connector 54"/>
                <p:cNvCxnSpPr>
                  <a:endCxn id="54" idx="2"/>
                </p:cNvCxnSpPr>
                <p:nvPr/>
              </p:nvCxnSpPr>
              <p:spPr>
                <a:xfrm flipV="1">
                  <a:off x="5620481" y="4042515"/>
                  <a:ext cx="1378990" cy="484766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4" idx="3"/>
                </p:cNvCxnSpPr>
                <p:nvPr/>
              </p:nvCxnSpPr>
              <p:spPr>
                <a:xfrm>
                  <a:off x="7495798" y="3743804"/>
                  <a:ext cx="1449131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7360060" y="3426139"/>
                  <a:ext cx="1528671" cy="568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err="1" smtClean="0"/>
                    <a:t>identificare</a:t>
                  </a:r>
                  <a:r>
                    <a:rPr lang="en-US" sz="1200" b="1" dirty="0" smtClean="0"/>
                    <a:t> gen</a:t>
                  </a:r>
                  <a:endParaRPr lang="en-GB" sz="1200" b="1" dirty="0"/>
                </a:p>
              </p:txBody>
            </p:sp>
          </p:grpSp>
        </p:grpSp>
      </p:grpSp>
      <p:sp>
        <p:nvSpPr>
          <p:cNvPr id="66" name="Folded Corner 65"/>
          <p:cNvSpPr/>
          <p:nvPr/>
        </p:nvSpPr>
        <p:spPr>
          <a:xfrm>
            <a:off x="7299906" y="4671283"/>
            <a:ext cx="1445180" cy="536081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reducere</a:t>
            </a:r>
            <a:r>
              <a:rPr lang="en-US" sz="1400" dirty="0" smtClean="0"/>
              <a:t> de la 13 </a:t>
            </a:r>
            <a:r>
              <a:rPr lang="en-US" sz="1400" dirty="0" err="1" smtClean="0"/>
              <a:t>dimensiuni</a:t>
            </a:r>
            <a:r>
              <a:rPr lang="en-US" sz="1400" dirty="0" smtClean="0"/>
              <a:t> la 2</a:t>
            </a:r>
            <a:endParaRPr lang="en-GB" sz="1400" dirty="0"/>
          </a:p>
        </p:txBody>
      </p:sp>
      <p:cxnSp>
        <p:nvCxnSpPr>
          <p:cNvPr id="67" name="Straight Arrow Connector 66"/>
          <p:cNvCxnSpPr>
            <a:endCxn id="66" idx="1"/>
          </p:cNvCxnSpPr>
          <p:nvPr/>
        </p:nvCxnSpPr>
        <p:spPr>
          <a:xfrm>
            <a:off x="5735684" y="4647866"/>
            <a:ext cx="1564222" cy="291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8" idx="1"/>
          </p:cNvCxnSpPr>
          <p:nvPr/>
        </p:nvCxnSpPr>
        <p:spPr>
          <a:xfrm>
            <a:off x="10715954" y="3392997"/>
            <a:ext cx="0" cy="1110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8" name="Picture 77" descr="C:\Users\doiser0\AppData\Local\Microsoft\Windows\INetCache\Content.Word\msqq_À¶É«µÄÎÊºÅÍ¼±ê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954" y="3260451"/>
            <a:ext cx="254530" cy="26509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Folded Corner 82"/>
          <p:cNvSpPr/>
          <p:nvPr/>
        </p:nvSpPr>
        <p:spPr>
          <a:xfrm>
            <a:off x="9261976" y="4526346"/>
            <a:ext cx="1926688" cy="825953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 </a:t>
            </a:r>
            <a:r>
              <a:rPr lang="en-US" sz="1400" dirty="0" err="1" smtClean="0"/>
              <a:t>reprezinta</a:t>
            </a:r>
            <a:r>
              <a:rPr lang="en-US" sz="1400" dirty="0" smtClean="0"/>
              <a:t> </a:t>
            </a:r>
            <a:r>
              <a:rPr lang="en-US" sz="1400" dirty="0" err="1" smtClean="0"/>
              <a:t>punctele</a:t>
            </a:r>
            <a:r>
              <a:rPr lang="en-US" sz="1400" dirty="0" smtClean="0"/>
              <a:t> </a:t>
            </a:r>
            <a:r>
              <a:rPr lang="en-US" sz="1400" dirty="0" err="1" smtClean="0"/>
              <a:t>bidimensional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baza</a:t>
            </a:r>
            <a:r>
              <a:rPr lang="en-US" sz="1400" dirty="0" smtClean="0"/>
              <a:t> </a:t>
            </a:r>
            <a:r>
              <a:rPr lang="en-US" sz="1400" dirty="0" err="1" smtClean="0"/>
              <a:t>genului</a:t>
            </a:r>
            <a:r>
              <a:rPr lang="en-US" sz="1400" dirty="0" smtClean="0"/>
              <a:t> </a:t>
            </a:r>
            <a:r>
              <a:rPr lang="en-US" sz="1400" dirty="0" err="1" smtClean="0"/>
              <a:t>identificat</a:t>
            </a:r>
            <a:endParaRPr lang="en-GB" sz="1400" dirty="0"/>
          </a:p>
        </p:txBody>
      </p:sp>
      <p:cxnSp>
        <p:nvCxnSpPr>
          <p:cNvPr id="85" name="Straight Arrow Connector 84"/>
          <p:cNvCxnSpPr>
            <a:stCxn id="66" idx="3"/>
            <a:endCxn id="83" idx="1"/>
          </p:cNvCxnSpPr>
          <p:nvPr/>
        </p:nvCxnSpPr>
        <p:spPr>
          <a:xfrm flipV="1">
            <a:off x="8745086" y="4939323"/>
            <a:ext cx="5168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IFABER</Template>
  <TotalTime>0</TotalTime>
  <Words>217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Clasificarea automată a melodiilor în genuri muzicale</vt:lpstr>
      <vt:lpstr>Curpins</vt:lpstr>
      <vt:lpstr>De ce este o problema importanta?</vt:lpstr>
      <vt:lpstr>Setul de date si atributele folosite</vt:lpstr>
      <vt:lpstr>Acurateţea algoritmilor încercaţi</vt:lpstr>
      <vt:lpstr>Matrici de confuzie</vt:lpstr>
      <vt:lpstr>Clasificatorul expert</vt:lpstr>
      <vt:lpstr>Utilizarea setului de date</vt:lpstr>
      <vt:lpstr>Vizualizarea clasificarilor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Miron Dorin Andrei Beniamin (UniCredit Business Integrated Solutions)</dc:creator>
  <cp:lastModifiedBy>Miron Dorin Andrei Beniamin (UniCredit Business Integrated Solutions)</cp:lastModifiedBy>
  <cp:revision>18</cp:revision>
  <dcterms:created xsi:type="dcterms:W3CDTF">2017-06-28T11:53:42Z</dcterms:created>
  <dcterms:modified xsi:type="dcterms:W3CDTF">2017-06-28T14:48:55Z</dcterms:modified>
</cp:coreProperties>
</file>