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896" r:id="rId2"/>
    <p:sldMasterId id="2147484102" r:id="rId3"/>
  </p:sldMasterIdLst>
  <p:notesMasterIdLst>
    <p:notesMasterId r:id="rId17"/>
  </p:notesMasterIdLst>
  <p:sldIdLst>
    <p:sldId id="256" r:id="rId4"/>
    <p:sldId id="259" r:id="rId5"/>
    <p:sldId id="257" r:id="rId6"/>
    <p:sldId id="258" r:id="rId7"/>
    <p:sldId id="268" r:id="rId8"/>
    <p:sldId id="260" r:id="rId9"/>
    <p:sldId id="267" r:id="rId10"/>
    <p:sldId id="263" r:id="rId11"/>
    <p:sldId id="261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06FAD-6DDF-41A8-A0E0-6424114AE381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01AA-B62E-4F17-89BE-4F22EB02B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74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01AA-B62E-4F17-89BE-4F22EB02BD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1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enza immag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970" y="6124847"/>
            <a:ext cx="1390453" cy="140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2" y="5943156"/>
            <a:ext cx="1499165" cy="480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4" y="552844"/>
            <a:ext cx="3668727" cy="970411"/>
          </a:xfrm>
          <a:prstGeom prst="rect">
            <a:avLst/>
          </a:prstGeom>
        </p:spPr>
      </p:pic>
      <p:sp>
        <p:nvSpPr>
          <p:cNvPr id="30" name="Rectangle 10"/>
          <p:cNvSpPr/>
          <p:nvPr/>
        </p:nvSpPr>
        <p:spPr>
          <a:xfrm>
            <a:off x="2031785" y="6205455"/>
            <a:ext cx="8118867" cy="59962"/>
          </a:xfrm>
          <a:prstGeom prst="rect">
            <a:avLst/>
          </a:prstGeom>
          <a:solidFill>
            <a:srgbClr val="0EA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8" name="Rectangle 17"/>
          <p:cNvSpPr/>
          <p:nvPr/>
        </p:nvSpPr>
        <p:spPr>
          <a:xfrm>
            <a:off x="5450394" y="3764034"/>
            <a:ext cx="5429809" cy="504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12833" y="4024800"/>
            <a:ext cx="5174400" cy="277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9144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Milano, 20 . 06 . 2016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13600" y="3171600"/>
            <a:ext cx="5174400" cy="52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Sottotitolo documento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3600" y="2433600"/>
            <a:ext cx="5174400" cy="694800"/>
          </a:xfrm>
        </p:spPr>
        <p:txBody>
          <a:bodyPr anchor="ctr"/>
          <a:lstStyle>
            <a:lvl1pPr algn="l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970" y="6124847"/>
            <a:ext cx="1390453" cy="140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2" y="5943156"/>
            <a:ext cx="1499165" cy="4807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4" y="552844"/>
            <a:ext cx="3668727" cy="970411"/>
          </a:xfrm>
          <a:prstGeom prst="rect">
            <a:avLst/>
          </a:prstGeom>
        </p:spPr>
      </p:pic>
      <p:sp>
        <p:nvSpPr>
          <p:cNvPr id="14" name="Rectangle 10"/>
          <p:cNvSpPr/>
          <p:nvPr/>
        </p:nvSpPr>
        <p:spPr>
          <a:xfrm>
            <a:off x="2031785" y="6205455"/>
            <a:ext cx="8118867" cy="59962"/>
          </a:xfrm>
          <a:prstGeom prst="rect">
            <a:avLst/>
          </a:prstGeom>
          <a:solidFill>
            <a:srgbClr val="0EA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5" name="Rectangle 14"/>
          <p:cNvSpPr/>
          <p:nvPr/>
        </p:nvSpPr>
        <p:spPr>
          <a:xfrm>
            <a:off x="5450394" y="3764034"/>
            <a:ext cx="5429809" cy="504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15059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enza immag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970" y="6124847"/>
            <a:ext cx="1390453" cy="140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2" y="5943156"/>
            <a:ext cx="1499165" cy="480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4" y="552844"/>
            <a:ext cx="3668727" cy="970411"/>
          </a:xfrm>
          <a:prstGeom prst="rect">
            <a:avLst/>
          </a:prstGeom>
        </p:spPr>
      </p:pic>
      <p:sp>
        <p:nvSpPr>
          <p:cNvPr id="30" name="Rectangle 10"/>
          <p:cNvSpPr/>
          <p:nvPr/>
        </p:nvSpPr>
        <p:spPr>
          <a:xfrm>
            <a:off x="2031785" y="6205455"/>
            <a:ext cx="8118867" cy="59962"/>
          </a:xfrm>
          <a:prstGeom prst="rect">
            <a:avLst/>
          </a:prstGeom>
          <a:solidFill>
            <a:srgbClr val="0EA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8" name="Rectangle 17"/>
          <p:cNvSpPr/>
          <p:nvPr/>
        </p:nvSpPr>
        <p:spPr>
          <a:xfrm>
            <a:off x="5450394" y="3764034"/>
            <a:ext cx="5429809" cy="504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12833" y="4024800"/>
            <a:ext cx="5174400" cy="277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9144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Milano, 20 . 06 . 2016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13600" y="3171600"/>
            <a:ext cx="5174400" cy="52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Sottotitolo documento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3600" y="2433600"/>
            <a:ext cx="5174400" cy="694800"/>
          </a:xfrm>
        </p:spPr>
        <p:txBody>
          <a:bodyPr anchor="ctr"/>
          <a:lstStyle>
            <a:lvl1pPr algn="l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970" y="6124847"/>
            <a:ext cx="1390453" cy="140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2" y="5943156"/>
            <a:ext cx="1499165" cy="4807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94" y="552844"/>
            <a:ext cx="3668727" cy="970411"/>
          </a:xfrm>
          <a:prstGeom prst="rect">
            <a:avLst/>
          </a:prstGeom>
        </p:spPr>
      </p:pic>
      <p:sp>
        <p:nvSpPr>
          <p:cNvPr id="14" name="Rectangle 10"/>
          <p:cNvSpPr/>
          <p:nvPr/>
        </p:nvSpPr>
        <p:spPr>
          <a:xfrm>
            <a:off x="2031785" y="6205455"/>
            <a:ext cx="8118867" cy="59962"/>
          </a:xfrm>
          <a:prstGeom prst="rect">
            <a:avLst/>
          </a:prstGeom>
          <a:solidFill>
            <a:srgbClr val="0EA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5" name="Rectangle 14"/>
          <p:cNvSpPr/>
          <p:nvPr/>
        </p:nvSpPr>
        <p:spPr>
          <a:xfrm>
            <a:off x="5450394" y="3764034"/>
            <a:ext cx="5429809" cy="50400"/>
          </a:xfrm>
          <a:prstGeom prst="rect">
            <a:avLst/>
          </a:prstGeom>
          <a:solidFill>
            <a:srgbClr val="F6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127305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76800" y="1627200"/>
            <a:ext cx="7348800" cy="3852000"/>
          </a:xfrm>
        </p:spPr>
        <p:txBody>
          <a:bodyPr>
            <a:noAutofit/>
          </a:bodyPr>
          <a:lstStyle>
            <a:lvl1pPr marL="342000">
              <a:lnSpc>
                <a:spcPct val="100000"/>
              </a:lnSpc>
              <a:spcBef>
                <a:spcPts val="1000"/>
              </a:spcBef>
              <a:defRPr sz="1400">
                <a:solidFill>
                  <a:srgbClr val="000000"/>
                </a:solidFill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37600"/>
            <a:ext cx="11500800" cy="658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INDICE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9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97600" y="1972800"/>
            <a:ext cx="10704000" cy="21924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88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 con com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824000" y="1321200"/>
            <a:ext cx="3552000" cy="4215600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6400" y="3492000"/>
            <a:ext cx="5908800" cy="1465200"/>
          </a:xfrm>
        </p:spPr>
        <p:txBody>
          <a:bodyPr>
            <a:noAutofit/>
          </a:bodyPr>
          <a:lstStyle>
            <a:lvl1pPr marL="252000" indent="0">
              <a:spcBef>
                <a:spcPts val="500"/>
              </a:spcBef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797" y="1458000"/>
            <a:ext cx="5908800" cy="1735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92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com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73600" y="2120400"/>
            <a:ext cx="3902400" cy="287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473600" y="1458000"/>
            <a:ext cx="3902400" cy="453600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6000" y="1321200"/>
            <a:ext cx="6312000" cy="4215600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 con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73600" y="2120400"/>
            <a:ext cx="3902400" cy="287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73600" y="1458000"/>
            <a:ext cx="3902400" cy="453600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816000" y="1278000"/>
            <a:ext cx="6302400" cy="41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07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lib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72000" y="1382400"/>
            <a:ext cx="10704000" cy="348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2pPr>
            <a:lvl3pPr marL="9144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3pPr>
            <a:lvl4pPr marL="13716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4pPr>
            <a:lvl5pPr marL="18288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98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0CED535B-93D4-4B1A-8463-6C0DE6959A3C}" type="datetime1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0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1CEE07A-0047-4008-8125-E8258766A113}" type="datetime1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34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8624892-6A80-48B3-8834-25B4FC19D333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7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76800" y="1627200"/>
            <a:ext cx="7348800" cy="3852000"/>
          </a:xfrm>
        </p:spPr>
        <p:txBody>
          <a:bodyPr>
            <a:noAutofit/>
          </a:bodyPr>
          <a:lstStyle>
            <a:lvl1pPr marL="342000">
              <a:lnSpc>
                <a:spcPct val="100000"/>
              </a:lnSpc>
              <a:spcBef>
                <a:spcPts val="1000"/>
              </a:spcBef>
              <a:defRPr sz="1400">
                <a:solidFill>
                  <a:srgbClr val="000000"/>
                </a:solidFill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  <a:p>
            <a:pPr lvl="0"/>
            <a:r>
              <a:rPr lang="en-US" smtClean="0"/>
              <a:t>INSERIRE VOCE INDICE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37600"/>
            <a:ext cx="11500800" cy="658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INDICE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45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B67751-D7C5-4A87-A903-AD1F752FB2EF}" type="datetime1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45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07E0-3146-4963-ADAB-98F9BDB0A9A8}" type="datetime1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13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CEEF72-075A-4570-804E-23ACD280FB51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106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6E6-329F-4BC6-9334-948AA782C04F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10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D374-3D33-4953-A8BD-3F3FB648E4C4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10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A583-C0AB-40E0-94EA-DDAABA8CB1CA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08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DE0-B205-471F-8776-53E56B62C29A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17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452460-D452-42E9-A8AF-71482A36365C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413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E09A35-D90C-4EAD-BD49-9E6C24F2CB36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6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11E7-0FFE-4324-BBEE-F82E501BB316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97600" y="1972800"/>
            <a:ext cx="10704000" cy="21924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65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051-92BD-4ADC-9FA2-3B61A476DF16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 con com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824000" y="1321200"/>
            <a:ext cx="3552000" cy="4215600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6400" y="3492000"/>
            <a:ext cx="5908800" cy="1465200"/>
          </a:xfrm>
        </p:spPr>
        <p:txBody>
          <a:bodyPr>
            <a:noAutofit/>
          </a:bodyPr>
          <a:lstStyle>
            <a:lvl1pPr marL="252000" indent="0">
              <a:spcBef>
                <a:spcPts val="500"/>
              </a:spcBef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797" y="1458000"/>
            <a:ext cx="5908800" cy="1735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7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com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73600" y="2120400"/>
            <a:ext cx="3902400" cy="287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473600" y="1458000"/>
            <a:ext cx="3902400" cy="453600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6000" y="1321200"/>
            <a:ext cx="6312000" cy="4215600"/>
          </a:xfrm>
          <a:solidFill>
            <a:schemeClr val="bg2">
              <a:lumMod val="8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6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 con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73600" y="2120400"/>
            <a:ext cx="3902400" cy="287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73600" y="1458000"/>
            <a:ext cx="3902400" cy="453600"/>
          </a:xfr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816000" y="1278000"/>
            <a:ext cx="6302400" cy="41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4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lib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72000" y="1382400"/>
            <a:ext cx="10704000" cy="348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1pPr>
            <a:lvl2pPr marL="4572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2pPr>
            <a:lvl3pPr marL="9144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3pPr>
            <a:lvl4pPr marL="13716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4pPr>
            <a:lvl5pPr marL="1828800" indent="0">
              <a:buFontTx/>
              <a:buNone/>
              <a:defRPr sz="13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00" y="244800"/>
            <a:ext cx="11520000" cy="6516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8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FA30E5A-B37A-48B8-8003-D8E83E0A4283}" type="datetime1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7308263-ABEE-4075-8776-283014F3199E}" type="datetime1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7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463088" y="6096000"/>
            <a:ext cx="10329921" cy="0"/>
          </a:xfrm>
          <a:prstGeom prst="line">
            <a:avLst/>
          </a:prstGeom>
          <a:ln w="22225">
            <a:solidFill>
              <a:srgbClr val="F6BB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0305" y="897041"/>
            <a:ext cx="11388580" cy="0"/>
          </a:xfrm>
          <a:prstGeom prst="line">
            <a:avLst/>
          </a:prstGeom>
          <a:ln w="3175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04" y="6085316"/>
            <a:ext cx="767235" cy="587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8400" y="6307201"/>
            <a:ext cx="4574400" cy="365125"/>
          </a:xfrm>
          <a:prstGeom prst="rect">
            <a:avLst/>
          </a:prstGeom>
        </p:spPr>
        <p:txBody>
          <a:bodyPr anchor="ctr"/>
          <a:lstStyle>
            <a:lvl1pPr algn="r">
              <a:defRPr lang="de-DE" sz="650" i="1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5600" y="5896800"/>
            <a:ext cx="604800" cy="363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2400" y="1281600"/>
            <a:ext cx="8947200" cy="179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400" y="396000"/>
            <a:ext cx="8697600" cy="50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457207"/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63088" y="6096000"/>
            <a:ext cx="10329921" cy="0"/>
          </a:xfrm>
          <a:prstGeom prst="line">
            <a:avLst/>
          </a:prstGeom>
          <a:ln w="22225">
            <a:solidFill>
              <a:srgbClr val="F6BB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0305" y="897041"/>
            <a:ext cx="11388580" cy="0"/>
          </a:xfrm>
          <a:prstGeom prst="line">
            <a:avLst/>
          </a:prstGeom>
          <a:ln w="3175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04" y="6085316"/>
            <a:ext cx="767235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spc="50" baseline="0" dirty="0">
          <a:solidFill>
            <a:srgbClr val="0EAD9D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458788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"/>
        <a:defRPr lang="en-US" sz="1600" b="0" i="0" kern="1200" smtClean="0">
          <a:solidFill>
            <a:srgbClr val="0EAD9D"/>
          </a:solidFill>
          <a:latin typeface="+mj-lt"/>
          <a:ea typeface="+mj-ea"/>
          <a:cs typeface="+mj-cs"/>
        </a:defRPr>
      </a:lvl1pPr>
      <a:lvl2pPr marL="741600" indent="-2844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"/>
        <a:defRPr lang="en-US" sz="1300" b="0" i="0" kern="1200" baseline="0" smtClean="0">
          <a:solidFill>
            <a:srgbClr val="000000"/>
          </a:solidFill>
          <a:latin typeface="+mn-lt"/>
          <a:ea typeface="+mj-ea"/>
          <a:cs typeface="+mj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 Black" panose="020B0A04020102020204" pitchFamily="34" charset="0"/>
        <a:buChar char="–"/>
        <a:defRPr lang="en-US" sz="1300" b="0" i="0" kern="1200" baseline="0" smtClean="0">
          <a:solidFill>
            <a:srgbClr val="000000"/>
          </a:solidFill>
          <a:latin typeface="+mn-lt"/>
          <a:ea typeface="+mj-ea"/>
          <a:cs typeface="+mj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 Black" panose="020B0A04020102020204" pitchFamily="34" charset="0"/>
        <a:buChar char="–"/>
        <a:defRPr lang="en-US" sz="1300" b="0" i="0" kern="1200" baseline="0" smtClean="0">
          <a:solidFill>
            <a:srgbClr val="000000"/>
          </a:solidFill>
          <a:latin typeface="+mn-lt"/>
          <a:ea typeface="+mj-ea"/>
          <a:cs typeface="+mj-cs"/>
        </a:defRPr>
      </a:lvl4pPr>
      <a:lvl5pPr marL="2059200" indent="-2304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 Black" panose="020B0A04020102020204" pitchFamily="34" charset="0"/>
        <a:buChar char="–"/>
        <a:defRPr lang="en-US" sz="1300" b="0" i="0" kern="1200" baseline="0" dirty="0">
          <a:solidFill>
            <a:srgbClr val="000000"/>
          </a:solidFill>
          <a:latin typeface="+mn-lt"/>
          <a:ea typeface="+mj-ea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04">
          <p15:clr>
            <a:srgbClr val="F26B43"/>
          </p15:clr>
        </p15:guide>
        <p15:guide id="4294967295" pos="5579">
          <p15:clr>
            <a:srgbClr val="F26B43"/>
          </p15:clr>
        </p15:guide>
        <p15:guide id="4294967295" orient="horz" pos="3838">
          <p15:clr>
            <a:srgbClr val="F26B43"/>
          </p15:clr>
        </p15:guide>
        <p15:guide id="4294967295" orient="horz" pos="42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463088" y="6096000"/>
            <a:ext cx="10329921" cy="0"/>
          </a:xfrm>
          <a:prstGeom prst="line">
            <a:avLst/>
          </a:prstGeom>
          <a:ln w="22225">
            <a:solidFill>
              <a:srgbClr val="F6BB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0305" y="897041"/>
            <a:ext cx="11388580" cy="0"/>
          </a:xfrm>
          <a:prstGeom prst="line">
            <a:avLst/>
          </a:prstGeom>
          <a:ln w="3175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304" y="6085316"/>
            <a:ext cx="767235" cy="5878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8400" y="6307201"/>
            <a:ext cx="4574400" cy="365125"/>
          </a:xfrm>
          <a:prstGeom prst="rect">
            <a:avLst/>
          </a:prstGeom>
        </p:spPr>
        <p:txBody>
          <a:bodyPr anchor="ctr"/>
          <a:lstStyle>
            <a:lvl1pPr algn="r">
              <a:defRPr lang="de-DE" sz="650" i="1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5600" y="5896800"/>
            <a:ext cx="604800" cy="363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2400" y="1281600"/>
            <a:ext cx="8947200" cy="179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400" y="396000"/>
            <a:ext cx="8697600" cy="50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457207"/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63088" y="6096000"/>
            <a:ext cx="10329921" cy="0"/>
          </a:xfrm>
          <a:prstGeom prst="line">
            <a:avLst/>
          </a:prstGeom>
          <a:ln w="22225">
            <a:solidFill>
              <a:srgbClr val="F6BB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0305" y="897041"/>
            <a:ext cx="11388580" cy="0"/>
          </a:xfrm>
          <a:prstGeom prst="line">
            <a:avLst/>
          </a:prstGeom>
          <a:ln w="3175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304" y="6085316"/>
            <a:ext cx="767235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spc="50" baseline="0" dirty="0">
          <a:solidFill>
            <a:srgbClr val="0EAD9D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458788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"/>
        <a:defRPr lang="en-US" sz="1600" b="0" i="0" kern="1200" smtClean="0">
          <a:solidFill>
            <a:srgbClr val="0EAD9D"/>
          </a:solidFill>
          <a:latin typeface="+mj-lt"/>
          <a:ea typeface="+mj-ea"/>
          <a:cs typeface="+mj-cs"/>
        </a:defRPr>
      </a:lvl1pPr>
      <a:lvl2pPr marL="741600" indent="-2844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"/>
        <a:defRPr lang="en-US" sz="1300" b="0" i="0" kern="1200" baseline="0" smtClean="0">
          <a:solidFill>
            <a:srgbClr val="000000"/>
          </a:solidFill>
          <a:latin typeface="+mn-lt"/>
          <a:ea typeface="+mj-ea"/>
          <a:cs typeface="+mj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 Black" panose="020B0A04020102020204" pitchFamily="34" charset="0"/>
        <a:buChar char="–"/>
        <a:defRPr lang="en-US" sz="1300" b="0" i="0" kern="1200" baseline="0" smtClean="0">
          <a:solidFill>
            <a:srgbClr val="000000"/>
          </a:solidFill>
          <a:latin typeface="+mn-lt"/>
          <a:ea typeface="+mj-ea"/>
          <a:cs typeface="+mj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 Black" panose="020B0A04020102020204" pitchFamily="34" charset="0"/>
        <a:buChar char="–"/>
        <a:defRPr lang="en-US" sz="1300" b="0" i="0" kern="1200" baseline="0" smtClean="0">
          <a:solidFill>
            <a:srgbClr val="000000"/>
          </a:solidFill>
          <a:latin typeface="+mn-lt"/>
          <a:ea typeface="+mj-ea"/>
          <a:cs typeface="+mj-cs"/>
        </a:defRPr>
      </a:lvl4pPr>
      <a:lvl5pPr marL="2059200" indent="-230400" algn="l" defTabSz="4572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 Black" panose="020B0A04020102020204" pitchFamily="34" charset="0"/>
        <a:buChar char="–"/>
        <a:defRPr lang="en-US" sz="1300" b="0" i="0" kern="1200" baseline="0" dirty="0">
          <a:solidFill>
            <a:srgbClr val="000000"/>
          </a:solidFill>
          <a:latin typeface="+mn-lt"/>
          <a:ea typeface="+mj-ea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04">
          <p15:clr>
            <a:srgbClr val="F26B43"/>
          </p15:clr>
        </p15:guide>
        <p15:guide id="4294967295" pos="5579">
          <p15:clr>
            <a:srgbClr val="F26B43"/>
          </p15:clr>
        </p15:guide>
        <p15:guide id="4294967295" orient="horz" pos="3838">
          <p15:clr>
            <a:srgbClr val="F26B43"/>
          </p15:clr>
        </p15:guide>
        <p15:guide id="4294967295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B2BBCF-B007-4416-8F3A-03EBFC7B5DF3}" type="datetime1">
              <a:rPr lang="en-GB" smtClean="0"/>
              <a:t>29/06/2017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52E794-F747-4BE6-82F7-F1063CBEF7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6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785" y="1411737"/>
            <a:ext cx="8361229" cy="2098226"/>
          </a:xfrm>
        </p:spPr>
        <p:txBody>
          <a:bodyPr/>
          <a:lstStyle/>
          <a:p>
            <a:r>
              <a:rPr lang="it-IT" sz="4800" b="1" dirty="0" err="1"/>
              <a:t>Clasificarea</a:t>
            </a:r>
            <a:r>
              <a:rPr lang="it-IT" sz="4800" b="1" dirty="0"/>
              <a:t> </a:t>
            </a:r>
            <a:r>
              <a:rPr lang="it-IT" sz="4800" b="1" dirty="0" err="1"/>
              <a:t>automată</a:t>
            </a:r>
            <a:r>
              <a:rPr lang="it-IT" sz="4800" b="1" dirty="0"/>
              <a:t> a </a:t>
            </a:r>
            <a:r>
              <a:rPr lang="it-IT" sz="4800" b="1" dirty="0" err="1"/>
              <a:t>melodiilor</a:t>
            </a:r>
            <a:r>
              <a:rPr lang="it-IT" sz="4800" b="1" dirty="0"/>
              <a:t> </a:t>
            </a:r>
            <a:r>
              <a:rPr lang="it-IT" sz="4800" b="1" dirty="0" err="1"/>
              <a:t>în</a:t>
            </a:r>
            <a:r>
              <a:rPr lang="it-IT" sz="4800" b="1" dirty="0"/>
              <a:t> </a:t>
            </a:r>
            <a:r>
              <a:rPr lang="it-IT" sz="4800" b="1" dirty="0" err="1"/>
              <a:t>genuri</a:t>
            </a:r>
            <a:r>
              <a:rPr lang="it-IT" sz="4800" b="1" dirty="0"/>
              <a:t> </a:t>
            </a:r>
            <a:r>
              <a:rPr lang="it-IT" sz="4800" b="1" dirty="0" err="1" smtClean="0"/>
              <a:t>muzicale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509963"/>
            <a:ext cx="9144000" cy="1655762"/>
          </a:xfrm>
        </p:spPr>
        <p:txBody>
          <a:bodyPr/>
          <a:lstStyle/>
          <a:p>
            <a:endParaRPr lang="it-IT" b="1" i="1" dirty="0" smtClean="0"/>
          </a:p>
          <a:p>
            <a:r>
              <a:rPr lang="it-IT" b="1" i="1" dirty="0" smtClean="0"/>
              <a:t>Dorin </a:t>
            </a:r>
            <a:r>
              <a:rPr lang="it-IT" b="1" i="1" dirty="0"/>
              <a:t>– Andrei - Beniamin Miron</a:t>
            </a:r>
            <a:endParaRPr lang="en-US" dirty="0"/>
          </a:p>
          <a:p>
            <a:pPr algn="r"/>
            <a:r>
              <a:rPr lang="it-IT" b="1" dirty="0" err="1"/>
              <a:t>Conf</a:t>
            </a:r>
            <a:r>
              <a:rPr lang="it-IT" b="1" dirty="0"/>
              <a:t>. Dr. </a:t>
            </a:r>
            <a:r>
              <a:rPr lang="it-IT" b="1" dirty="0" err="1"/>
              <a:t>Liviu</a:t>
            </a:r>
            <a:r>
              <a:rPr lang="it-IT" b="1" dirty="0"/>
              <a:t> </a:t>
            </a:r>
            <a:r>
              <a:rPr lang="it-IT" b="1" dirty="0" err="1"/>
              <a:t>Ciortuz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7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Utilizarea setului de date</a:t>
            </a:r>
            <a:endParaRPr lang="en-GB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371600" y="1981706"/>
            <a:ext cx="9677702" cy="4151561"/>
            <a:chOff x="2190344" y="1943606"/>
            <a:chExt cx="9677702" cy="4151561"/>
          </a:xfrm>
        </p:grpSpPr>
        <p:cxnSp>
          <p:nvCxnSpPr>
            <p:cNvPr id="58" name="Straight Arrow Connector 57"/>
            <p:cNvCxnSpPr>
              <a:stCxn id="22" idx="3"/>
              <a:endCxn id="71" idx="1"/>
            </p:cNvCxnSpPr>
            <p:nvPr/>
          </p:nvCxnSpPr>
          <p:spPr>
            <a:xfrm>
              <a:off x="5260843" y="3893433"/>
              <a:ext cx="15529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190344" y="1943606"/>
              <a:ext cx="9677702" cy="4151561"/>
              <a:chOff x="838200" y="2277498"/>
              <a:chExt cx="9677702" cy="4151561"/>
            </a:xfrm>
          </p:grpSpPr>
          <p:cxnSp>
            <p:nvCxnSpPr>
              <p:cNvPr id="107" name="Straight Arrow Connector 106"/>
              <p:cNvCxnSpPr>
                <a:stCxn id="71" idx="3"/>
                <a:endCxn id="109" idx="1"/>
              </p:cNvCxnSpPr>
              <p:nvPr/>
            </p:nvCxnSpPr>
            <p:spPr>
              <a:xfrm>
                <a:off x="6104245" y="4227325"/>
                <a:ext cx="10583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838200" y="2277498"/>
                <a:ext cx="9677702" cy="4151561"/>
                <a:chOff x="891540" y="1888391"/>
                <a:chExt cx="9677702" cy="4151561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 rot="5400000">
                  <a:off x="-841196" y="3621127"/>
                  <a:ext cx="4151561" cy="686090"/>
                  <a:chOff x="838200" y="1701327"/>
                  <a:chExt cx="7200000" cy="44808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38200" y="1701327"/>
                    <a:ext cx="7200000" cy="439947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5167223" y="1709468"/>
                    <a:ext cx="0" cy="43994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 rot="17502725">
                  <a:off x="351509" y="2892380"/>
                  <a:ext cx="18905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Subsetul</a:t>
                  </a:r>
                  <a:r>
                    <a:rPr lang="en-US" sz="1200" dirty="0" smtClean="0"/>
                    <a:t> de </a:t>
                  </a:r>
                  <a:r>
                    <a:rPr lang="en-US" sz="1200" dirty="0" err="1" smtClean="0"/>
                    <a:t>antrenare</a:t>
                  </a:r>
                  <a:r>
                    <a:rPr lang="en-US" sz="1200" dirty="0" smtClean="0"/>
                    <a:t> (60%) - A1</a:t>
                  </a:r>
                  <a:endParaRPr lang="en-GB" sz="1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7594839">
                  <a:off x="512986" y="4936102"/>
                  <a:ext cx="15675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Subsetul</a:t>
                  </a:r>
                  <a:r>
                    <a:rPr lang="en-US" sz="1200" dirty="0"/>
                    <a:t> de </a:t>
                  </a:r>
                  <a:r>
                    <a:rPr lang="en-US" sz="1200" dirty="0" err="1"/>
                    <a:t>testare</a:t>
                  </a:r>
                  <a:r>
                    <a:rPr lang="en-US" sz="1200" dirty="0"/>
                    <a:t> (40</a:t>
                  </a:r>
                  <a:r>
                    <a:rPr lang="en-US" sz="1200" dirty="0" smtClean="0"/>
                    <a:t>%) - T1</a:t>
                  </a:r>
                  <a:endParaRPr lang="en-GB" sz="1200" dirty="0"/>
                </a:p>
              </p:txBody>
            </p:sp>
            <p:cxnSp>
              <p:nvCxnSpPr>
                <p:cNvPr id="19" name="Straight Arrow Connector 18"/>
                <p:cNvCxnSpPr>
                  <a:endCxn id="22" idx="1"/>
                </p:cNvCxnSpPr>
                <p:nvPr/>
              </p:nvCxnSpPr>
              <p:spPr>
                <a:xfrm>
                  <a:off x="1590097" y="3838218"/>
                  <a:ext cx="8395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429658" y="3445093"/>
                  <a:ext cx="1532381" cy="78625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 err="1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Clasificator</a:t>
                  </a:r>
                  <a:r>
                    <a:rPr lang="en-US" sz="12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1…6</a:t>
                  </a:r>
                  <a:endParaRPr lang="en-US" sz="12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577631" y="3517730"/>
                  <a:ext cx="820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antrenare</a:t>
                  </a:r>
                  <a:endParaRPr lang="en-GB" dirty="0"/>
                </a:p>
              </p:txBody>
            </p:sp>
            <p:cxnSp>
              <p:nvCxnSpPr>
                <p:cNvPr id="28" name="Straight Arrow Connector 27"/>
                <p:cNvCxnSpPr>
                  <a:endCxn id="22" idx="2"/>
                </p:cNvCxnSpPr>
                <p:nvPr/>
              </p:nvCxnSpPr>
              <p:spPr>
                <a:xfrm flipV="1">
                  <a:off x="1590207" y="4231343"/>
                  <a:ext cx="1605642" cy="1247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2958169" y="2023133"/>
                  <a:ext cx="15286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acuratete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individuala</a:t>
                  </a:r>
                  <a:endParaRPr lang="en-GB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883696" y="3500281"/>
                  <a:ext cx="16946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generare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probabilitati</a:t>
                  </a:r>
                  <a:endParaRPr lang="en-GB" sz="1200" dirty="0"/>
                </a:p>
              </p:txBody>
            </p:sp>
            <p:sp>
              <p:nvSpPr>
                <p:cNvPr id="89" name="&quot;No&quot; Symbol 88"/>
                <p:cNvSpPr/>
                <p:nvPr/>
              </p:nvSpPr>
              <p:spPr>
                <a:xfrm>
                  <a:off x="4332543" y="2310140"/>
                  <a:ext cx="433779" cy="461304"/>
                </a:xfrm>
                <a:prstGeom prst="noSmoking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5514992" y="2690236"/>
                  <a:ext cx="642593" cy="2295964"/>
                  <a:chOff x="5691175" y="2754550"/>
                  <a:chExt cx="642593" cy="2295964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691175" y="2754550"/>
                    <a:ext cx="642593" cy="2295964"/>
                    <a:chOff x="5433695" y="1935247"/>
                    <a:chExt cx="642593" cy="2295964"/>
                  </a:xfrm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5433695" y="1935247"/>
                      <a:ext cx="642593" cy="22959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5478263" y="3376506"/>
                      <a:ext cx="564126" cy="459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TextBox 98"/>
                    <p:cNvSpPr txBox="1"/>
                    <p:nvPr/>
                  </p:nvSpPr>
                  <p:spPr>
                    <a:xfrm rot="18597513">
                      <a:off x="5320498" y="2517377"/>
                      <a:ext cx="8500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60% – TA2</a:t>
                      </a:r>
                      <a:endParaRPr lang="en-GB" sz="1200" dirty="0"/>
                    </a:p>
                  </p:txBody>
                </p:sp>
              </p:grpSp>
              <p:sp>
                <p:nvSpPr>
                  <p:cNvPr id="105" name="TextBox 104"/>
                  <p:cNvSpPr txBox="1"/>
                  <p:nvPr/>
                </p:nvSpPr>
                <p:spPr>
                  <a:xfrm rot="18597513">
                    <a:off x="5573512" y="4406718"/>
                    <a:ext cx="85001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4</a:t>
                    </a:r>
                    <a:r>
                      <a:rPr lang="en-US" sz="1200" dirty="0" smtClean="0"/>
                      <a:t>0% – TT2</a:t>
                    </a:r>
                    <a:endParaRPr lang="en-GB" sz="1200" dirty="0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6157585" y="3522265"/>
                  <a:ext cx="820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antrenare</a:t>
                  </a:r>
                  <a:endParaRPr lang="en-GB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15929" y="3458393"/>
                  <a:ext cx="1449905" cy="759649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 err="1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Clasificator</a:t>
                  </a:r>
                  <a:r>
                    <a:rPr lang="en-US" sz="1200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expert</a:t>
                  </a:r>
                  <a:endParaRPr lang="en-US" sz="12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0" name="Straight Arrow Connector 109"/>
                <p:cNvCxnSpPr>
                  <a:endCxn id="109" idx="2"/>
                </p:cNvCxnSpPr>
                <p:nvPr/>
              </p:nvCxnSpPr>
              <p:spPr>
                <a:xfrm flipV="1">
                  <a:off x="6123686" y="4218042"/>
                  <a:ext cx="1817196" cy="3798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stCxn id="109" idx="3"/>
                  <a:endCxn id="119" idx="2"/>
                </p:cNvCxnSpPr>
                <p:nvPr/>
              </p:nvCxnSpPr>
              <p:spPr>
                <a:xfrm flipV="1">
                  <a:off x="8665834" y="3808029"/>
                  <a:ext cx="1430722" cy="301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8567884" y="3494712"/>
                  <a:ext cx="15286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acuratete</a:t>
                  </a:r>
                  <a:r>
                    <a:rPr lang="en-US" sz="1200" dirty="0" smtClean="0"/>
                    <a:t> </a:t>
                  </a:r>
                  <a:r>
                    <a:rPr lang="en-US" sz="1200" dirty="0" err="1" smtClean="0"/>
                    <a:t>finala</a:t>
                  </a:r>
                  <a:endParaRPr lang="en-GB" sz="1200" dirty="0"/>
                </a:p>
              </p:txBody>
            </p:sp>
            <p:sp>
              <p:nvSpPr>
                <p:cNvPr id="119" name="&quot;No&quot; Symbol 118"/>
                <p:cNvSpPr/>
                <p:nvPr/>
              </p:nvSpPr>
              <p:spPr>
                <a:xfrm>
                  <a:off x="10096556" y="3590258"/>
                  <a:ext cx="472686" cy="435542"/>
                </a:xfrm>
                <a:prstGeom prst="noSmoking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10</a:t>
            </a:fld>
            <a:endParaRPr lang="en-GB"/>
          </a:p>
        </p:txBody>
      </p:sp>
      <p:cxnSp>
        <p:nvCxnSpPr>
          <p:cNvPr id="17" name="Elbow Connector 16"/>
          <p:cNvCxnSpPr>
            <a:stCxn id="22" idx="0"/>
          </p:cNvCxnSpPr>
          <p:nvPr/>
        </p:nvCxnSpPr>
        <p:spPr>
          <a:xfrm rot="5400000" flipH="1" flipV="1">
            <a:off x="3760712" y="2530605"/>
            <a:ext cx="923000" cy="10926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clasificarilor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3" y="2248344"/>
            <a:ext cx="4515693" cy="3553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77526" y="5762384"/>
            <a:ext cx="212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Clasificatorul</a:t>
            </a:r>
            <a:r>
              <a:rPr lang="en-US" dirty="0" smtClean="0"/>
              <a:t> final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674706" y="2289649"/>
            <a:ext cx="6270587" cy="3371422"/>
            <a:chOff x="5109327" y="1839833"/>
            <a:chExt cx="6270587" cy="3371422"/>
          </a:xfrm>
        </p:grpSpPr>
        <p:grpSp>
          <p:nvGrpSpPr>
            <p:cNvPr id="36" name="Group 35"/>
            <p:cNvGrpSpPr/>
            <p:nvPr/>
          </p:nvGrpSpPr>
          <p:grpSpPr>
            <a:xfrm>
              <a:off x="5109327" y="1839833"/>
              <a:ext cx="5952072" cy="3371422"/>
              <a:chOff x="1963898" y="1902719"/>
              <a:chExt cx="8789987" cy="4151561"/>
            </a:xfrm>
          </p:grpSpPr>
          <p:cxnSp>
            <p:nvCxnSpPr>
              <p:cNvPr id="37" name="Straight Arrow Connector 36"/>
              <p:cNvCxnSpPr>
                <a:stCxn id="46" idx="3"/>
                <a:endCxn id="61" idx="1"/>
              </p:cNvCxnSpPr>
              <p:nvPr/>
            </p:nvCxnSpPr>
            <p:spPr>
              <a:xfrm>
                <a:off x="5493560" y="3119784"/>
                <a:ext cx="1085499" cy="44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1963898" y="1902719"/>
                <a:ext cx="8789987" cy="4151561"/>
                <a:chOff x="611754" y="2236611"/>
                <a:chExt cx="8789987" cy="4151561"/>
              </a:xfrm>
            </p:grpSpPr>
            <p:cxnSp>
              <p:nvCxnSpPr>
                <p:cNvPr id="40" name="Straight Arrow Connector 39"/>
                <p:cNvCxnSpPr>
                  <a:endCxn id="54" idx="1"/>
                </p:cNvCxnSpPr>
                <p:nvPr/>
              </p:nvCxnSpPr>
              <p:spPr>
                <a:xfrm flipV="1">
                  <a:off x="6030549" y="3071731"/>
                  <a:ext cx="848678" cy="26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/>
                <p:cNvGrpSpPr/>
                <p:nvPr/>
              </p:nvGrpSpPr>
              <p:grpSpPr>
                <a:xfrm>
                  <a:off x="611754" y="2236611"/>
                  <a:ext cx="8789987" cy="4151561"/>
                  <a:chOff x="665094" y="1847504"/>
                  <a:chExt cx="8789987" cy="4151561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 rot="5400000">
                    <a:off x="-917145" y="3429743"/>
                    <a:ext cx="4151561" cy="987083"/>
                    <a:chOff x="767288" y="1652640"/>
                    <a:chExt cx="7200000" cy="644668"/>
                  </a:xfrm>
                </p:grpSpPr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767288" y="1652640"/>
                      <a:ext cx="7200000" cy="64466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rot="16200000">
                      <a:off x="4946337" y="1967334"/>
                      <a:ext cx="588657" cy="2"/>
                    </a:xfrm>
                    <a:prstGeom prst="line">
                      <a:avLst/>
                    </a:prstGeom>
                    <a:ln/>
                  </p:spPr>
                  <p:style>
                    <a:lnRef idx="2">
                      <a:schemeClr val="accent5"/>
                    </a:lnRef>
                    <a:fillRef idx="0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TextBox 43"/>
                  <p:cNvSpPr txBox="1"/>
                  <p:nvPr/>
                </p:nvSpPr>
                <p:spPr>
                  <a:xfrm rot="17594839">
                    <a:off x="311797" y="4837503"/>
                    <a:ext cx="1567581" cy="636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err="1"/>
                      <a:t>Subsetul</a:t>
                    </a:r>
                    <a:r>
                      <a:rPr lang="en-US" sz="1050" dirty="0"/>
                      <a:t> de </a:t>
                    </a:r>
                    <a:r>
                      <a:rPr lang="en-US" sz="1050" dirty="0" err="1"/>
                      <a:t>testare</a:t>
                    </a:r>
                    <a:r>
                      <a:rPr lang="en-US" sz="1050" dirty="0"/>
                      <a:t> (40</a:t>
                    </a:r>
                    <a:r>
                      <a:rPr lang="en-US" sz="1050" dirty="0" smtClean="0"/>
                      <a:t>%) - T1</a:t>
                    </a:r>
                    <a:endParaRPr lang="en-GB" sz="1050" dirty="0"/>
                  </a:p>
                </p:txBody>
              </p:sp>
              <p:cxnSp>
                <p:nvCxnSpPr>
                  <p:cNvPr id="45" name="Straight Arrow Connector 44"/>
                  <p:cNvCxnSpPr>
                    <a:endCxn id="46" idx="1"/>
                  </p:cNvCxnSpPr>
                  <p:nvPr/>
                </p:nvCxnSpPr>
                <p:spPr>
                  <a:xfrm>
                    <a:off x="1620992" y="3064569"/>
                    <a:ext cx="9625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ectangle 45"/>
                  <p:cNvSpPr/>
                  <p:nvPr/>
                </p:nvSpPr>
                <p:spPr>
                  <a:xfrm>
                    <a:off x="2583508" y="2666098"/>
                    <a:ext cx="1611248" cy="796943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dirty="0" err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Clasificatori</a:t>
                    </a:r>
                    <a:endParaRPr lang="en-US" sz="8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648264" y="2796029"/>
                    <a:ext cx="820921" cy="2463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 smtClean="0"/>
                      <a:t>antrenare</a:t>
                    </a:r>
                    <a:endParaRPr lang="en-GB" sz="1000" dirty="0"/>
                  </a:p>
                </p:txBody>
              </p:sp>
              <p:cxnSp>
                <p:nvCxnSpPr>
                  <p:cNvPr id="48" name="Straight Arrow Connector 47"/>
                  <p:cNvCxnSpPr>
                    <a:endCxn id="46" idx="2"/>
                  </p:cNvCxnSpPr>
                  <p:nvPr/>
                </p:nvCxnSpPr>
                <p:spPr>
                  <a:xfrm flipV="1">
                    <a:off x="1676713" y="3463041"/>
                    <a:ext cx="1712419" cy="13072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981514" y="1908148"/>
                    <a:ext cx="1528671" cy="2463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err="1" smtClean="0"/>
                      <a:t>acuratete</a:t>
                    </a:r>
                    <a:r>
                      <a:rPr lang="en-US" sz="700" dirty="0" smtClean="0"/>
                      <a:t> </a:t>
                    </a:r>
                    <a:r>
                      <a:rPr lang="en-US" sz="700" dirty="0" err="1" smtClean="0"/>
                      <a:t>individuala</a:t>
                    </a:r>
                    <a:endParaRPr lang="en-GB" sz="700" dirty="0"/>
                  </a:p>
                </p:txBody>
              </p:sp>
              <p:sp>
                <p:nvSpPr>
                  <p:cNvPr id="51" name="&quot;No&quot; Symbol 50"/>
                  <p:cNvSpPr/>
                  <p:nvPr/>
                </p:nvSpPr>
                <p:spPr>
                  <a:xfrm>
                    <a:off x="4510186" y="2010472"/>
                    <a:ext cx="482377" cy="360291"/>
                  </a:xfrm>
                  <a:prstGeom prst="noSmoking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5280254" y="2113198"/>
                    <a:ext cx="803635" cy="1989963"/>
                    <a:chOff x="5456437" y="2177512"/>
                    <a:chExt cx="803635" cy="1989963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5456437" y="2177512"/>
                      <a:ext cx="803635" cy="1989963"/>
                      <a:chOff x="5198957" y="1358209"/>
                      <a:chExt cx="803635" cy="1989963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5198957" y="1360601"/>
                        <a:ext cx="803635" cy="198757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62" name="Straight Connector 61"/>
                      <p:cNvCxnSpPr>
                        <a:stCxn id="61" idx="1"/>
                        <a:endCxn id="61" idx="3"/>
                      </p:cNvCxnSpPr>
                      <p:nvPr/>
                    </p:nvCxnSpPr>
                    <p:spPr>
                      <a:xfrm>
                        <a:off x="5198957" y="2354387"/>
                        <a:ext cx="803635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2">
                        <a:schemeClr val="accent5"/>
                      </a:lnRef>
                      <a:fillRef idx="0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 rot="18597513">
                        <a:off x="5088737" y="1612772"/>
                        <a:ext cx="850018" cy="34089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smtClean="0"/>
                          <a:t>60% – TA2</a:t>
                        </a:r>
                        <a:endParaRPr lang="en-GB" sz="900" dirty="0"/>
                      </a:p>
                    </p:txBody>
                  </p:sp>
                </p:grpSp>
                <p:sp>
                  <p:nvSpPr>
                    <p:cNvPr id="60" name="TextBox 59"/>
                    <p:cNvSpPr txBox="1"/>
                    <p:nvPr/>
                  </p:nvSpPr>
                  <p:spPr>
                    <a:xfrm rot="18597513">
                      <a:off x="5304864" y="3464616"/>
                      <a:ext cx="850018" cy="3408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  <a:r>
                        <a:rPr lang="en-US" sz="900" dirty="0" smtClean="0"/>
                        <a:t>0% – TT2</a:t>
                      </a:r>
                      <a:endParaRPr lang="en-GB" sz="900" dirty="0"/>
                    </a:p>
                  </p:txBody>
                </p:sp>
              </p:grp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032808" y="2396233"/>
                    <a:ext cx="820921" cy="2463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 smtClean="0"/>
                      <a:t>antrenare</a:t>
                    </a:r>
                    <a:endParaRPr lang="en-GB" sz="1000" dirty="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6932567" y="2383913"/>
                    <a:ext cx="992656" cy="597422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dirty="0" err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Clasificator</a:t>
                    </a:r>
                    <a:r>
                      <a:rPr lang="en-US" sz="8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800" dirty="0" smtClean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expert</a:t>
                    </a:r>
                    <a:endParaRPr lang="en-US" sz="8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5" name="Straight Arrow Connector 54"/>
                  <p:cNvCxnSpPr>
                    <a:endCxn id="54" idx="2"/>
                  </p:cNvCxnSpPr>
                  <p:nvPr/>
                </p:nvCxnSpPr>
                <p:spPr>
                  <a:xfrm flipV="1">
                    <a:off x="6083889" y="2981336"/>
                    <a:ext cx="1345007" cy="7167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4" idx="3"/>
                    <a:endCxn id="78" idx="1"/>
                  </p:cNvCxnSpPr>
                  <p:nvPr/>
                </p:nvCxnSpPr>
                <p:spPr>
                  <a:xfrm>
                    <a:off x="7925222" y="2682624"/>
                    <a:ext cx="152985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738465" y="2291082"/>
                    <a:ext cx="1528671" cy="795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200" b="1" dirty="0" err="1" smtClean="0"/>
                      <a:t>identificare</a:t>
                    </a:r>
                    <a:r>
                      <a:rPr lang="en-US" sz="1200" b="1" dirty="0" smtClean="0"/>
                      <a:t> gen</a:t>
                    </a:r>
                    <a:endParaRPr lang="en-GB" sz="1200" b="1" dirty="0"/>
                  </a:p>
                </p:txBody>
              </p:sp>
            </p:grpSp>
          </p:grpSp>
        </p:grpSp>
        <p:sp>
          <p:nvSpPr>
            <p:cNvPr id="66" name="Folded Corner 65"/>
            <p:cNvSpPr/>
            <p:nvPr/>
          </p:nvSpPr>
          <p:spPr>
            <a:xfrm>
              <a:off x="7106607" y="4534512"/>
              <a:ext cx="1549649" cy="536081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reducere</a:t>
              </a:r>
              <a:r>
                <a:rPr lang="en-US" sz="1400" dirty="0" smtClean="0"/>
                <a:t> de la 13 </a:t>
              </a:r>
              <a:r>
                <a:rPr lang="en-US" sz="1400" dirty="0" err="1" smtClean="0"/>
                <a:t>dimensiuni</a:t>
              </a:r>
              <a:r>
                <a:rPr lang="en-US" sz="1400" dirty="0" smtClean="0"/>
                <a:t> la 2</a:t>
              </a:r>
              <a:endParaRPr lang="en-GB" sz="1400" dirty="0"/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>
              <a:off x="5775073" y="4555004"/>
              <a:ext cx="1331534" cy="2475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8" idx="2"/>
              <a:endCxn id="83" idx="0"/>
            </p:cNvCxnSpPr>
            <p:nvPr/>
          </p:nvCxnSpPr>
          <p:spPr>
            <a:xfrm flipH="1">
              <a:off x="10416570" y="2650568"/>
              <a:ext cx="772094" cy="17308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78" name="Picture 77" descr="C:\Users\doiser0\AppData\Local\Microsoft\Windows\INetCache\Content.Word\msqq_À¶É«µÄÎÊºÅÍ¼±ê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399" y="2385476"/>
              <a:ext cx="254530" cy="265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Folded Corner 82"/>
            <p:cNvSpPr/>
            <p:nvPr/>
          </p:nvSpPr>
          <p:spPr>
            <a:xfrm>
              <a:off x="9453226" y="4381411"/>
              <a:ext cx="1926688" cy="825953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 </a:t>
              </a:r>
              <a:r>
                <a:rPr lang="en-US" sz="1400" dirty="0" err="1" smtClean="0"/>
                <a:t>reprezinta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punctele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bidimensional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baza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genului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identificat</a:t>
              </a:r>
              <a:endParaRPr lang="en-GB" sz="1400" dirty="0"/>
            </a:p>
          </p:txBody>
        </p:sp>
        <p:cxnSp>
          <p:nvCxnSpPr>
            <p:cNvPr id="85" name="Straight Arrow Connector 84"/>
            <p:cNvCxnSpPr>
              <a:stCxn id="66" idx="3"/>
              <a:endCxn id="83" idx="1"/>
            </p:cNvCxnSpPr>
            <p:nvPr/>
          </p:nvCxnSpPr>
          <p:spPr>
            <a:xfrm flipV="1">
              <a:off x="8656256" y="4794388"/>
              <a:ext cx="796970" cy="8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11</a:t>
            </a:fld>
            <a:endParaRPr lang="en-GB"/>
          </a:p>
        </p:txBody>
      </p:sp>
      <p:cxnSp>
        <p:nvCxnSpPr>
          <p:cNvPr id="27" name="Elbow Connector 26"/>
          <p:cNvCxnSpPr>
            <a:stCxn id="46" idx="0"/>
          </p:cNvCxnSpPr>
          <p:nvPr/>
        </p:nvCxnSpPr>
        <p:spPr>
          <a:xfrm rot="5400000" flipH="1" flipV="1">
            <a:off x="7653814" y="2421764"/>
            <a:ext cx="398107" cy="667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 smtClean="0"/>
              <a:t>clasificarilor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4" y="2384371"/>
            <a:ext cx="4515693" cy="3553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11438" y="5983484"/>
            <a:ext cx="21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Clasificatorul</a:t>
            </a:r>
            <a:r>
              <a:rPr lang="en-US" dirty="0" smtClean="0"/>
              <a:t> final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667548" y="1581011"/>
            <a:ext cx="2880000" cy="2641148"/>
            <a:chOff x="6096000" y="1690688"/>
            <a:chExt cx="2880000" cy="26411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690688"/>
              <a:ext cx="2880000" cy="226650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3" name="TextBox 42"/>
            <p:cNvSpPr txBox="1"/>
            <p:nvPr/>
          </p:nvSpPr>
          <p:spPr>
            <a:xfrm>
              <a:off x="6632026" y="3962504"/>
              <a:ext cx="1595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KNN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34428" y="1518682"/>
            <a:ext cx="2880000" cy="2635841"/>
            <a:chOff x="8362283" y="1556418"/>
            <a:chExt cx="2880000" cy="26358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283" y="1556418"/>
              <a:ext cx="2880000" cy="226650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8" name="TextBox 57"/>
            <p:cNvSpPr txBox="1"/>
            <p:nvPr/>
          </p:nvSpPr>
          <p:spPr>
            <a:xfrm>
              <a:off x="8710747" y="3822927"/>
              <a:ext cx="1951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Retele</a:t>
              </a:r>
              <a:r>
                <a:rPr lang="en-US" dirty="0" smtClean="0"/>
                <a:t> </a:t>
              </a:r>
              <a:r>
                <a:rPr lang="en-US" dirty="0" err="1" smtClean="0"/>
                <a:t>Neuronale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78814" y="4222159"/>
            <a:ext cx="2880000" cy="2635841"/>
            <a:chOff x="5274181" y="3917809"/>
            <a:chExt cx="2880000" cy="2635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181" y="3917809"/>
              <a:ext cx="2880000" cy="226650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8" name="TextBox 67"/>
            <p:cNvSpPr txBox="1"/>
            <p:nvPr/>
          </p:nvSpPr>
          <p:spPr>
            <a:xfrm>
              <a:off x="5682700" y="6184318"/>
              <a:ext cx="1951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SVM</a:t>
              </a:r>
              <a:endParaRPr lang="en-GB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Concluzii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acuratete</a:t>
            </a:r>
            <a:r>
              <a:rPr lang="en-GB" dirty="0" smtClean="0"/>
              <a:t> 100% ??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DSaaS</a:t>
            </a:r>
            <a:r>
              <a:rPr lang="en-GB" dirty="0" smtClean="0"/>
              <a:t> – Data Science as a 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Curpins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Importanta</a:t>
            </a:r>
            <a:r>
              <a:rPr lang="en-GB" dirty="0" smtClean="0"/>
              <a:t> </a:t>
            </a:r>
            <a:r>
              <a:rPr lang="en-GB" dirty="0" err="1" smtClean="0"/>
              <a:t>clasificarii</a:t>
            </a:r>
            <a:r>
              <a:rPr lang="en-GB" dirty="0" smtClean="0"/>
              <a:t> automate a </a:t>
            </a:r>
            <a:r>
              <a:rPr lang="en-GB" dirty="0" err="1" smtClean="0"/>
              <a:t>melodiilor</a:t>
            </a:r>
            <a:r>
              <a:rPr lang="en-GB" dirty="0" smtClean="0"/>
              <a:t> …………………. 3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Setul</a:t>
            </a:r>
            <a:r>
              <a:rPr lang="en-GB" dirty="0" smtClean="0"/>
              <a:t> de date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atributele</a:t>
            </a:r>
            <a:r>
              <a:rPr lang="en-GB" dirty="0" smtClean="0"/>
              <a:t> </a:t>
            </a:r>
            <a:r>
              <a:rPr lang="en-GB" dirty="0" err="1" smtClean="0"/>
              <a:t>folosite</a:t>
            </a:r>
            <a:r>
              <a:rPr lang="en-GB" dirty="0" smtClean="0"/>
              <a:t> …………………………………….4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ro-RO" dirty="0" smtClean="0"/>
              <a:t>lgoritmi </a:t>
            </a:r>
            <a:r>
              <a:rPr lang="en-US" dirty="0" err="1" smtClean="0"/>
              <a:t>folositi</a:t>
            </a:r>
            <a:r>
              <a:rPr lang="en-US" dirty="0" smtClean="0"/>
              <a:t> ………………………………………………………………6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Matrici</a:t>
            </a:r>
            <a:r>
              <a:rPr lang="en-US" dirty="0"/>
              <a:t> de </a:t>
            </a:r>
            <a:r>
              <a:rPr lang="en-US" dirty="0" err="1" smtClean="0"/>
              <a:t>confuzie</a:t>
            </a:r>
            <a:r>
              <a:rPr lang="en-US" dirty="0" smtClean="0"/>
              <a:t> ………………………………………………………………….7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Clasificatorul </a:t>
            </a:r>
            <a:r>
              <a:rPr lang="ro-RO" dirty="0" smtClean="0"/>
              <a:t>expert</a:t>
            </a:r>
            <a:r>
              <a:rPr lang="en-US" dirty="0" smtClean="0"/>
              <a:t> …………………………………………………………………9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Utilizarea setului de </a:t>
            </a:r>
            <a:r>
              <a:rPr lang="ro-RO" dirty="0" smtClean="0"/>
              <a:t>date</a:t>
            </a:r>
            <a:r>
              <a:rPr lang="en-US" dirty="0" smtClean="0"/>
              <a:t> …………………………………………………………….10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 smtClean="0"/>
              <a:t>clasificarilor</a:t>
            </a:r>
            <a:r>
              <a:rPr lang="en-US" dirty="0" smtClean="0"/>
              <a:t> ………………………………………………………………11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Concluzii</a:t>
            </a:r>
            <a:r>
              <a:rPr lang="en-US" dirty="0" smtClean="0"/>
              <a:t>………………………………………………………………………………13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/>
              <a:t> </a:t>
            </a:r>
            <a:r>
              <a:rPr lang="en-GB" dirty="0" smtClean="0"/>
              <a:t>o </a:t>
            </a:r>
            <a:r>
              <a:rPr lang="en-GB" dirty="0" err="1" smtClean="0"/>
              <a:t>problema</a:t>
            </a:r>
            <a:r>
              <a:rPr lang="en-GB" dirty="0" smtClean="0"/>
              <a:t> </a:t>
            </a:r>
            <a:r>
              <a:rPr lang="en-GB" dirty="0" err="1" smtClean="0"/>
              <a:t>importanta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A.C.North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David J Hargreaves </a:t>
            </a:r>
            <a:r>
              <a:rPr lang="en-GB" dirty="0" smtClean="0"/>
              <a:t> in </a:t>
            </a:r>
            <a:r>
              <a:rPr lang="en-GB" dirty="0" err="1" smtClean="0"/>
              <a:t>studiul</a:t>
            </a:r>
            <a:r>
              <a:rPr lang="en-GB" dirty="0" smtClean="0"/>
              <a:t> </a:t>
            </a:r>
            <a:r>
              <a:rPr lang="en-GB" dirty="0" err="1" smtClean="0"/>
              <a:t>lor</a:t>
            </a:r>
            <a:r>
              <a:rPr lang="en-GB" dirty="0" smtClean="0"/>
              <a:t> au </a:t>
            </a:r>
            <a:r>
              <a:rPr lang="en-GB" dirty="0" err="1" smtClean="0"/>
              <a:t>aratat</a:t>
            </a:r>
            <a:r>
              <a:rPr lang="en-GB" dirty="0" smtClean="0"/>
              <a:t> ca </a:t>
            </a:r>
            <a:r>
              <a:rPr lang="en-GB" dirty="0" err="1" smtClean="0"/>
              <a:t>oamenii</a:t>
            </a:r>
            <a:r>
              <a:rPr lang="en-GB" dirty="0" smtClean="0"/>
              <a:t> </a:t>
            </a:r>
            <a:r>
              <a:rPr lang="en-GB" dirty="0" err="1" smtClean="0"/>
              <a:t>asociaza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usor</a:t>
            </a:r>
            <a:r>
              <a:rPr lang="en-GB" dirty="0" smtClean="0"/>
              <a:t> </a:t>
            </a:r>
            <a:r>
              <a:rPr lang="en-GB" dirty="0" err="1" smtClean="0"/>
              <a:t>doua</a:t>
            </a:r>
            <a:r>
              <a:rPr lang="en-GB" dirty="0" smtClean="0"/>
              <a:t> </a:t>
            </a:r>
            <a:r>
              <a:rPr lang="en-GB" dirty="0" err="1" smtClean="0"/>
              <a:t>melodii</a:t>
            </a:r>
            <a:r>
              <a:rPr lang="en-GB" dirty="0" smtClean="0"/>
              <a:t> care </a:t>
            </a:r>
            <a:r>
              <a:rPr lang="en-GB" dirty="0" err="1" smtClean="0"/>
              <a:t>apartin</a:t>
            </a:r>
            <a:r>
              <a:rPr lang="en-GB" dirty="0" smtClean="0"/>
              <a:t> </a:t>
            </a:r>
            <a:r>
              <a:rPr lang="en-GB" dirty="0" err="1" smtClean="0"/>
              <a:t>aceluiasi</a:t>
            </a:r>
            <a:r>
              <a:rPr lang="en-GB" dirty="0" smtClean="0"/>
              <a:t> gen </a:t>
            </a:r>
            <a:r>
              <a:rPr lang="en-GB" dirty="0" err="1" smtClean="0"/>
              <a:t>decat</a:t>
            </a:r>
            <a:r>
              <a:rPr lang="en-GB" dirty="0" smtClean="0"/>
              <a:t> </a:t>
            </a:r>
            <a:r>
              <a:rPr lang="en-GB" dirty="0" err="1" smtClean="0"/>
              <a:t>aceeasi</a:t>
            </a:r>
            <a:r>
              <a:rPr lang="en-GB" dirty="0" smtClean="0"/>
              <a:t> </a:t>
            </a:r>
            <a:r>
              <a:rPr lang="en-GB" dirty="0" err="1" smtClean="0"/>
              <a:t>melodie</a:t>
            </a:r>
            <a:r>
              <a:rPr lang="en-GB" dirty="0" smtClean="0"/>
              <a:t> cantata in 2 </a:t>
            </a:r>
            <a:r>
              <a:rPr lang="en-GB" dirty="0" err="1" smtClean="0"/>
              <a:t>genuri</a:t>
            </a:r>
            <a:r>
              <a:rPr lang="en-GB" dirty="0" smtClean="0"/>
              <a:t> </a:t>
            </a:r>
            <a:r>
              <a:rPr lang="en-GB" dirty="0" err="1" smtClean="0"/>
              <a:t>diferite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Clasificarea</a:t>
            </a:r>
            <a:r>
              <a:rPr lang="en-GB" dirty="0" smtClean="0"/>
              <a:t> se face manual, de </a:t>
            </a:r>
            <a:r>
              <a:rPr lang="en-GB" dirty="0" err="1" smtClean="0"/>
              <a:t>oameni</a:t>
            </a:r>
            <a:r>
              <a:rPr lang="en-GB" dirty="0" smtClean="0"/>
              <a:t>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intervine</a:t>
            </a:r>
            <a:r>
              <a:rPr lang="en-GB" dirty="0" smtClean="0"/>
              <a:t> </a:t>
            </a:r>
            <a:r>
              <a:rPr lang="en-GB" dirty="0" err="1" smtClean="0"/>
              <a:t>subiectivitatea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Setul</a:t>
            </a:r>
            <a:r>
              <a:rPr lang="en-GB" dirty="0"/>
              <a:t> de date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atributele</a:t>
            </a:r>
            <a:r>
              <a:rPr lang="en-GB" dirty="0"/>
              <a:t> </a:t>
            </a:r>
            <a:r>
              <a:rPr lang="en-GB" dirty="0" err="1" smtClean="0"/>
              <a:t>folosite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GTZAN</a:t>
            </a:r>
          </a:p>
          <a:p>
            <a:pPr lvl="1"/>
            <a:r>
              <a:rPr lang="it-IT" dirty="0"/>
              <a:t>blues</a:t>
            </a:r>
            <a:r>
              <a:rPr lang="it-IT" dirty="0" smtClean="0"/>
              <a:t>, 		- </a:t>
            </a:r>
            <a:r>
              <a:rPr lang="it-IT" dirty="0" err="1" smtClean="0"/>
              <a:t>clasic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country</a:t>
            </a:r>
            <a:r>
              <a:rPr lang="it-IT" dirty="0"/>
              <a:t>, </a:t>
            </a:r>
            <a:r>
              <a:rPr lang="it-IT" dirty="0" smtClean="0"/>
              <a:t>	- disco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hip-hop</a:t>
            </a:r>
            <a:r>
              <a:rPr lang="it-IT" dirty="0"/>
              <a:t>, </a:t>
            </a:r>
            <a:r>
              <a:rPr lang="it-IT" dirty="0" smtClean="0"/>
              <a:t>	-  jazz,</a:t>
            </a:r>
          </a:p>
          <a:p>
            <a:pPr lvl="1"/>
            <a:r>
              <a:rPr lang="it-IT" dirty="0" smtClean="0"/>
              <a:t>metal,		-  </a:t>
            </a:r>
            <a:r>
              <a:rPr lang="it-IT" dirty="0"/>
              <a:t>pop, </a:t>
            </a:r>
            <a:endParaRPr lang="it-IT" dirty="0" smtClean="0"/>
          </a:p>
          <a:p>
            <a:pPr lvl="1"/>
            <a:r>
              <a:rPr lang="it-IT" dirty="0" err="1" smtClean="0"/>
              <a:t>reggaer</a:t>
            </a:r>
            <a:r>
              <a:rPr lang="it-IT" dirty="0" smtClean="0"/>
              <a:t>,		- rock</a:t>
            </a:r>
            <a:endParaRPr lang="en-GB" dirty="0" smtClean="0"/>
          </a:p>
          <a:p>
            <a:r>
              <a:rPr lang="en-GB" dirty="0" err="1" smtClean="0"/>
              <a:t>Trasaturile</a:t>
            </a:r>
            <a:r>
              <a:rPr lang="en-GB" dirty="0" smtClean="0"/>
              <a:t> MFCC </a:t>
            </a:r>
          </a:p>
          <a:p>
            <a:pPr marL="0" indent="0">
              <a:buNone/>
            </a:pPr>
            <a:r>
              <a:rPr lang="en-GB" dirty="0" smtClean="0"/>
              <a:t>(Mel Frequency Coefficients)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77" y="1984968"/>
            <a:ext cx="4517650" cy="367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Analiza</a:t>
            </a:r>
            <a:r>
              <a:rPr lang="en-GB" dirty="0" smtClean="0"/>
              <a:t> </a:t>
            </a:r>
            <a:r>
              <a:rPr lang="en-GB" dirty="0" err="1" smtClean="0"/>
              <a:t>atributelor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99" y="1563886"/>
            <a:ext cx="9137001" cy="452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ro-RO" dirty="0" smtClean="0"/>
              <a:t>lgoritmi </a:t>
            </a:r>
            <a:r>
              <a:rPr lang="en-US" dirty="0" err="1" smtClean="0"/>
              <a:t>folositi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Retele neuronale artificiale</a:t>
            </a:r>
            <a:r>
              <a:rPr lang="en-US" dirty="0" smtClean="0"/>
              <a:t> - </a:t>
            </a:r>
            <a:r>
              <a:rPr lang="en-US" dirty="0"/>
              <a:t> </a:t>
            </a:r>
            <a:r>
              <a:rPr lang="en-US" dirty="0" smtClean="0"/>
              <a:t>50.55%</a:t>
            </a:r>
            <a:endParaRPr lang="ro-RO" dirty="0" smtClean="0"/>
          </a:p>
          <a:p>
            <a:r>
              <a:rPr lang="ro-RO" dirty="0" smtClean="0"/>
              <a:t>KNN</a:t>
            </a:r>
            <a:r>
              <a:rPr lang="en-US" dirty="0"/>
              <a:t> -  </a:t>
            </a:r>
            <a:r>
              <a:rPr lang="en-US" dirty="0" smtClean="0"/>
              <a:t>53.225%</a:t>
            </a:r>
            <a:endParaRPr lang="ro-RO" dirty="0" smtClean="0"/>
          </a:p>
          <a:p>
            <a:r>
              <a:rPr lang="ro-RO" dirty="0" smtClean="0"/>
              <a:t>Regresie </a:t>
            </a:r>
            <a:r>
              <a:rPr lang="ro-RO" dirty="0" smtClean="0"/>
              <a:t>Logistica</a:t>
            </a:r>
            <a:r>
              <a:rPr lang="en-US" dirty="0"/>
              <a:t> </a:t>
            </a:r>
            <a:r>
              <a:rPr lang="en-US" dirty="0" smtClean="0"/>
              <a:t>– 46.325%</a:t>
            </a:r>
            <a:endParaRPr lang="ro-RO" dirty="0" smtClean="0"/>
          </a:p>
          <a:p>
            <a:r>
              <a:rPr lang="ro-RO" dirty="0" smtClean="0"/>
              <a:t>SVM</a:t>
            </a:r>
            <a:r>
              <a:rPr lang="en-US" dirty="0"/>
              <a:t> -  </a:t>
            </a:r>
            <a:r>
              <a:rPr lang="en-US" dirty="0" smtClean="0"/>
              <a:t>52.05%</a:t>
            </a:r>
            <a:endParaRPr lang="ro-RO" dirty="0" smtClean="0"/>
          </a:p>
          <a:p>
            <a:r>
              <a:rPr lang="ro-RO" dirty="0" smtClean="0"/>
              <a:t>Random </a:t>
            </a:r>
            <a:r>
              <a:rPr lang="ro-RO" dirty="0" smtClean="0"/>
              <a:t>Forest</a:t>
            </a:r>
            <a:r>
              <a:rPr lang="en-US" dirty="0"/>
              <a:t> </a:t>
            </a:r>
            <a:r>
              <a:rPr lang="en-US" dirty="0" smtClean="0"/>
              <a:t>– 77.975%</a:t>
            </a:r>
            <a:endParaRPr lang="ro-RO" dirty="0" smtClean="0"/>
          </a:p>
          <a:p>
            <a:r>
              <a:rPr lang="ro-RO" dirty="0" smtClean="0"/>
              <a:t>Gradient </a:t>
            </a:r>
            <a:r>
              <a:rPr lang="ro-RO" dirty="0" smtClean="0"/>
              <a:t>Boosting</a:t>
            </a:r>
            <a:r>
              <a:rPr lang="en-US" dirty="0"/>
              <a:t> - </a:t>
            </a:r>
            <a:r>
              <a:rPr lang="en-US" dirty="0" smtClean="0"/>
              <a:t>76.375%</a:t>
            </a: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 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Matrici</a:t>
            </a:r>
            <a:r>
              <a:rPr lang="en-US" dirty="0" smtClean="0"/>
              <a:t> de </a:t>
            </a:r>
            <a:r>
              <a:rPr lang="en-US" dirty="0" err="1" smtClean="0"/>
              <a:t>confuzie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78" y="3931944"/>
            <a:ext cx="2520000" cy="234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1" y="1453311"/>
            <a:ext cx="2520000" cy="234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16" y="3931943"/>
            <a:ext cx="2520000" cy="234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1" y="3931945"/>
            <a:ext cx="2520000" cy="234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59" y="1453309"/>
            <a:ext cx="2520000" cy="234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78" y="1453309"/>
            <a:ext cx="2520000" cy="234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Clasificatorul expert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313430" y="1955309"/>
            <a:ext cx="5683255" cy="3603394"/>
            <a:chOff x="-1" y="0"/>
            <a:chExt cx="5683659" cy="3603394"/>
          </a:xfrm>
        </p:grpSpPr>
        <p:cxnSp>
          <p:nvCxnSpPr>
            <p:cNvPr id="5" name="Straight Arrow Connector 4"/>
            <p:cNvCxnSpPr>
              <a:stCxn id="8" idx="3"/>
              <a:endCxn id="6" idx="1"/>
            </p:cNvCxnSpPr>
            <p:nvPr/>
          </p:nvCxnSpPr>
          <p:spPr>
            <a:xfrm>
              <a:off x="4924616" y="1255222"/>
              <a:ext cx="437097" cy="140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6" name="Picture 5" descr="C:\Users\doiser0\AppData\Local\Microsoft\Windows\INetCache\Content.Word\msqq_À¶É«µÄÎÊºÅÍ¼±ê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713" y="1088984"/>
              <a:ext cx="321945" cy="3352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-1" y="0"/>
              <a:ext cx="3931921" cy="3603394"/>
              <a:chOff x="-1" y="0"/>
              <a:chExt cx="3931921" cy="36033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-1" y="0"/>
                <a:ext cx="3108326" cy="3603394"/>
                <a:chOff x="-1" y="0"/>
                <a:chExt cx="3108326" cy="360339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-1" y="0"/>
                  <a:ext cx="3108326" cy="3603394"/>
                  <a:chOff x="-1" y="0"/>
                  <a:chExt cx="3108326" cy="3603394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-1" y="0"/>
                    <a:ext cx="3108326" cy="3603394"/>
                    <a:chOff x="-1" y="0"/>
                    <a:chExt cx="3108326" cy="3603394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-1" y="0"/>
                      <a:ext cx="3108326" cy="3603394"/>
                      <a:chOff x="-1" y="0"/>
                      <a:chExt cx="3108326" cy="3603394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-1" y="0"/>
                        <a:ext cx="3108326" cy="1624965"/>
                        <a:chOff x="-1" y="-66504"/>
                        <a:chExt cx="3108959" cy="1625507"/>
                      </a:xfrm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-1" y="182881"/>
                          <a:ext cx="2468880" cy="1339618"/>
                          <a:chOff x="-24940" y="91463"/>
                          <a:chExt cx="2469124" cy="1340188"/>
                        </a:xfrm>
                      </p:grpSpPr>
                      <p:sp>
                        <p:nvSpPr>
                          <p:cNvPr id="58" name="Oval 57"/>
                          <p:cNvSpPr/>
                          <p:nvPr/>
                        </p:nvSpPr>
                        <p:spPr>
                          <a:xfrm>
                            <a:off x="8313" y="91463"/>
                            <a:ext cx="476250" cy="35242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8313" y="482149"/>
                            <a:ext cx="485775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/>
                        </p:nvSpPr>
                        <p:spPr>
                          <a:xfrm>
                            <a:off x="205914" y="871609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205914" y="972901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2" name="Oval 61"/>
                          <p:cNvSpPr/>
                          <p:nvPr/>
                        </p:nvSpPr>
                        <p:spPr>
                          <a:xfrm>
                            <a:off x="-24940" y="1069701"/>
                            <a:ext cx="519028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 dirty="0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 dirty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r>
                              <a:rPr lang="en-US" sz="1100" baseline="-25000" dirty="0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3</a:t>
                            </a:r>
                            <a:endParaRPr lang="en-US" sz="11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63" name="Straight Arrow Connector 62"/>
                          <p:cNvCxnSpPr>
                            <a:stCxn id="58" idx="6"/>
                            <a:endCxn id="66" idx="1"/>
                          </p:cNvCxnSpPr>
                          <p:nvPr/>
                        </p:nvCxnSpPr>
                        <p:spPr>
                          <a:xfrm>
                            <a:off x="484563" y="267676"/>
                            <a:ext cx="310195" cy="39996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Straight Arrow Connector 63"/>
                          <p:cNvCxnSpPr>
                            <a:stCxn id="59" idx="6"/>
                            <a:endCxn id="66" idx="1"/>
                          </p:cNvCxnSpPr>
                          <p:nvPr/>
                        </p:nvCxnSpPr>
                        <p:spPr>
                          <a:xfrm>
                            <a:off x="494088" y="663124"/>
                            <a:ext cx="300670" cy="451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Straight Arrow Connector 64"/>
                          <p:cNvCxnSpPr>
                            <a:stCxn id="62" idx="6"/>
                            <a:endCxn id="66" idx="1"/>
                          </p:cNvCxnSpPr>
                          <p:nvPr/>
                        </p:nvCxnSpPr>
                        <p:spPr>
                          <a:xfrm flipV="1">
                            <a:off x="494088" y="667642"/>
                            <a:ext cx="300670" cy="58303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794758" y="498952"/>
                            <a:ext cx="993026" cy="337379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Clasificator 1</a:t>
                            </a:r>
                          </a:p>
                        </p:txBody>
                      </p:sp>
                      <p:cxnSp>
                        <p:nvCxnSpPr>
                          <p:cNvPr id="67" name="Straight Arrow Connector 66"/>
                          <p:cNvCxnSpPr>
                            <a:stCxn id="66" idx="3"/>
                            <a:endCxn id="51" idx="2"/>
                          </p:cNvCxnSpPr>
                          <p:nvPr/>
                        </p:nvCxnSpPr>
                        <p:spPr>
                          <a:xfrm flipV="1">
                            <a:off x="1787784" y="655071"/>
                            <a:ext cx="656400" cy="1257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2468878" y="-66504"/>
                          <a:ext cx="640080" cy="1625507"/>
                          <a:chOff x="-67386" y="-95008"/>
                          <a:chExt cx="864758" cy="2322195"/>
                        </a:xfrm>
                      </p:grpSpPr>
                      <p:sp>
                        <p:nvSpPr>
                          <p:cNvPr id="51" name="Snip Same Side Corner Rectangle 50"/>
                          <p:cNvSpPr/>
                          <p:nvPr/>
                        </p:nvSpPr>
                        <p:spPr>
                          <a:xfrm>
                            <a:off x="-67386" y="-95008"/>
                            <a:ext cx="864758" cy="2322195"/>
                          </a:xfrm>
                          <a:prstGeom prst="snip2Same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2" name="Rounded Rectangle 51"/>
                          <p:cNvSpPr/>
                          <p:nvPr/>
                        </p:nvSpPr>
                        <p:spPr>
                          <a:xfrm>
                            <a:off x="21514" y="43867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3" name="Rounded Rectangle 52"/>
                          <p:cNvSpPr/>
                          <p:nvPr/>
                        </p:nvSpPr>
                        <p:spPr>
                          <a:xfrm>
                            <a:off x="21514" y="564568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4" name="Rounded Rectangle 53"/>
                          <p:cNvSpPr/>
                          <p:nvPr/>
                        </p:nvSpPr>
                        <p:spPr>
                          <a:xfrm>
                            <a:off x="21514" y="1453569"/>
                            <a:ext cx="625395" cy="386716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10</a:t>
                            </a:r>
                            <a:r>
                              <a:rPr lang="ro-RO" sz="900" baseline="30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55" name="Oval 54"/>
                          <p:cNvSpPr/>
                          <p:nvPr/>
                        </p:nvSpPr>
                        <p:spPr>
                          <a:xfrm>
                            <a:off x="275514" y="1009068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>
                            <a:off x="275514" y="1136069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275514" y="1301167"/>
                            <a:ext cx="65182" cy="77509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-1" y="1978429"/>
                        <a:ext cx="3108326" cy="1624965"/>
                        <a:chOff x="-1" y="-66504"/>
                        <a:chExt cx="3108959" cy="1625507"/>
                      </a:xfrm>
                    </p:grpSpPr>
                    <p:grpSp>
                      <p:nvGrpSpPr>
                        <p:cNvPr id="30" name="Group 29"/>
                        <p:cNvGrpSpPr/>
                        <p:nvPr/>
                      </p:nvGrpSpPr>
                      <p:grpSpPr>
                        <a:xfrm>
                          <a:off x="-1" y="182881"/>
                          <a:ext cx="2468880" cy="1339618"/>
                          <a:chOff x="-24940" y="91463"/>
                          <a:chExt cx="2469124" cy="1340188"/>
                        </a:xfrm>
                      </p:grpSpPr>
                      <p:sp>
                        <p:nvSpPr>
                          <p:cNvPr id="39" name="Oval 38"/>
                          <p:cNvSpPr/>
                          <p:nvPr/>
                        </p:nvSpPr>
                        <p:spPr>
                          <a:xfrm>
                            <a:off x="8313" y="91463"/>
                            <a:ext cx="476250" cy="35242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0" name="Oval 39"/>
                          <p:cNvSpPr/>
                          <p:nvPr/>
                        </p:nvSpPr>
                        <p:spPr>
                          <a:xfrm>
                            <a:off x="8313" y="482149"/>
                            <a:ext cx="485775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1" name="Oval 40"/>
                          <p:cNvSpPr/>
                          <p:nvPr/>
                        </p:nvSpPr>
                        <p:spPr>
                          <a:xfrm>
                            <a:off x="205914" y="871609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" name="Oval 41"/>
                          <p:cNvSpPr/>
                          <p:nvPr/>
                        </p:nvSpPr>
                        <p:spPr>
                          <a:xfrm>
                            <a:off x="205914" y="972901"/>
                            <a:ext cx="57150" cy="4571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3" name="Oval 42"/>
                          <p:cNvSpPr/>
                          <p:nvPr/>
                        </p:nvSpPr>
                        <p:spPr>
                          <a:xfrm>
                            <a:off x="-24940" y="1069701"/>
                            <a:ext cx="519027" cy="36195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n-US" sz="1100" baseline="-250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13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44" name="Straight Arrow Connector 43"/>
                          <p:cNvCxnSpPr>
                            <a:stCxn id="39" idx="6"/>
                            <a:endCxn id="47" idx="1"/>
                          </p:cNvCxnSpPr>
                          <p:nvPr/>
                        </p:nvCxnSpPr>
                        <p:spPr>
                          <a:xfrm>
                            <a:off x="484563" y="267676"/>
                            <a:ext cx="310195" cy="39996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Arrow Connector 44"/>
                          <p:cNvCxnSpPr>
                            <a:stCxn id="40" idx="6"/>
                            <a:endCxn id="47" idx="1"/>
                          </p:cNvCxnSpPr>
                          <p:nvPr/>
                        </p:nvCxnSpPr>
                        <p:spPr>
                          <a:xfrm>
                            <a:off x="494088" y="663124"/>
                            <a:ext cx="300670" cy="451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Straight Arrow Connector 45"/>
                          <p:cNvCxnSpPr>
                            <a:stCxn id="43" idx="6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494087" y="667642"/>
                            <a:ext cx="300671" cy="58303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Rectangle 46"/>
                          <p:cNvSpPr/>
                          <p:nvPr/>
                        </p:nvSpPr>
                        <p:spPr>
                          <a:xfrm>
                            <a:off x="794758" y="498952"/>
                            <a:ext cx="993026" cy="337379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Clasificator 6</a:t>
                            </a:r>
                          </a:p>
                        </p:txBody>
                      </p:sp>
                      <p:cxnSp>
                        <p:nvCxnSpPr>
                          <p:cNvPr id="48" name="Straight Arrow Connector 47"/>
                          <p:cNvCxnSpPr>
                            <a:stCxn id="47" idx="3"/>
                            <a:endCxn id="32" idx="2"/>
                          </p:cNvCxnSpPr>
                          <p:nvPr/>
                        </p:nvCxnSpPr>
                        <p:spPr>
                          <a:xfrm flipV="1">
                            <a:off x="1787784" y="655071"/>
                            <a:ext cx="656400" cy="1257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Group 30"/>
                        <p:cNvGrpSpPr/>
                        <p:nvPr/>
                      </p:nvGrpSpPr>
                      <p:grpSpPr>
                        <a:xfrm>
                          <a:off x="2468878" y="-66504"/>
                          <a:ext cx="640080" cy="1625507"/>
                          <a:chOff x="-67386" y="-95008"/>
                          <a:chExt cx="864758" cy="2322195"/>
                        </a:xfrm>
                      </p:grpSpPr>
                      <p:sp>
                        <p:nvSpPr>
                          <p:cNvPr id="32" name="Snip Same Side Corner Rectangle 31"/>
                          <p:cNvSpPr/>
                          <p:nvPr/>
                        </p:nvSpPr>
                        <p:spPr>
                          <a:xfrm>
                            <a:off x="-67386" y="-95008"/>
                            <a:ext cx="864758" cy="2322195"/>
                          </a:xfrm>
                          <a:prstGeom prst="snip2Same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" name="Rounded Rectangle 32"/>
                          <p:cNvSpPr/>
                          <p:nvPr/>
                        </p:nvSpPr>
                        <p:spPr>
                          <a:xfrm>
                            <a:off x="21514" y="43867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4" name="Rounded Rectangle 33"/>
                          <p:cNvSpPr/>
                          <p:nvPr/>
                        </p:nvSpPr>
                        <p:spPr>
                          <a:xfrm>
                            <a:off x="21514" y="564568"/>
                            <a:ext cx="626030" cy="387350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2</a:t>
                            </a:r>
                            <a:r>
                              <a:rPr lang="ro-RO" sz="900" baseline="30000" dirty="0" smtClean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5" name="Rounded Rectangle 34"/>
                          <p:cNvSpPr/>
                          <p:nvPr/>
                        </p:nvSpPr>
                        <p:spPr>
                          <a:xfrm>
                            <a:off x="21514" y="1453569"/>
                            <a:ext cx="625395" cy="386716"/>
                          </a:xfrm>
                          <a:prstGeom prst="roundRect">
                            <a:avLst/>
                          </a:prstGeom>
                          <a:solidFill>
                            <a:sysClr val="window" lastClr="FFFFFF"/>
                          </a:solidFill>
                          <a:ln w="12700" cap="flat" cmpd="sng" algn="ctr">
                            <a:solidFill>
                              <a:srgbClr val="4472C4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o-RO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r>
                              <a:rPr lang="ro-RO" sz="900" baseline="-25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10</a:t>
                            </a:r>
                            <a:r>
                              <a:rPr lang="ro-RO" sz="900" baseline="300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6</a:t>
                            </a:r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6" name="Oval 35"/>
                          <p:cNvSpPr/>
                          <p:nvPr/>
                        </p:nvSpPr>
                        <p:spPr>
                          <a:xfrm>
                            <a:off x="275514" y="1009068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7" name="Oval 36"/>
                          <p:cNvSpPr/>
                          <p:nvPr/>
                        </p:nvSpPr>
                        <p:spPr>
                          <a:xfrm>
                            <a:off x="275514" y="1136069"/>
                            <a:ext cx="64762" cy="77470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8" name="Oval 37"/>
                          <p:cNvSpPr/>
                          <p:nvPr/>
                        </p:nvSpPr>
                        <p:spPr>
                          <a:xfrm>
                            <a:off x="275514" y="1301167"/>
                            <a:ext cx="65182" cy="77509"/>
                          </a:xfrm>
                          <a:prstGeom prst="ellipse">
                            <a:avLst/>
                          </a:prstGeom>
                          <a:solidFill>
                            <a:srgbClr val="5B9BD5"/>
                          </a:solidFill>
                          <a:ln w="12700" cap="flat" cmpd="sng" algn="ctr">
                            <a:solidFill>
                              <a:srgbClr val="5B9BD5">
                                <a:shade val="50000"/>
                              </a:srgb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751512" y="1654233"/>
                      <a:ext cx="47625" cy="53975"/>
                    </a:xfrm>
                    <a:prstGeom prst="ellipse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2751512" y="1737360"/>
                      <a:ext cx="47625" cy="53975"/>
                    </a:xfrm>
                    <a:prstGeom prst="ellipse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751512" y="1853738"/>
                      <a:ext cx="47625" cy="53975"/>
                    </a:xfrm>
                    <a:prstGeom prst="ellipse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Oval 20"/>
                  <p:cNvSpPr/>
                  <p:nvPr/>
                </p:nvSpPr>
                <p:spPr>
                  <a:xfrm>
                    <a:off x="216130" y="1729047"/>
                    <a:ext cx="47625" cy="53975"/>
                  </a:xfrm>
                  <a:prstGeom prst="ellipse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16130" y="1812175"/>
                    <a:ext cx="47625" cy="53975"/>
                  </a:xfrm>
                  <a:prstGeom prst="ellipse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16130" y="1928553"/>
                    <a:ext cx="47625" cy="53975"/>
                  </a:xfrm>
                  <a:prstGeom prst="ellipse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1338349" y="1504599"/>
                  <a:ext cx="47625" cy="53975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338349" y="1720735"/>
                  <a:ext cx="47625" cy="53975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338349" y="1961808"/>
                  <a:ext cx="47625" cy="53975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Arrow Connector 9"/>
              <p:cNvCxnSpPr>
                <a:stCxn id="35" idx="3"/>
                <a:endCxn id="8" idx="1"/>
              </p:cNvCxnSpPr>
              <p:nvPr/>
            </p:nvCxnSpPr>
            <p:spPr>
              <a:xfrm flipV="1">
                <a:off x="2996977" y="1255222"/>
                <a:ext cx="934943" cy="194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2" idx="3"/>
                <a:endCxn id="8" idx="1"/>
              </p:cNvCxnSpPr>
              <p:nvPr/>
            </p:nvCxnSpPr>
            <p:spPr>
              <a:xfrm>
                <a:off x="2997447" y="232703"/>
                <a:ext cx="934473" cy="1022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3" idx="3"/>
                <a:endCxn id="8" idx="1"/>
              </p:cNvCxnSpPr>
              <p:nvPr/>
            </p:nvCxnSpPr>
            <p:spPr>
              <a:xfrm>
                <a:off x="2997447" y="597066"/>
                <a:ext cx="934473" cy="658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54" idx="3"/>
                <a:endCxn id="8" idx="1"/>
              </p:cNvCxnSpPr>
              <p:nvPr/>
            </p:nvCxnSpPr>
            <p:spPr>
              <a:xfrm>
                <a:off x="2996977" y="1218926"/>
                <a:ext cx="934943" cy="362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3" idx="3"/>
                <a:endCxn id="8" idx="1"/>
              </p:cNvCxnSpPr>
              <p:nvPr/>
            </p:nvCxnSpPr>
            <p:spPr>
              <a:xfrm flipV="1">
                <a:off x="2997447" y="1255222"/>
                <a:ext cx="934473" cy="955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34" idx="3"/>
                <a:endCxn id="8" idx="1"/>
              </p:cNvCxnSpPr>
              <p:nvPr/>
            </p:nvCxnSpPr>
            <p:spPr>
              <a:xfrm flipV="1">
                <a:off x="2997447" y="1255222"/>
                <a:ext cx="934473" cy="13202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3931920" y="1030778"/>
              <a:ext cx="992696" cy="4488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Random Forest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62" y="1756400"/>
            <a:ext cx="4129604" cy="3839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E794-F747-4BE6-82F7-F1063CBEF7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ABER">
  <a:themeElements>
    <a:clrScheme name="IFABERColors">
      <a:dk1>
        <a:srgbClr val="242424"/>
      </a:dk1>
      <a:lt1>
        <a:sysClr val="window" lastClr="FFFFFF"/>
      </a:lt1>
      <a:dk2>
        <a:srgbClr val="D8D8D8"/>
      </a:dk2>
      <a:lt2>
        <a:srgbClr val="FFFFFF"/>
      </a:lt2>
      <a:accent1>
        <a:srgbClr val="0EAD9D"/>
      </a:accent1>
      <a:accent2>
        <a:srgbClr val="097167"/>
      </a:accent2>
      <a:accent3>
        <a:srgbClr val="0C9C8F"/>
      </a:accent3>
      <a:accent4>
        <a:srgbClr val="919191"/>
      </a:accent4>
      <a:accent5>
        <a:srgbClr val="5A5A5A"/>
      </a:accent5>
      <a:accent6>
        <a:srgbClr val="393939"/>
      </a:accent6>
      <a:hlink>
        <a:srgbClr val="0EAD9D"/>
      </a:hlink>
      <a:folHlink>
        <a:srgbClr val="242424"/>
      </a:folHlink>
    </a:clrScheme>
    <a:fontScheme name="IFABERFonts">
      <a:majorFont>
        <a:latin typeface="Gotham Bold"/>
        <a:ea typeface=""/>
        <a:cs typeface=""/>
      </a:majorFont>
      <a:minorFont>
        <a:latin typeface="Gotham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ABER" id="{A433B3D4-8680-4119-BEE1-149A5EE4F3F9}" vid="{726B2697-7C80-48C7-980D-40CCA25143FD}"/>
    </a:ext>
  </a:extLst>
</a:theme>
</file>

<file path=ppt/theme/theme2.xml><?xml version="1.0" encoding="utf-8"?>
<a:theme xmlns:a="http://schemas.openxmlformats.org/drawingml/2006/main" name="1_IFABER">
  <a:themeElements>
    <a:clrScheme name="IFABERColors">
      <a:dk1>
        <a:srgbClr val="242424"/>
      </a:dk1>
      <a:lt1>
        <a:sysClr val="window" lastClr="FFFFFF"/>
      </a:lt1>
      <a:dk2>
        <a:srgbClr val="D8D8D8"/>
      </a:dk2>
      <a:lt2>
        <a:srgbClr val="FFFFFF"/>
      </a:lt2>
      <a:accent1>
        <a:srgbClr val="0EAD9D"/>
      </a:accent1>
      <a:accent2>
        <a:srgbClr val="097167"/>
      </a:accent2>
      <a:accent3>
        <a:srgbClr val="0C9C8F"/>
      </a:accent3>
      <a:accent4>
        <a:srgbClr val="919191"/>
      </a:accent4>
      <a:accent5>
        <a:srgbClr val="5A5A5A"/>
      </a:accent5>
      <a:accent6>
        <a:srgbClr val="393939"/>
      </a:accent6>
      <a:hlink>
        <a:srgbClr val="0EAD9D"/>
      </a:hlink>
      <a:folHlink>
        <a:srgbClr val="242424"/>
      </a:folHlink>
    </a:clrScheme>
    <a:fontScheme name="IFABERFonts">
      <a:majorFont>
        <a:latin typeface="Gotham Bold"/>
        <a:ea typeface=""/>
        <a:cs typeface=""/>
      </a:majorFont>
      <a:minorFont>
        <a:latin typeface="Gotham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ABER" id="{A433B3D4-8680-4119-BEE1-149A5EE4F3F9}" vid="{726B2697-7C80-48C7-980D-40CCA25143FD}"/>
    </a:ext>
  </a:extLst>
</a:theme>
</file>

<file path=ppt/theme/theme3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IFABER</Template>
  <TotalTime>0</TotalTime>
  <Words>295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Franklin Gothic Book</vt:lpstr>
      <vt:lpstr>Gotham Bold</vt:lpstr>
      <vt:lpstr>Gotham Light</vt:lpstr>
      <vt:lpstr>Times New Roman</vt:lpstr>
      <vt:lpstr>Wingdings 2</vt:lpstr>
      <vt:lpstr>IFABER</vt:lpstr>
      <vt:lpstr>1_IFABER</vt:lpstr>
      <vt:lpstr>Crop</vt:lpstr>
      <vt:lpstr>Clasificarea automată a melodiilor în genuri muzicale</vt:lpstr>
      <vt:lpstr>Curpins</vt:lpstr>
      <vt:lpstr>De ce este o problema importanta?</vt:lpstr>
      <vt:lpstr>Setul de date si atributele folosite</vt:lpstr>
      <vt:lpstr>Analiza atributelor</vt:lpstr>
      <vt:lpstr>Algoritmi folositi</vt:lpstr>
      <vt:lpstr>Random Forest ???</vt:lpstr>
      <vt:lpstr>Matrici de confuzie</vt:lpstr>
      <vt:lpstr>Clasificatorul expert</vt:lpstr>
      <vt:lpstr>Utilizarea setului de date</vt:lpstr>
      <vt:lpstr>Vizualizarea clasificarilor</vt:lpstr>
      <vt:lpstr>Vizualizarea clasificarilor</vt:lpstr>
      <vt:lpstr>Concluzii</vt:lpstr>
    </vt:vector>
  </TitlesOfParts>
  <Company>UGIS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Miron Dorin Andrei Beniamin (UniCredit Business Integrated Solutions)</dc:creator>
  <cp:lastModifiedBy>Miron Dorin Andrei Beniamin (UniCredit Business Integrated Solutions)</cp:lastModifiedBy>
  <cp:revision>38</cp:revision>
  <dcterms:created xsi:type="dcterms:W3CDTF">2017-06-28T11:53:42Z</dcterms:created>
  <dcterms:modified xsi:type="dcterms:W3CDTF">2017-06-29T13:19:49Z</dcterms:modified>
</cp:coreProperties>
</file>