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57" r:id="rId2"/>
    <p:sldId id="261" r:id="rId3"/>
    <p:sldId id="267" r:id="rId4"/>
    <p:sldId id="256" r:id="rId5"/>
    <p:sldId id="283" r:id="rId6"/>
    <p:sldId id="274" r:id="rId7"/>
    <p:sldId id="275" r:id="rId8"/>
    <p:sldId id="284" r:id="rId9"/>
    <p:sldId id="280" r:id="rId10"/>
    <p:sldId id="268" r:id="rId11"/>
    <p:sldId id="281" r:id="rId12"/>
    <p:sldId id="276" r:id="rId13"/>
    <p:sldId id="277" r:id="rId14"/>
    <p:sldId id="282" r:id="rId15"/>
    <p:sldId id="278" r:id="rId16"/>
    <p:sldId id="285" r:id="rId17"/>
    <p:sldId id="279" r:id="rId18"/>
    <p:sldId id="286" r:id="rId19"/>
    <p:sldId id="266"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89628"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19534" custScaleY="111217" custLinFactNeighborX="-12241" custLinFactNeighborY="-5406"/>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2688">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16082" custScaleY="113999" custLinFactNeighborX="-6332" custLinFactNeighborY="-501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2648">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en-US" b="0" dirty="0"/>
            <a:t>2043726-9499</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en-US" b="0" dirty="0"/>
            <a:t>654833-8356</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B344FC-DBB3-4408-8EC7-07EF3F0B29EC}" type="doc">
      <dgm:prSet loTypeId="urn:microsoft.com/office/officeart/2009/3/layout/StepUpProcess" loCatId="process" qsTypeId="urn:microsoft.com/office/officeart/2005/8/quickstyle/simple1" qsCatId="simple" csTypeId="urn:microsoft.com/office/officeart/2005/8/colors/accent6_5" csCatId="accent6" phldr="1"/>
      <dgm:spPr/>
      <dgm:t>
        <a:bodyPr/>
        <a:lstStyle/>
        <a:p>
          <a:pPr rtl="1"/>
          <a:endParaRPr lang="he-IL"/>
        </a:p>
      </dgm:t>
    </dgm:pt>
    <dgm:pt modelId="{BE657711-D055-456C-9C15-B35B5D622AED}">
      <dgm:prSet phldrT="[טקסט]"/>
      <dgm:spPr/>
      <dgm:t>
        <a:bodyPr/>
        <a:lstStyle/>
        <a:p>
          <a:pPr rtl="1"/>
          <a:r>
            <a:rPr lang="he-IL" dirty="0">
              <a:latin typeface="+mj-lt"/>
            </a:rPr>
            <a:t>מדידת ל"ד ע"י קטטר למשך 10 דקות, לצד מדידת </a:t>
          </a:r>
          <a:r>
            <a:rPr lang="en-US" dirty="0">
              <a:latin typeface="+mj-lt"/>
            </a:rPr>
            <a:t>PPG</a:t>
          </a:r>
          <a:r>
            <a:rPr lang="he-IL" dirty="0">
              <a:latin typeface="+mj-lt"/>
            </a:rPr>
            <a:t> ע"י קליפס</a:t>
          </a:r>
        </a:p>
      </dgm:t>
    </dgm:pt>
    <dgm:pt modelId="{EE03CC0E-A297-4D31-936D-3268D640FBC5}" type="parTrans" cxnId="{B103437A-2EB2-4E35-ADE3-2F753D3A812E}">
      <dgm:prSet/>
      <dgm:spPr/>
      <dgm:t>
        <a:bodyPr/>
        <a:lstStyle/>
        <a:p>
          <a:pPr rtl="1"/>
          <a:endParaRPr lang="he-IL"/>
        </a:p>
      </dgm:t>
    </dgm:pt>
    <dgm:pt modelId="{BE3D89E0-DB03-4ECB-9AB8-D71C0425F1A6}" type="sibTrans" cxnId="{B103437A-2EB2-4E35-ADE3-2F753D3A812E}">
      <dgm:prSet/>
      <dgm:spPr/>
      <dgm:t>
        <a:bodyPr/>
        <a:lstStyle/>
        <a:p>
          <a:pPr rtl="1"/>
          <a:endParaRPr lang="he-IL"/>
        </a:p>
      </dgm:t>
    </dgm:pt>
    <dgm:pt modelId="{B1D15EA7-65E5-474F-9E1D-90C7E8F5A67F}">
      <dgm:prSet phldrT="[טקסט]"/>
      <dgm:spPr/>
      <dgm:t>
        <a:bodyPr/>
        <a:lstStyle/>
        <a:p>
          <a:pPr rtl="1"/>
          <a:r>
            <a:rPr lang="he-IL" dirty="0">
              <a:latin typeface="+mj-lt"/>
            </a:rPr>
            <a:t>הכנסת הסיגנלים לרשת לצורך אימון</a:t>
          </a:r>
        </a:p>
      </dgm:t>
    </dgm:pt>
    <dgm:pt modelId="{750E4832-7C97-4D22-B89C-C2E2B7FF19ED}" type="parTrans" cxnId="{2E1A5C1B-B958-4709-B264-579AB413C427}">
      <dgm:prSet/>
      <dgm:spPr/>
      <dgm:t>
        <a:bodyPr/>
        <a:lstStyle/>
        <a:p>
          <a:pPr rtl="1"/>
          <a:endParaRPr lang="he-IL"/>
        </a:p>
      </dgm:t>
    </dgm:pt>
    <dgm:pt modelId="{8451787F-2F91-42AE-838C-83C316F96CF3}" type="sibTrans" cxnId="{2E1A5C1B-B958-4709-B264-579AB413C427}">
      <dgm:prSet/>
      <dgm:spPr/>
      <dgm:t>
        <a:bodyPr/>
        <a:lstStyle/>
        <a:p>
          <a:pPr rtl="1"/>
          <a:endParaRPr lang="he-IL"/>
        </a:p>
      </dgm:t>
    </dgm:pt>
    <dgm:pt modelId="{CE9E1E01-8E5A-4DD6-9486-204EAEE03434}">
      <dgm:prSet phldrT="[טקסט]"/>
      <dgm:spPr/>
      <dgm:t>
        <a:bodyPr/>
        <a:lstStyle/>
        <a:p>
          <a:pPr rtl="1"/>
          <a:r>
            <a:rPr lang="he-IL" dirty="0">
              <a:latin typeface="+mj-lt"/>
            </a:rPr>
            <a:t>שימוש במדידה רציפה של </a:t>
          </a:r>
          <a:r>
            <a:rPr lang="en-US" dirty="0">
              <a:latin typeface="+mj-lt"/>
            </a:rPr>
            <a:t>PPG</a:t>
          </a:r>
          <a:r>
            <a:rPr lang="he-IL" dirty="0">
              <a:latin typeface="+mj-lt"/>
            </a:rPr>
            <a:t> ככניסה לרשת המאומנת</a:t>
          </a:r>
        </a:p>
      </dgm:t>
    </dgm:pt>
    <dgm:pt modelId="{20FF5BF8-60A7-4CD6-8133-CA501297F0D4}" type="parTrans" cxnId="{6BB22360-1A68-4A88-A837-DFABF1719811}">
      <dgm:prSet/>
      <dgm:spPr/>
      <dgm:t>
        <a:bodyPr/>
        <a:lstStyle/>
        <a:p>
          <a:pPr rtl="1"/>
          <a:endParaRPr lang="he-IL"/>
        </a:p>
      </dgm:t>
    </dgm:pt>
    <dgm:pt modelId="{5818B649-ACAE-42B2-BC22-2076E2F477D4}" type="sibTrans" cxnId="{6BB22360-1A68-4A88-A837-DFABF1719811}">
      <dgm:prSet/>
      <dgm:spPr/>
      <dgm:t>
        <a:bodyPr/>
        <a:lstStyle/>
        <a:p>
          <a:pPr rtl="1"/>
          <a:endParaRPr lang="he-IL"/>
        </a:p>
      </dgm:t>
    </dgm:pt>
    <dgm:pt modelId="{231F5546-9EC7-4ED5-866B-C6A8CF1150EB}">
      <dgm:prSet phldrT="[טקסט]"/>
      <dgm:spPr/>
      <dgm:t>
        <a:bodyPr/>
        <a:lstStyle/>
        <a:p>
          <a:pPr rtl="1"/>
          <a:r>
            <a:rPr lang="he-IL" dirty="0">
              <a:latin typeface="+mj-lt"/>
            </a:rPr>
            <a:t>קבלת שערוך של אות לחץ דם באותם זמנים בהם נמדד ה-</a:t>
          </a:r>
          <a:r>
            <a:rPr lang="en-US" dirty="0">
              <a:latin typeface="+mj-lt"/>
            </a:rPr>
            <a:t>PPG</a:t>
          </a:r>
          <a:endParaRPr lang="he-IL" dirty="0">
            <a:latin typeface="+mj-lt"/>
          </a:endParaRPr>
        </a:p>
      </dgm:t>
    </dgm:pt>
    <dgm:pt modelId="{7A9B15EE-B5C2-4C35-9436-03510B5958FA}" type="parTrans" cxnId="{C4F89E7E-3C4A-4963-A5C8-1B67E54B4ECD}">
      <dgm:prSet/>
      <dgm:spPr/>
      <dgm:t>
        <a:bodyPr/>
        <a:lstStyle/>
        <a:p>
          <a:pPr rtl="1"/>
          <a:endParaRPr lang="he-IL"/>
        </a:p>
      </dgm:t>
    </dgm:pt>
    <dgm:pt modelId="{D0AE120A-4EB0-44EB-B9D0-2B3F496A1872}" type="sibTrans" cxnId="{C4F89E7E-3C4A-4963-A5C8-1B67E54B4ECD}">
      <dgm:prSet/>
      <dgm:spPr/>
      <dgm:t>
        <a:bodyPr/>
        <a:lstStyle/>
        <a:p>
          <a:pPr rtl="1"/>
          <a:endParaRPr lang="he-IL"/>
        </a:p>
      </dgm:t>
    </dgm:pt>
    <dgm:pt modelId="{5B169847-177A-4A78-B557-64BF702BDC83}">
      <dgm:prSet phldrT="[טקסט]"/>
      <dgm:spPr/>
      <dgm:t>
        <a:bodyPr/>
        <a:lstStyle/>
        <a:p>
          <a:pPr rtl="1"/>
          <a:r>
            <a:rPr lang="he-IL" dirty="0">
              <a:latin typeface="+mj-lt"/>
            </a:rPr>
            <a:t>כיול פרמטרי הנרמול של הרשת ע"י מדידת לחץ הדם כל שעה בעזרת שרוול</a:t>
          </a:r>
        </a:p>
      </dgm:t>
    </dgm:pt>
    <dgm:pt modelId="{A6A3AC46-BF92-46C8-89D8-16E513D4A1B2}" type="parTrans" cxnId="{B53B06D4-053A-468B-8A31-BD0CB1A55D79}">
      <dgm:prSet/>
      <dgm:spPr/>
      <dgm:t>
        <a:bodyPr/>
        <a:lstStyle/>
        <a:p>
          <a:pPr rtl="1"/>
          <a:endParaRPr lang="he-IL"/>
        </a:p>
      </dgm:t>
    </dgm:pt>
    <dgm:pt modelId="{A540B50C-8835-4890-8F32-53598A4B0373}" type="sibTrans" cxnId="{B53B06D4-053A-468B-8A31-BD0CB1A55D79}">
      <dgm:prSet/>
      <dgm:spPr/>
      <dgm:t>
        <a:bodyPr/>
        <a:lstStyle/>
        <a:p>
          <a:pPr rtl="1"/>
          <a:endParaRPr lang="he-IL"/>
        </a:p>
      </dgm:t>
    </dgm:pt>
    <dgm:pt modelId="{545D43CE-B1DD-4A28-A954-C872A8B3BE3A}" type="pres">
      <dgm:prSet presAssocID="{CEB344FC-DBB3-4408-8EC7-07EF3F0B29EC}" presName="rootnode" presStyleCnt="0">
        <dgm:presLayoutVars>
          <dgm:chMax/>
          <dgm:chPref/>
          <dgm:dir/>
          <dgm:animLvl val="lvl"/>
        </dgm:presLayoutVars>
      </dgm:prSet>
      <dgm:spPr/>
    </dgm:pt>
    <dgm:pt modelId="{E0036D0A-3FE1-4D23-AAD8-60DD10313C2A}" type="pres">
      <dgm:prSet presAssocID="{BE657711-D055-456C-9C15-B35B5D622AED}" presName="composite" presStyleCnt="0"/>
      <dgm:spPr/>
    </dgm:pt>
    <dgm:pt modelId="{2E63DC28-31A5-4684-89BC-10023AEC5F35}" type="pres">
      <dgm:prSet presAssocID="{BE657711-D055-456C-9C15-B35B5D622AED}" presName="LShape" presStyleLbl="alignNode1" presStyleIdx="0" presStyleCnt="9"/>
      <dgm:spPr/>
    </dgm:pt>
    <dgm:pt modelId="{54A973EB-008F-4AE3-A3AD-38623836DB71}" type="pres">
      <dgm:prSet presAssocID="{BE657711-D055-456C-9C15-B35B5D622AED}" presName="ParentText" presStyleLbl="revTx" presStyleIdx="0" presStyleCnt="5">
        <dgm:presLayoutVars>
          <dgm:chMax val="0"/>
          <dgm:chPref val="0"/>
          <dgm:bulletEnabled val="1"/>
        </dgm:presLayoutVars>
      </dgm:prSet>
      <dgm:spPr/>
    </dgm:pt>
    <dgm:pt modelId="{74FA1299-11EC-46B1-9038-C13E18DEAE53}" type="pres">
      <dgm:prSet presAssocID="{BE657711-D055-456C-9C15-B35B5D622AED}" presName="Triangle" presStyleLbl="alignNode1" presStyleIdx="1" presStyleCnt="9"/>
      <dgm:spPr/>
    </dgm:pt>
    <dgm:pt modelId="{790231C7-8D09-4350-99AF-AA3F246CC9E6}" type="pres">
      <dgm:prSet presAssocID="{BE3D89E0-DB03-4ECB-9AB8-D71C0425F1A6}" presName="sibTrans" presStyleCnt="0"/>
      <dgm:spPr/>
    </dgm:pt>
    <dgm:pt modelId="{475DD545-E66B-4616-A3A6-2ECA98577362}" type="pres">
      <dgm:prSet presAssocID="{BE3D89E0-DB03-4ECB-9AB8-D71C0425F1A6}" presName="space" presStyleCnt="0"/>
      <dgm:spPr/>
    </dgm:pt>
    <dgm:pt modelId="{2AC5AD5A-633A-4E0E-9B70-B6D56A21DBEF}" type="pres">
      <dgm:prSet presAssocID="{B1D15EA7-65E5-474F-9E1D-90C7E8F5A67F}" presName="composite" presStyleCnt="0"/>
      <dgm:spPr/>
    </dgm:pt>
    <dgm:pt modelId="{F0D80096-A201-4EBD-B6D2-F09F62DB05F2}" type="pres">
      <dgm:prSet presAssocID="{B1D15EA7-65E5-474F-9E1D-90C7E8F5A67F}" presName="LShape" presStyleLbl="alignNode1" presStyleIdx="2" presStyleCnt="9"/>
      <dgm:spPr/>
    </dgm:pt>
    <dgm:pt modelId="{2B3DA458-E6EC-4B56-AE21-C07204C4EBAB}" type="pres">
      <dgm:prSet presAssocID="{B1D15EA7-65E5-474F-9E1D-90C7E8F5A67F}" presName="ParentText" presStyleLbl="revTx" presStyleIdx="1" presStyleCnt="5">
        <dgm:presLayoutVars>
          <dgm:chMax val="0"/>
          <dgm:chPref val="0"/>
          <dgm:bulletEnabled val="1"/>
        </dgm:presLayoutVars>
      </dgm:prSet>
      <dgm:spPr/>
    </dgm:pt>
    <dgm:pt modelId="{843808D1-766F-473A-97D5-7457E494F632}" type="pres">
      <dgm:prSet presAssocID="{B1D15EA7-65E5-474F-9E1D-90C7E8F5A67F}" presName="Triangle" presStyleLbl="alignNode1" presStyleIdx="3" presStyleCnt="9"/>
      <dgm:spPr/>
    </dgm:pt>
    <dgm:pt modelId="{0EBB544A-3583-4ABD-9F7C-E26646898100}" type="pres">
      <dgm:prSet presAssocID="{8451787F-2F91-42AE-838C-83C316F96CF3}" presName="sibTrans" presStyleCnt="0"/>
      <dgm:spPr/>
    </dgm:pt>
    <dgm:pt modelId="{E3FB5744-452A-4C07-8E91-8F5A6060D23B}" type="pres">
      <dgm:prSet presAssocID="{8451787F-2F91-42AE-838C-83C316F96CF3}" presName="space" presStyleCnt="0"/>
      <dgm:spPr/>
    </dgm:pt>
    <dgm:pt modelId="{684C104E-62BF-4FF5-9B78-D38ED7BDBA7B}" type="pres">
      <dgm:prSet presAssocID="{CE9E1E01-8E5A-4DD6-9486-204EAEE03434}" presName="composite" presStyleCnt="0"/>
      <dgm:spPr/>
    </dgm:pt>
    <dgm:pt modelId="{1887AAE3-AC6D-44A1-8534-3A89503469AE}" type="pres">
      <dgm:prSet presAssocID="{CE9E1E01-8E5A-4DD6-9486-204EAEE03434}" presName="LShape" presStyleLbl="alignNode1" presStyleIdx="4" presStyleCnt="9"/>
      <dgm:spPr/>
    </dgm:pt>
    <dgm:pt modelId="{28CDBFE3-7000-45B5-AB2A-DE490AEE0F08}" type="pres">
      <dgm:prSet presAssocID="{CE9E1E01-8E5A-4DD6-9486-204EAEE03434}" presName="ParentText" presStyleLbl="revTx" presStyleIdx="2" presStyleCnt="5">
        <dgm:presLayoutVars>
          <dgm:chMax val="0"/>
          <dgm:chPref val="0"/>
          <dgm:bulletEnabled val="1"/>
        </dgm:presLayoutVars>
      </dgm:prSet>
      <dgm:spPr/>
    </dgm:pt>
    <dgm:pt modelId="{C1F13E6A-161B-403B-9A24-DC86C65C2A35}" type="pres">
      <dgm:prSet presAssocID="{CE9E1E01-8E5A-4DD6-9486-204EAEE03434}" presName="Triangle" presStyleLbl="alignNode1" presStyleIdx="5" presStyleCnt="9"/>
      <dgm:spPr/>
    </dgm:pt>
    <dgm:pt modelId="{93B4D50B-608E-40E2-A263-6C1A986DF2DE}" type="pres">
      <dgm:prSet presAssocID="{5818B649-ACAE-42B2-BC22-2076E2F477D4}" presName="sibTrans" presStyleCnt="0"/>
      <dgm:spPr/>
    </dgm:pt>
    <dgm:pt modelId="{023A4522-E5C8-4E4F-8982-6A7E89692B67}" type="pres">
      <dgm:prSet presAssocID="{5818B649-ACAE-42B2-BC22-2076E2F477D4}" presName="space" presStyleCnt="0"/>
      <dgm:spPr/>
    </dgm:pt>
    <dgm:pt modelId="{77D145C4-A9B2-44BA-AEA5-75BB18258A20}" type="pres">
      <dgm:prSet presAssocID="{231F5546-9EC7-4ED5-866B-C6A8CF1150EB}" presName="composite" presStyleCnt="0"/>
      <dgm:spPr/>
    </dgm:pt>
    <dgm:pt modelId="{0AE5385A-200E-418D-9DC1-C83D0F164570}" type="pres">
      <dgm:prSet presAssocID="{231F5546-9EC7-4ED5-866B-C6A8CF1150EB}" presName="LShape" presStyleLbl="alignNode1" presStyleIdx="6" presStyleCnt="9"/>
      <dgm:spPr/>
    </dgm:pt>
    <dgm:pt modelId="{C8090586-3799-4173-9E3B-3A1BAEAC6236}" type="pres">
      <dgm:prSet presAssocID="{231F5546-9EC7-4ED5-866B-C6A8CF1150EB}" presName="ParentText" presStyleLbl="revTx" presStyleIdx="3" presStyleCnt="5">
        <dgm:presLayoutVars>
          <dgm:chMax val="0"/>
          <dgm:chPref val="0"/>
          <dgm:bulletEnabled val="1"/>
        </dgm:presLayoutVars>
      </dgm:prSet>
      <dgm:spPr/>
    </dgm:pt>
    <dgm:pt modelId="{AC4553D3-8C92-4F77-AC69-3D97A097FB89}" type="pres">
      <dgm:prSet presAssocID="{231F5546-9EC7-4ED5-866B-C6A8CF1150EB}" presName="Triangle" presStyleLbl="alignNode1" presStyleIdx="7" presStyleCnt="9"/>
      <dgm:spPr/>
    </dgm:pt>
    <dgm:pt modelId="{ACDD8B91-B072-4C5A-82BE-62BB8596827F}" type="pres">
      <dgm:prSet presAssocID="{D0AE120A-4EB0-44EB-B9D0-2B3F496A1872}" presName="sibTrans" presStyleCnt="0"/>
      <dgm:spPr/>
    </dgm:pt>
    <dgm:pt modelId="{153D3F34-894F-44BA-85C2-A5F31B55867F}" type="pres">
      <dgm:prSet presAssocID="{D0AE120A-4EB0-44EB-B9D0-2B3F496A1872}" presName="space" presStyleCnt="0"/>
      <dgm:spPr/>
    </dgm:pt>
    <dgm:pt modelId="{F66DDB5A-2F41-469F-A9C2-20DDAF3C69D5}" type="pres">
      <dgm:prSet presAssocID="{5B169847-177A-4A78-B557-64BF702BDC83}" presName="composite" presStyleCnt="0"/>
      <dgm:spPr/>
    </dgm:pt>
    <dgm:pt modelId="{B34AE220-47DC-408E-90FC-AD6721F1AF80}" type="pres">
      <dgm:prSet presAssocID="{5B169847-177A-4A78-B557-64BF702BDC83}" presName="LShape" presStyleLbl="alignNode1" presStyleIdx="8" presStyleCnt="9"/>
      <dgm:spPr/>
    </dgm:pt>
    <dgm:pt modelId="{02557C7D-E136-4429-AB2D-E96CC0F1DD6A}" type="pres">
      <dgm:prSet presAssocID="{5B169847-177A-4A78-B557-64BF702BDC83}" presName="ParentText" presStyleLbl="revTx" presStyleIdx="4" presStyleCnt="5">
        <dgm:presLayoutVars>
          <dgm:chMax val="0"/>
          <dgm:chPref val="0"/>
          <dgm:bulletEnabled val="1"/>
        </dgm:presLayoutVars>
      </dgm:prSet>
      <dgm:spPr/>
    </dgm:pt>
  </dgm:ptLst>
  <dgm:cxnLst>
    <dgm:cxn modelId="{5CAEAA08-2DA9-4DCC-B602-42FAA5504228}" type="presOf" srcId="{CEB344FC-DBB3-4408-8EC7-07EF3F0B29EC}" destId="{545D43CE-B1DD-4A28-A954-C872A8B3BE3A}" srcOrd="0" destOrd="0" presId="urn:microsoft.com/office/officeart/2009/3/layout/StepUpProcess"/>
    <dgm:cxn modelId="{2E1A5C1B-B958-4709-B264-579AB413C427}" srcId="{CEB344FC-DBB3-4408-8EC7-07EF3F0B29EC}" destId="{B1D15EA7-65E5-474F-9E1D-90C7E8F5A67F}" srcOrd="1" destOrd="0" parTransId="{750E4832-7C97-4D22-B89C-C2E2B7FF19ED}" sibTransId="{8451787F-2F91-42AE-838C-83C316F96CF3}"/>
    <dgm:cxn modelId="{7784701D-A5EC-46DB-AB40-A33F06901CC5}" type="presOf" srcId="{231F5546-9EC7-4ED5-866B-C6A8CF1150EB}" destId="{C8090586-3799-4173-9E3B-3A1BAEAC6236}" srcOrd="0" destOrd="0" presId="urn:microsoft.com/office/officeart/2009/3/layout/StepUpProcess"/>
    <dgm:cxn modelId="{7F0A8C26-87D2-4C1B-985E-B9AD582444CF}" type="presOf" srcId="{CE9E1E01-8E5A-4DD6-9486-204EAEE03434}" destId="{28CDBFE3-7000-45B5-AB2A-DE490AEE0F08}" srcOrd="0" destOrd="0" presId="urn:microsoft.com/office/officeart/2009/3/layout/StepUpProcess"/>
    <dgm:cxn modelId="{6BB22360-1A68-4A88-A837-DFABF1719811}" srcId="{CEB344FC-DBB3-4408-8EC7-07EF3F0B29EC}" destId="{CE9E1E01-8E5A-4DD6-9486-204EAEE03434}" srcOrd="2" destOrd="0" parTransId="{20FF5BF8-60A7-4CD6-8133-CA501297F0D4}" sibTransId="{5818B649-ACAE-42B2-BC22-2076E2F477D4}"/>
    <dgm:cxn modelId="{B103437A-2EB2-4E35-ADE3-2F753D3A812E}" srcId="{CEB344FC-DBB3-4408-8EC7-07EF3F0B29EC}" destId="{BE657711-D055-456C-9C15-B35B5D622AED}" srcOrd="0" destOrd="0" parTransId="{EE03CC0E-A297-4D31-936D-3268D640FBC5}" sibTransId="{BE3D89E0-DB03-4ECB-9AB8-D71C0425F1A6}"/>
    <dgm:cxn modelId="{9FD3A17B-CB45-4134-A9DC-02C0B2CC5C94}" type="presOf" srcId="{5B169847-177A-4A78-B557-64BF702BDC83}" destId="{02557C7D-E136-4429-AB2D-E96CC0F1DD6A}" srcOrd="0" destOrd="0" presId="urn:microsoft.com/office/officeart/2009/3/layout/StepUpProcess"/>
    <dgm:cxn modelId="{C4F89E7E-3C4A-4963-A5C8-1B67E54B4ECD}" srcId="{CEB344FC-DBB3-4408-8EC7-07EF3F0B29EC}" destId="{231F5546-9EC7-4ED5-866B-C6A8CF1150EB}" srcOrd="3" destOrd="0" parTransId="{7A9B15EE-B5C2-4C35-9436-03510B5958FA}" sibTransId="{D0AE120A-4EB0-44EB-B9D0-2B3F496A1872}"/>
    <dgm:cxn modelId="{F1281498-8A92-4817-BC75-1DE1D551D63D}" type="presOf" srcId="{BE657711-D055-456C-9C15-B35B5D622AED}" destId="{54A973EB-008F-4AE3-A3AD-38623836DB71}" srcOrd="0" destOrd="0" presId="urn:microsoft.com/office/officeart/2009/3/layout/StepUpProcess"/>
    <dgm:cxn modelId="{2328C1AD-1080-4BED-82B4-C2F5076F0061}" type="presOf" srcId="{B1D15EA7-65E5-474F-9E1D-90C7E8F5A67F}" destId="{2B3DA458-E6EC-4B56-AE21-C07204C4EBAB}" srcOrd="0" destOrd="0" presId="urn:microsoft.com/office/officeart/2009/3/layout/StepUpProcess"/>
    <dgm:cxn modelId="{B53B06D4-053A-468B-8A31-BD0CB1A55D79}" srcId="{CEB344FC-DBB3-4408-8EC7-07EF3F0B29EC}" destId="{5B169847-177A-4A78-B557-64BF702BDC83}" srcOrd="4" destOrd="0" parTransId="{A6A3AC46-BF92-46C8-89D8-16E513D4A1B2}" sibTransId="{A540B50C-8835-4890-8F32-53598A4B0373}"/>
    <dgm:cxn modelId="{763E0057-78CA-4A85-9BA1-CE2334FFE951}" type="presParOf" srcId="{545D43CE-B1DD-4A28-A954-C872A8B3BE3A}" destId="{E0036D0A-3FE1-4D23-AAD8-60DD10313C2A}" srcOrd="0" destOrd="0" presId="urn:microsoft.com/office/officeart/2009/3/layout/StepUpProcess"/>
    <dgm:cxn modelId="{9A11FD53-33F6-4419-9308-68EAE753FF24}" type="presParOf" srcId="{E0036D0A-3FE1-4D23-AAD8-60DD10313C2A}" destId="{2E63DC28-31A5-4684-89BC-10023AEC5F35}" srcOrd="0" destOrd="0" presId="urn:microsoft.com/office/officeart/2009/3/layout/StepUpProcess"/>
    <dgm:cxn modelId="{DA368531-5831-4C9A-8A70-87166B89E4AE}" type="presParOf" srcId="{E0036D0A-3FE1-4D23-AAD8-60DD10313C2A}" destId="{54A973EB-008F-4AE3-A3AD-38623836DB71}" srcOrd="1" destOrd="0" presId="urn:microsoft.com/office/officeart/2009/3/layout/StepUpProcess"/>
    <dgm:cxn modelId="{034428EF-3BE3-457F-8CE9-1F54F3F573C0}" type="presParOf" srcId="{E0036D0A-3FE1-4D23-AAD8-60DD10313C2A}" destId="{74FA1299-11EC-46B1-9038-C13E18DEAE53}" srcOrd="2" destOrd="0" presId="urn:microsoft.com/office/officeart/2009/3/layout/StepUpProcess"/>
    <dgm:cxn modelId="{61A23824-5B66-4BAE-B566-5093E9BD3722}" type="presParOf" srcId="{545D43CE-B1DD-4A28-A954-C872A8B3BE3A}" destId="{790231C7-8D09-4350-99AF-AA3F246CC9E6}" srcOrd="1" destOrd="0" presId="urn:microsoft.com/office/officeart/2009/3/layout/StepUpProcess"/>
    <dgm:cxn modelId="{BFB5D4F0-8AF5-43C3-AE57-378C89BA244B}" type="presParOf" srcId="{790231C7-8D09-4350-99AF-AA3F246CC9E6}" destId="{475DD545-E66B-4616-A3A6-2ECA98577362}" srcOrd="0" destOrd="0" presId="urn:microsoft.com/office/officeart/2009/3/layout/StepUpProcess"/>
    <dgm:cxn modelId="{784BDB47-5972-4D2E-9C28-699FFB7BCE60}" type="presParOf" srcId="{545D43CE-B1DD-4A28-A954-C872A8B3BE3A}" destId="{2AC5AD5A-633A-4E0E-9B70-B6D56A21DBEF}" srcOrd="2" destOrd="0" presId="urn:microsoft.com/office/officeart/2009/3/layout/StepUpProcess"/>
    <dgm:cxn modelId="{1514BCCA-A69F-40ED-9ECD-47ED04E917F7}" type="presParOf" srcId="{2AC5AD5A-633A-4E0E-9B70-B6D56A21DBEF}" destId="{F0D80096-A201-4EBD-B6D2-F09F62DB05F2}" srcOrd="0" destOrd="0" presId="urn:microsoft.com/office/officeart/2009/3/layout/StepUpProcess"/>
    <dgm:cxn modelId="{C858C92D-D717-4C48-8FB7-3CF8D14587EF}" type="presParOf" srcId="{2AC5AD5A-633A-4E0E-9B70-B6D56A21DBEF}" destId="{2B3DA458-E6EC-4B56-AE21-C07204C4EBAB}" srcOrd="1" destOrd="0" presId="urn:microsoft.com/office/officeart/2009/3/layout/StepUpProcess"/>
    <dgm:cxn modelId="{110A8B42-63C8-48D7-8BC7-EEA0582E4C87}" type="presParOf" srcId="{2AC5AD5A-633A-4E0E-9B70-B6D56A21DBEF}" destId="{843808D1-766F-473A-97D5-7457E494F632}" srcOrd="2" destOrd="0" presId="urn:microsoft.com/office/officeart/2009/3/layout/StepUpProcess"/>
    <dgm:cxn modelId="{AECC6EA7-D1F2-4FA5-A898-67BD8EBE04D0}" type="presParOf" srcId="{545D43CE-B1DD-4A28-A954-C872A8B3BE3A}" destId="{0EBB544A-3583-4ABD-9F7C-E26646898100}" srcOrd="3" destOrd="0" presId="urn:microsoft.com/office/officeart/2009/3/layout/StepUpProcess"/>
    <dgm:cxn modelId="{4A3ACF5D-765A-43D8-9C50-9CFFF93F621D}" type="presParOf" srcId="{0EBB544A-3583-4ABD-9F7C-E26646898100}" destId="{E3FB5744-452A-4C07-8E91-8F5A6060D23B}" srcOrd="0" destOrd="0" presId="urn:microsoft.com/office/officeart/2009/3/layout/StepUpProcess"/>
    <dgm:cxn modelId="{D4B2086E-B8C0-41A2-BE62-B3F6E5B30395}" type="presParOf" srcId="{545D43CE-B1DD-4A28-A954-C872A8B3BE3A}" destId="{684C104E-62BF-4FF5-9B78-D38ED7BDBA7B}" srcOrd="4" destOrd="0" presId="urn:microsoft.com/office/officeart/2009/3/layout/StepUpProcess"/>
    <dgm:cxn modelId="{D6CD97B9-CB93-41FB-95CB-A89EAE388673}" type="presParOf" srcId="{684C104E-62BF-4FF5-9B78-D38ED7BDBA7B}" destId="{1887AAE3-AC6D-44A1-8534-3A89503469AE}" srcOrd="0" destOrd="0" presId="urn:microsoft.com/office/officeart/2009/3/layout/StepUpProcess"/>
    <dgm:cxn modelId="{77215040-7256-4028-87A6-3A6200D2A1D0}" type="presParOf" srcId="{684C104E-62BF-4FF5-9B78-D38ED7BDBA7B}" destId="{28CDBFE3-7000-45B5-AB2A-DE490AEE0F08}" srcOrd="1" destOrd="0" presId="urn:microsoft.com/office/officeart/2009/3/layout/StepUpProcess"/>
    <dgm:cxn modelId="{3A219192-7D0F-4370-A1BB-0482D8EB0282}" type="presParOf" srcId="{684C104E-62BF-4FF5-9B78-D38ED7BDBA7B}" destId="{C1F13E6A-161B-403B-9A24-DC86C65C2A35}" srcOrd="2" destOrd="0" presId="urn:microsoft.com/office/officeart/2009/3/layout/StepUpProcess"/>
    <dgm:cxn modelId="{DE6EE294-A1B0-4E07-9DD8-A4ABE9807EDE}" type="presParOf" srcId="{545D43CE-B1DD-4A28-A954-C872A8B3BE3A}" destId="{93B4D50B-608E-40E2-A263-6C1A986DF2DE}" srcOrd="5" destOrd="0" presId="urn:microsoft.com/office/officeart/2009/3/layout/StepUpProcess"/>
    <dgm:cxn modelId="{226FFCBA-A4CA-448C-9658-F995BD955A6C}" type="presParOf" srcId="{93B4D50B-608E-40E2-A263-6C1A986DF2DE}" destId="{023A4522-E5C8-4E4F-8982-6A7E89692B67}" srcOrd="0" destOrd="0" presId="urn:microsoft.com/office/officeart/2009/3/layout/StepUpProcess"/>
    <dgm:cxn modelId="{0AF8AFDA-9E68-4D9E-943F-6D7AFB27C1CB}" type="presParOf" srcId="{545D43CE-B1DD-4A28-A954-C872A8B3BE3A}" destId="{77D145C4-A9B2-44BA-AEA5-75BB18258A20}" srcOrd="6" destOrd="0" presId="urn:microsoft.com/office/officeart/2009/3/layout/StepUpProcess"/>
    <dgm:cxn modelId="{6072791F-9488-4423-9F52-89B97804D16A}" type="presParOf" srcId="{77D145C4-A9B2-44BA-AEA5-75BB18258A20}" destId="{0AE5385A-200E-418D-9DC1-C83D0F164570}" srcOrd="0" destOrd="0" presId="urn:microsoft.com/office/officeart/2009/3/layout/StepUpProcess"/>
    <dgm:cxn modelId="{C00743C6-495A-43BD-92A7-95CD9459C4E2}" type="presParOf" srcId="{77D145C4-A9B2-44BA-AEA5-75BB18258A20}" destId="{C8090586-3799-4173-9E3B-3A1BAEAC6236}" srcOrd="1" destOrd="0" presId="urn:microsoft.com/office/officeart/2009/3/layout/StepUpProcess"/>
    <dgm:cxn modelId="{D48BB1F4-49D9-46A7-B0E9-2BD33B1FFBBF}" type="presParOf" srcId="{77D145C4-A9B2-44BA-AEA5-75BB18258A20}" destId="{AC4553D3-8C92-4F77-AC69-3D97A097FB89}" srcOrd="2" destOrd="0" presId="urn:microsoft.com/office/officeart/2009/3/layout/StepUpProcess"/>
    <dgm:cxn modelId="{2D709771-021E-418D-97EB-858197378867}" type="presParOf" srcId="{545D43CE-B1DD-4A28-A954-C872A8B3BE3A}" destId="{ACDD8B91-B072-4C5A-82BE-62BB8596827F}" srcOrd="7" destOrd="0" presId="urn:microsoft.com/office/officeart/2009/3/layout/StepUpProcess"/>
    <dgm:cxn modelId="{FE316498-E2B8-43A3-B58F-9E3A5AB38809}" type="presParOf" srcId="{ACDD8B91-B072-4C5A-82BE-62BB8596827F}" destId="{153D3F34-894F-44BA-85C2-A5F31B55867F}" srcOrd="0" destOrd="0" presId="urn:microsoft.com/office/officeart/2009/3/layout/StepUpProcess"/>
    <dgm:cxn modelId="{42C1BF6C-E5C2-44A2-852F-FBA9C50D6D93}" type="presParOf" srcId="{545D43CE-B1DD-4A28-A954-C872A8B3BE3A}" destId="{F66DDB5A-2F41-469F-A9C2-20DDAF3C69D5}" srcOrd="8" destOrd="0" presId="urn:microsoft.com/office/officeart/2009/3/layout/StepUpProcess"/>
    <dgm:cxn modelId="{957E7A19-9AA4-4521-BECD-0516F1D2FA3C}" type="presParOf" srcId="{F66DDB5A-2F41-469F-A9C2-20DDAF3C69D5}" destId="{B34AE220-47DC-408E-90FC-AD6721F1AF80}" srcOrd="0" destOrd="0" presId="urn:microsoft.com/office/officeart/2009/3/layout/StepUpProcess"/>
    <dgm:cxn modelId="{BECA0FD1-5343-468B-BADF-6C7B5060DEF8}" type="presParOf" srcId="{F66DDB5A-2F41-469F-A9C2-20DDAF3C69D5}" destId="{02557C7D-E136-4429-AB2D-E96CC0F1DD6A}" srcOrd="1" destOrd="0" presId="urn:microsoft.com/office/officeart/2009/3/layout/StepUp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43EE37-E23F-4779-9C6E-DDD6CCAB5F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he-IL"/>
        </a:p>
      </dgm:t>
    </dgm:pt>
    <dgm:pt modelId="{06D9196B-4C15-4470-B2D2-A422B14773BB}">
      <dgm:prSet phldrT="[Text]"/>
      <dgm:spPr/>
      <dgm:t>
        <a:bodyPr/>
        <a:lstStyle/>
        <a:p>
          <a:pPr rtl="1"/>
          <a:r>
            <a:rPr lang="he-IL" dirty="0">
              <a:latin typeface="+mn-lt"/>
              <a:cs typeface="+mn-cs"/>
            </a:rPr>
            <a:t>אימון על זמן קצר גורר פחות גיוון בלחץ הדם, דבר שמשפיע על הגיוון בתוצאות</a:t>
          </a:r>
        </a:p>
      </dgm:t>
    </dgm:pt>
    <dgm:pt modelId="{073FD743-C3D9-450F-8DEF-B5AB05A42FB6}" type="parTrans" cxnId="{3F5C69F1-647A-4F23-832C-3C23E9E125E2}">
      <dgm:prSet/>
      <dgm:spPr/>
      <dgm:t>
        <a:bodyPr/>
        <a:lstStyle/>
        <a:p>
          <a:pPr rtl="1"/>
          <a:endParaRPr lang="he-IL"/>
        </a:p>
      </dgm:t>
    </dgm:pt>
    <dgm:pt modelId="{9F3AF0BB-356B-4C0F-BD3A-9099D25C0EA6}" type="sibTrans" cxnId="{3F5C69F1-647A-4F23-832C-3C23E9E125E2}">
      <dgm:prSet/>
      <dgm:spPr/>
      <dgm:t>
        <a:bodyPr/>
        <a:lstStyle/>
        <a:p>
          <a:pPr rtl="1"/>
          <a:endParaRPr lang="he-IL"/>
        </a:p>
      </dgm:t>
    </dgm:pt>
    <dgm:pt modelId="{BBC28681-5936-4DE6-9A98-4128FF35E94A}">
      <dgm:prSet phldrT="[Text]"/>
      <dgm:spPr/>
      <dgm:t>
        <a:bodyPr/>
        <a:lstStyle/>
        <a:p>
          <a:pPr rtl="1"/>
          <a:r>
            <a:rPr lang="he-IL" dirty="0">
              <a:latin typeface="+mn-lt"/>
            </a:rPr>
            <a:t>צורת </a:t>
          </a:r>
          <a:r>
            <a:rPr lang="en-US" dirty="0">
              <a:latin typeface="+mn-lt"/>
            </a:rPr>
            <a:t>PPG</a:t>
          </a:r>
          <a:r>
            <a:rPr lang="he-IL" dirty="0">
              <a:latin typeface="+mn-lt"/>
            </a:rPr>
            <a:t> שונה לאורך זמן כתוצאה מגורמים שונים</a:t>
          </a:r>
        </a:p>
      </dgm:t>
    </dgm:pt>
    <dgm:pt modelId="{A2963403-8807-4E22-9560-48E588C9E80E}" type="parTrans" cxnId="{F3098D17-3D3E-4BDA-BB17-854BF030C76D}">
      <dgm:prSet/>
      <dgm:spPr/>
      <dgm:t>
        <a:bodyPr/>
        <a:lstStyle/>
        <a:p>
          <a:pPr rtl="1"/>
          <a:endParaRPr lang="he-IL"/>
        </a:p>
      </dgm:t>
    </dgm:pt>
    <dgm:pt modelId="{DAFFB48E-860B-4E0C-B9DD-1366BC6E37FC}" type="sibTrans" cxnId="{F3098D17-3D3E-4BDA-BB17-854BF030C76D}">
      <dgm:prSet/>
      <dgm:spPr/>
      <dgm:t>
        <a:bodyPr/>
        <a:lstStyle/>
        <a:p>
          <a:pPr rtl="1"/>
          <a:endParaRPr lang="he-IL"/>
        </a:p>
      </dgm:t>
    </dgm:pt>
    <dgm:pt modelId="{5C3A9DB1-501E-41F9-B16A-C68E3BC04C63}">
      <dgm:prSet phldrT="[Text]"/>
      <dgm:spPr/>
      <dgm:t>
        <a:bodyPr/>
        <a:lstStyle/>
        <a:p>
          <a:pPr rtl="1"/>
          <a:r>
            <a:rPr lang="he-IL" dirty="0"/>
            <a:t>נירמול האותות עפ"י סט האימון משפיע על תוצאות הבדיקה </a:t>
          </a:r>
        </a:p>
      </dgm:t>
    </dgm:pt>
    <dgm:pt modelId="{E558A9E3-5A2D-4DAD-A79F-2AB6AFEC7975}" type="parTrans" cxnId="{6D38BD04-56AC-4D2E-985B-07B2A4783434}">
      <dgm:prSet/>
      <dgm:spPr/>
      <dgm:t>
        <a:bodyPr/>
        <a:lstStyle/>
        <a:p>
          <a:pPr rtl="1"/>
          <a:endParaRPr lang="he-IL"/>
        </a:p>
      </dgm:t>
    </dgm:pt>
    <dgm:pt modelId="{8ABC1F25-83BE-43F6-B90D-3AF9BB94427E}" type="sibTrans" cxnId="{6D38BD04-56AC-4D2E-985B-07B2A4783434}">
      <dgm:prSet/>
      <dgm:spPr/>
      <dgm:t>
        <a:bodyPr/>
        <a:lstStyle/>
        <a:p>
          <a:pPr rtl="1"/>
          <a:endParaRPr lang="he-IL"/>
        </a:p>
      </dgm:t>
    </dgm:pt>
    <dgm:pt modelId="{7B0DB456-F307-4417-8273-88E7F82DA399}" type="pres">
      <dgm:prSet presAssocID="{B543EE37-E23F-4779-9C6E-DDD6CCAB5F53}" presName="diagram" presStyleCnt="0">
        <dgm:presLayoutVars>
          <dgm:dir/>
          <dgm:resizeHandles val="exact"/>
        </dgm:presLayoutVars>
      </dgm:prSet>
      <dgm:spPr/>
    </dgm:pt>
    <dgm:pt modelId="{69BBDF40-EC7F-4DFB-A30E-5EAAB5840E97}" type="pres">
      <dgm:prSet presAssocID="{06D9196B-4C15-4470-B2D2-A422B14773BB}" presName="node" presStyleLbl="node1" presStyleIdx="0" presStyleCnt="3">
        <dgm:presLayoutVars>
          <dgm:bulletEnabled val="1"/>
        </dgm:presLayoutVars>
      </dgm:prSet>
      <dgm:spPr/>
    </dgm:pt>
    <dgm:pt modelId="{B0E93626-40F7-4802-A45E-CC34AB737E9D}" type="pres">
      <dgm:prSet presAssocID="{9F3AF0BB-356B-4C0F-BD3A-9099D25C0EA6}" presName="sibTrans" presStyleCnt="0"/>
      <dgm:spPr/>
    </dgm:pt>
    <dgm:pt modelId="{77DB7D47-D630-467C-B0F7-178FE29A7788}" type="pres">
      <dgm:prSet presAssocID="{BBC28681-5936-4DE6-9A98-4128FF35E94A}" presName="node" presStyleLbl="node1" presStyleIdx="1" presStyleCnt="3">
        <dgm:presLayoutVars>
          <dgm:bulletEnabled val="1"/>
        </dgm:presLayoutVars>
      </dgm:prSet>
      <dgm:spPr/>
    </dgm:pt>
    <dgm:pt modelId="{E07B097F-15A8-4191-92DE-AF6D2DCD8848}" type="pres">
      <dgm:prSet presAssocID="{DAFFB48E-860B-4E0C-B9DD-1366BC6E37FC}" presName="sibTrans" presStyleCnt="0"/>
      <dgm:spPr/>
    </dgm:pt>
    <dgm:pt modelId="{BDE11567-D238-40F4-8CBD-84C669A60238}" type="pres">
      <dgm:prSet presAssocID="{5C3A9DB1-501E-41F9-B16A-C68E3BC04C63}" presName="node" presStyleLbl="node1" presStyleIdx="2" presStyleCnt="3">
        <dgm:presLayoutVars>
          <dgm:bulletEnabled val="1"/>
        </dgm:presLayoutVars>
      </dgm:prSet>
      <dgm:spPr/>
    </dgm:pt>
  </dgm:ptLst>
  <dgm:cxnLst>
    <dgm:cxn modelId="{6D38BD04-56AC-4D2E-985B-07B2A4783434}" srcId="{B543EE37-E23F-4779-9C6E-DDD6CCAB5F53}" destId="{5C3A9DB1-501E-41F9-B16A-C68E3BC04C63}" srcOrd="2" destOrd="0" parTransId="{E558A9E3-5A2D-4DAD-A79F-2AB6AFEC7975}" sibTransId="{8ABC1F25-83BE-43F6-B90D-3AF9BB94427E}"/>
    <dgm:cxn modelId="{C190DF0E-834E-48DF-A8A6-7DC8712562C0}" type="presOf" srcId="{BBC28681-5936-4DE6-9A98-4128FF35E94A}" destId="{77DB7D47-D630-467C-B0F7-178FE29A7788}" srcOrd="0" destOrd="0" presId="urn:microsoft.com/office/officeart/2005/8/layout/default"/>
    <dgm:cxn modelId="{F3098D17-3D3E-4BDA-BB17-854BF030C76D}" srcId="{B543EE37-E23F-4779-9C6E-DDD6CCAB5F53}" destId="{BBC28681-5936-4DE6-9A98-4128FF35E94A}" srcOrd="1" destOrd="0" parTransId="{A2963403-8807-4E22-9560-48E588C9E80E}" sibTransId="{DAFFB48E-860B-4E0C-B9DD-1366BC6E37FC}"/>
    <dgm:cxn modelId="{D3CCBB2F-3F77-4212-A97E-6A3ACED99FAA}" type="presOf" srcId="{5C3A9DB1-501E-41F9-B16A-C68E3BC04C63}" destId="{BDE11567-D238-40F4-8CBD-84C669A60238}" srcOrd="0" destOrd="0" presId="urn:microsoft.com/office/officeart/2005/8/layout/default"/>
    <dgm:cxn modelId="{7A71DA64-4C07-4520-95A9-48417B128721}" type="presOf" srcId="{06D9196B-4C15-4470-B2D2-A422B14773BB}" destId="{69BBDF40-EC7F-4DFB-A30E-5EAAB5840E97}" srcOrd="0" destOrd="0" presId="urn:microsoft.com/office/officeart/2005/8/layout/default"/>
    <dgm:cxn modelId="{603F1AB3-BDBE-4AB9-B525-8D30DEDBCCF7}" type="presOf" srcId="{B543EE37-E23F-4779-9C6E-DDD6CCAB5F53}" destId="{7B0DB456-F307-4417-8273-88E7F82DA399}" srcOrd="0" destOrd="0" presId="urn:microsoft.com/office/officeart/2005/8/layout/default"/>
    <dgm:cxn modelId="{3F5C69F1-647A-4F23-832C-3C23E9E125E2}" srcId="{B543EE37-E23F-4779-9C6E-DDD6CCAB5F53}" destId="{06D9196B-4C15-4470-B2D2-A422B14773BB}" srcOrd="0" destOrd="0" parTransId="{073FD743-C3D9-450F-8DEF-B5AB05A42FB6}" sibTransId="{9F3AF0BB-356B-4C0F-BD3A-9099D25C0EA6}"/>
    <dgm:cxn modelId="{823BF9D9-85B4-4223-82EA-3775C834E7A4}" type="presParOf" srcId="{7B0DB456-F307-4417-8273-88E7F82DA399}" destId="{69BBDF40-EC7F-4DFB-A30E-5EAAB5840E97}" srcOrd="0" destOrd="0" presId="urn:microsoft.com/office/officeart/2005/8/layout/default"/>
    <dgm:cxn modelId="{1EA12BD7-40B8-4B14-8CD4-61C78F1C9217}" type="presParOf" srcId="{7B0DB456-F307-4417-8273-88E7F82DA399}" destId="{B0E93626-40F7-4802-A45E-CC34AB737E9D}" srcOrd="1" destOrd="0" presId="urn:microsoft.com/office/officeart/2005/8/layout/default"/>
    <dgm:cxn modelId="{BC7DF936-BEB4-45CD-9A54-7A9A4B02B57F}" type="presParOf" srcId="{7B0DB456-F307-4417-8273-88E7F82DA399}" destId="{77DB7D47-D630-467C-B0F7-178FE29A7788}" srcOrd="2" destOrd="0" presId="urn:microsoft.com/office/officeart/2005/8/layout/default"/>
    <dgm:cxn modelId="{A0278682-C18F-4834-81B0-7C56DF6BF181}" type="presParOf" srcId="{7B0DB456-F307-4417-8273-88E7F82DA399}" destId="{E07B097F-15A8-4191-92DE-AF6D2DCD8848}" srcOrd="3" destOrd="0" presId="urn:microsoft.com/office/officeart/2005/8/layout/default"/>
    <dgm:cxn modelId="{51BE97AB-2ADC-4813-A251-02D1F96EAFEB}" type="presParOf" srcId="{7B0DB456-F307-4417-8273-88E7F82DA399}" destId="{BDE11567-D238-40F4-8CBD-84C669A6023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26018-5AE9-4BDA-BE14-803459DA2D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he-IL"/>
        </a:p>
      </dgm:t>
    </dgm:pt>
    <dgm:pt modelId="{ABC887DD-126E-4357-AB23-4F87D3E72A71}">
      <dgm:prSet phldrT="[Text]"/>
      <dgm:spPr/>
      <dgm:t>
        <a:bodyPr/>
        <a:lstStyle/>
        <a:p>
          <a:pPr rtl="1"/>
          <a:r>
            <a:rPr lang="he-IL" dirty="0"/>
            <a:t>גיוון הסיגנלים בסט האימון ע"י </a:t>
          </a:r>
          <a:r>
            <a:rPr lang="en-US" dirty="0"/>
            <a:t>data </a:t>
          </a:r>
          <a:r>
            <a:rPr lang="en-US" dirty="0" err="1"/>
            <a:t>augmantation</a:t>
          </a:r>
          <a:endParaRPr lang="he-IL" dirty="0"/>
        </a:p>
      </dgm:t>
    </dgm:pt>
    <dgm:pt modelId="{88316647-FCA6-4930-88CB-2FB2C377EA83}" type="parTrans" cxnId="{62FB6149-5AF9-458E-A407-585BECBCA029}">
      <dgm:prSet/>
      <dgm:spPr/>
      <dgm:t>
        <a:bodyPr/>
        <a:lstStyle/>
        <a:p>
          <a:pPr rtl="1"/>
          <a:endParaRPr lang="he-IL"/>
        </a:p>
      </dgm:t>
    </dgm:pt>
    <dgm:pt modelId="{D221B1A8-CA3F-439B-9D98-0489C1156931}" type="sibTrans" cxnId="{62FB6149-5AF9-458E-A407-585BECBCA029}">
      <dgm:prSet/>
      <dgm:spPr/>
      <dgm:t>
        <a:bodyPr/>
        <a:lstStyle/>
        <a:p>
          <a:pPr rtl="1"/>
          <a:endParaRPr lang="he-IL"/>
        </a:p>
      </dgm:t>
    </dgm:pt>
    <dgm:pt modelId="{B0DD8ADE-4A94-4D09-8E7E-4F34E36905BF}">
      <dgm:prSet phldrT="[Text]"/>
      <dgm:spPr/>
      <dgm:t>
        <a:bodyPr/>
        <a:lstStyle/>
        <a:p>
          <a:pPr rtl="1"/>
          <a:r>
            <a:rPr lang="he-IL" dirty="0">
              <a:latin typeface="+mj-lt"/>
            </a:rPr>
            <a:t>העמקת המחקר בנוגע לקשר שבין מבנה אות ה-</a:t>
          </a:r>
          <a:r>
            <a:rPr lang="en-US" dirty="0">
              <a:latin typeface="+mj-lt"/>
            </a:rPr>
            <a:t>PPG</a:t>
          </a:r>
          <a:r>
            <a:rPr lang="he-IL" dirty="0">
              <a:latin typeface="+mj-lt"/>
            </a:rPr>
            <a:t> לבין מבנה אות ה-</a:t>
          </a:r>
          <a:r>
            <a:rPr lang="en-US" dirty="0">
              <a:latin typeface="+mj-lt"/>
            </a:rPr>
            <a:t>BP</a:t>
          </a:r>
          <a:endParaRPr lang="he-IL" dirty="0">
            <a:latin typeface="+mj-lt"/>
          </a:endParaRPr>
        </a:p>
      </dgm:t>
    </dgm:pt>
    <dgm:pt modelId="{D5490C02-D9B4-4C14-AE0F-2FBCC7F337EB}" type="parTrans" cxnId="{0C479338-1FEF-4F50-88C6-67F299620C78}">
      <dgm:prSet/>
      <dgm:spPr/>
      <dgm:t>
        <a:bodyPr/>
        <a:lstStyle/>
        <a:p>
          <a:pPr rtl="1"/>
          <a:endParaRPr lang="he-IL"/>
        </a:p>
      </dgm:t>
    </dgm:pt>
    <dgm:pt modelId="{A47E191C-AD0F-447C-B2F6-CEE21668AF63}" type="sibTrans" cxnId="{0C479338-1FEF-4F50-88C6-67F299620C78}">
      <dgm:prSet/>
      <dgm:spPr/>
      <dgm:t>
        <a:bodyPr/>
        <a:lstStyle/>
        <a:p>
          <a:pPr rtl="1"/>
          <a:endParaRPr lang="he-IL"/>
        </a:p>
      </dgm:t>
    </dgm:pt>
    <dgm:pt modelId="{A3B8478D-BC55-41D9-AD05-A298AB97FF24}">
      <dgm:prSet phldrT="[Text]"/>
      <dgm:spPr/>
      <dgm:t>
        <a:bodyPr/>
        <a:lstStyle/>
        <a:p>
          <a:pPr rtl="1"/>
          <a:r>
            <a:rPr lang="he-IL" dirty="0">
              <a:latin typeface="+mj-lt"/>
            </a:rPr>
            <a:t>אימון הרשת על מספר פציינטים שונים</a:t>
          </a:r>
        </a:p>
      </dgm:t>
    </dgm:pt>
    <dgm:pt modelId="{5B123D16-62B6-40E0-8C30-4A02C34E0069}" type="parTrans" cxnId="{1B412104-AFFB-4AD6-A1F7-820284877534}">
      <dgm:prSet/>
      <dgm:spPr/>
      <dgm:t>
        <a:bodyPr/>
        <a:lstStyle/>
        <a:p>
          <a:pPr rtl="1"/>
          <a:endParaRPr lang="he-IL"/>
        </a:p>
      </dgm:t>
    </dgm:pt>
    <dgm:pt modelId="{21E26B6D-628C-4EC6-A621-1DDE60B71199}" type="sibTrans" cxnId="{1B412104-AFFB-4AD6-A1F7-820284877534}">
      <dgm:prSet/>
      <dgm:spPr/>
      <dgm:t>
        <a:bodyPr/>
        <a:lstStyle/>
        <a:p>
          <a:pPr rtl="1"/>
          <a:endParaRPr lang="he-IL"/>
        </a:p>
      </dgm:t>
    </dgm:pt>
    <dgm:pt modelId="{6A7CD8F1-EDC1-455B-83F3-C0CDAB531199}" type="pres">
      <dgm:prSet presAssocID="{89926018-5AE9-4BDA-BE14-803459DA2DAE}" presName="diagram" presStyleCnt="0">
        <dgm:presLayoutVars>
          <dgm:dir/>
          <dgm:resizeHandles val="exact"/>
        </dgm:presLayoutVars>
      </dgm:prSet>
      <dgm:spPr/>
    </dgm:pt>
    <dgm:pt modelId="{3E16626A-58D8-4190-A3E8-95E0699DDD08}" type="pres">
      <dgm:prSet presAssocID="{ABC887DD-126E-4357-AB23-4F87D3E72A71}" presName="node" presStyleLbl="node1" presStyleIdx="0" presStyleCnt="3">
        <dgm:presLayoutVars>
          <dgm:bulletEnabled val="1"/>
        </dgm:presLayoutVars>
      </dgm:prSet>
      <dgm:spPr/>
    </dgm:pt>
    <dgm:pt modelId="{C209DAB9-2C4A-4A3A-B6D3-8C51844FB622}" type="pres">
      <dgm:prSet presAssocID="{D221B1A8-CA3F-439B-9D98-0489C1156931}" presName="sibTrans" presStyleCnt="0"/>
      <dgm:spPr/>
    </dgm:pt>
    <dgm:pt modelId="{FAAA729B-FD99-42DC-846C-921A9A367A41}" type="pres">
      <dgm:prSet presAssocID="{B0DD8ADE-4A94-4D09-8E7E-4F34E36905BF}" presName="node" presStyleLbl="node1" presStyleIdx="1" presStyleCnt="3">
        <dgm:presLayoutVars>
          <dgm:bulletEnabled val="1"/>
        </dgm:presLayoutVars>
      </dgm:prSet>
      <dgm:spPr/>
    </dgm:pt>
    <dgm:pt modelId="{6FFA44A2-031C-4E0D-97C1-542D84BB3115}" type="pres">
      <dgm:prSet presAssocID="{A47E191C-AD0F-447C-B2F6-CEE21668AF63}" presName="sibTrans" presStyleCnt="0"/>
      <dgm:spPr/>
    </dgm:pt>
    <dgm:pt modelId="{FA8D7F97-FBCA-402D-844A-7F57208B6957}" type="pres">
      <dgm:prSet presAssocID="{A3B8478D-BC55-41D9-AD05-A298AB97FF24}" presName="node" presStyleLbl="node1" presStyleIdx="2" presStyleCnt="3">
        <dgm:presLayoutVars>
          <dgm:bulletEnabled val="1"/>
        </dgm:presLayoutVars>
      </dgm:prSet>
      <dgm:spPr/>
    </dgm:pt>
  </dgm:ptLst>
  <dgm:cxnLst>
    <dgm:cxn modelId="{1B412104-AFFB-4AD6-A1F7-820284877534}" srcId="{89926018-5AE9-4BDA-BE14-803459DA2DAE}" destId="{A3B8478D-BC55-41D9-AD05-A298AB97FF24}" srcOrd="2" destOrd="0" parTransId="{5B123D16-62B6-40E0-8C30-4A02C34E0069}" sibTransId="{21E26B6D-628C-4EC6-A621-1DDE60B71199}"/>
    <dgm:cxn modelId="{0C479338-1FEF-4F50-88C6-67F299620C78}" srcId="{89926018-5AE9-4BDA-BE14-803459DA2DAE}" destId="{B0DD8ADE-4A94-4D09-8E7E-4F34E36905BF}" srcOrd="1" destOrd="0" parTransId="{D5490C02-D9B4-4C14-AE0F-2FBCC7F337EB}" sibTransId="{A47E191C-AD0F-447C-B2F6-CEE21668AF63}"/>
    <dgm:cxn modelId="{62FB6149-5AF9-458E-A407-585BECBCA029}" srcId="{89926018-5AE9-4BDA-BE14-803459DA2DAE}" destId="{ABC887DD-126E-4357-AB23-4F87D3E72A71}" srcOrd="0" destOrd="0" parTransId="{88316647-FCA6-4930-88CB-2FB2C377EA83}" sibTransId="{D221B1A8-CA3F-439B-9D98-0489C1156931}"/>
    <dgm:cxn modelId="{7489BD49-47F8-4367-8EDF-1FED486B5B42}" type="presOf" srcId="{B0DD8ADE-4A94-4D09-8E7E-4F34E36905BF}" destId="{FAAA729B-FD99-42DC-846C-921A9A367A41}" srcOrd="0" destOrd="0" presId="urn:microsoft.com/office/officeart/2005/8/layout/default"/>
    <dgm:cxn modelId="{B4D2024D-0548-404A-B45D-C396CB8C4F5F}" type="presOf" srcId="{ABC887DD-126E-4357-AB23-4F87D3E72A71}" destId="{3E16626A-58D8-4190-A3E8-95E0699DDD08}" srcOrd="0" destOrd="0" presId="urn:microsoft.com/office/officeart/2005/8/layout/default"/>
    <dgm:cxn modelId="{CD336D9F-50E1-42AF-8961-7C568BB05A0E}" type="presOf" srcId="{A3B8478D-BC55-41D9-AD05-A298AB97FF24}" destId="{FA8D7F97-FBCA-402D-844A-7F57208B6957}" srcOrd="0" destOrd="0" presId="urn:microsoft.com/office/officeart/2005/8/layout/default"/>
    <dgm:cxn modelId="{4AFAFAA7-B06C-4338-9A6F-CF09489D7493}" type="presOf" srcId="{89926018-5AE9-4BDA-BE14-803459DA2DAE}" destId="{6A7CD8F1-EDC1-455B-83F3-C0CDAB531199}" srcOrd="0" destOrd="0" presId="urn:microsoft.com/office/officeart/2005/8/layout/default"/>
    <dgm:cxn modelId="{F76FA6FE-C9AB-4139-903D-A9BF871BDD90}" type="presParOf" srcId="{6A7CD8F1-EDC1-455B-83F3-C0CDAB531199}" destId="{3E16626A-58D8-4190-A3E8-95E0699DDD08}" srcOrd="0" destOrd="0" presId="urn:microsoft.com/office/officeart/2005/8/layout/default"/>
    <dgm:cxn modelId="{5FC8378F-A064-45FF-98C1-A0CA67E4CC90}" type="presParOf" srcId="{6A7CD8F1-EDC1-455B-83F3-C0CDAB531199}" destId="{C209DAB9-2C4A-4A3A-B6D3-8C51844FB622}" srcOrd="1" destOrd="0" presId="urn:microsoft.com/office/officeart/2005/8/layout/default"/>
    <dgm:cxn modelId="{9BD6B3C9-3E0B-486D-B09D-BA2AEB6FF460}" type="presParOf" srcId="{6A7CD8F1-EDC1-455B-83F3-C0CDAB531199}" destId="{FAAA729B-FD99-42DC-846C-921A9A367A41}" srcOrd="2" destOrd="0" presId="urn:microsoft.com/office/officeart/2005/8/layout/default"/>
    <dgm:cxn modelId="{A69A5454-A5CD-4089-ACF7-17E690F4A6D5}" type="presParOf" srcId="{6A7CD8F1-EDC1-455B-83F3-C0CDAB531199}" destId="{6FFA44A2-031C-4E0D-97C1-542D84BB3115}" srcOrd="3" destOrd="0" presId="urn:microsoft.com/office/officeart/2005/8/layout/default"/>
    <dgm:cxn modelId="{D714F53B-87B7-4F6A-919A-5AFF8CCA9F3F}" type="presParOf" srcId="{6A7CD8F1-EDC1-455B-83F3-C0CDAB531199}" destId="{FA8D7F97-FBCA-402D-844A-7F57208B695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818645" y="1752514"/>
          <a:ext cx="64334" cy="3119641"/>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373987" y="514262"/>
          <a:ext cx="3407574" cy="2712674"/>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3001372"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40177"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40177" y="0"/>
        <a:ext cx="3011213" cy="602242"/>
      </dsp:txXfrm>
    </dsp:sp>
    <dsp:sp modelId="{D313AFC8-5A79-47C3-9F31-ED550ED9A683}">
      <dsp:nvSpPr>
        <dsp:cNvPr id="0" name=""/>
        <dsp:cNvSpPr/>
      </dsp:nvSpPr>
      <dsp:spPr>
        <a:xfrm flipH="1">
          <a:off x="6778480" y="2738662"/>
          <a:ext cx="454658" cy="1147344"/>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46637" y="489969"/>
          <a:ext cx="3309167" cy="278053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156370"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6926073"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6926073" y="0"/>
        <a:ext cx="3011213" cy="602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t>טסט על מטופל </a:t>
          </a:r>
          <a:r>
            <a:rPr lang="en-US" sz="2300" b="0" kern="1200" dirty="0"/>
            <a:t>2043726-9499</a:t>
          </a:r>
          <a:r>
            <a:rPr lang="he-IL" sz="23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latin typeface="+mn-lt"/>
              <a:cs typeface="+mn-cs"/>
            </a:rPr>
            <a:t>אימון על מטופל </a:t>
          </a:r>
          <a:r>
            <a:rPr lang="en-US" sz="2300" b="0" kern="1200" dirty="0"/>
            <a:t>654833-8356</a:t>
          </a:r>
          <a:r>
            <a:rPr lang="he-IL" sz="2300" b="1" kern="1200" dirty="0"/>
            <a:t> </a:t>
          </a:r>
          <a:r>
            <a:rPr lang="he-IL" sz="23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DC28-31A5-4684-89BC-10023AEC5F35}">
      <dsp:nvSpPr>
        <dsp:cNvPr id="0" name=""/>
        <dsp:cNvSpPr/>
      </dsp:nvSpPr>
      <dsp:spPr>
        <a:xfrm rot="5400000">
          <a:off x="423716" y="2790792"/>
          <a:ext cx="1256815" cy="2091312"/>
        </a:xfrm>
        <a:prstGeom prst="corner">
          <a:avLst>
            <a:gd name="adj1" fmla="val 16120"/>
            <a:gd name="adj2" fmla="val 16110"/>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973EB-008F-4AE3-A3AD-38623836DB71}">
      <dsp:nvSpPr>
        <dsp:cNvPr id="0" name=""/>
        <dsp:cNvSpPr/>
      </dsp:nvSpPr>
      <dsp:spPr>
        <a:xfrm>
          <a:off x="213922" y="341564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מדידת ל"ד ע"י קטטר למשך 10 דקות, לצד מדידת </a:t>
          </a:r>
          <a:r>
            <a:rPr lang="en-US" sz="2000" kern="1200" dirty="0">
              <a:latin typeface="+mj-lt"/>
            </a:rPr>
            <a:t>PPG</a:t>
          </a:r>
          <a:r>
            <a:rPr lang="he-IL" sz="2000" kern="1200" dirty="0">
              <a:latin typeface="+mj-lt"/>
            </a:rPr>
            <a:t> ע"י קליפס</a:t>
          </a:r>
        </a:p>
      </dsp:txBody>
      <dsp:txXfrm>
        <a:off x="213922" y="3415644"/>
        <a:ext cx="1888048" cy="1654985"/>
      </dsp:txXfrm>
    </dsp:sp>
    <dsp:sp modelId="{74FA1299-11EC-46B1-9038-C13E18DEAE53}">
      <dsp:nvSpPr>
        <dsp:cNvPr id="0" name=""/>
        <dsp:cNvSpPr/>
      </dsp:nvSpPr>
      <dsp:spPr>
        <a:xfrm>
          <a:off x="1745735" y="2636827"/>
          <a:ext cx="356235" cy="356235"/>
        </a:xfrm>
        <a:prstGeom prst="triangle">
          <a:avLst>
            <a:gd name="adj" fmla="val 100000"/>
          </a:avLst>
        </a:prstGeom>
        <a:solidFill>
          <a:schemeClr val="accent6">
            <a:alpha val="90000"/>
            <a:hueOff val="0"/>
            <a:satOff val="0"/>
            <a:lumOff val="0"/>
            <a:alphaOff val="-5000"/>
          </a:schemeClr>
        </a:solidFill>
        <a:ln w="12700" cap="flat" cmpd="sng" algn="ctr">
          <a:solidFill>
            <a:schemeClr val="accent6">
              <a:alpha val="90000"/>
              <a:hueOff val="0"/>
              <a:satOff val="0"/>
              <a:lumOff val="0"/>
              <a:alpha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80096-A201-4EBD-B6D2-F09F62DB05F2}">
      <dsp:nvSpPr>
        <dsp:cNvPr id="0" name=""/>
        <dsp:cNvSpPr/>
      </dsp:nvSpPr>
      <dsp:spPr>
        <a:xfrm rot="5400000">
          <a:off x="2735056" y="2218849"/>
          <a:ext cx="1256815" cy="2091312"/>
        </a:xfrm>
        <a:prstGeom prst="corner">
          <a:avLst>
            <a:gd name="adj1" fmla="val 16120"/>
            <a:gd name="adj2" fmla="val 16110"/>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DA458-E6EC-4B56-AE21-C07204C4EBAB}">
      <dsp:nvSpPr>
        <dsp:cNvPr id="0" name=""/>
        <dsp:cNvSpPr/>
      </dsp:nvSpPr>
      <dsp:spPr>
        <a:xfrm>
          <a:off x="2525262" y="284370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הכנסת הסיגנלים לרשת לצורך אימון</a:t>
          </a:r>
        </a:p>
      </dsp:txBody>
      <dsp:txXfrm>
        <a:off x="2525262" y="2843700"/>
        <a:ext cx="1888048" cy="1654985"/>
      </dsp:txXfrm>
    </dsp:sp>
    <dsp:sp modelId="{843808D1-766F-473A-97D5-7457E494F632}">
      <dsp:nvSpPr>
        <dsp:cNvPr id="0" name=""/>
        <dsp:cNvSpPr/>
      </dsp:nvSpPr>
      <dsp:spPr>
        <a:xfrm>
          <a:off x="4057075" y="2064884"/>
          <a:ext cx="356235" cy="356235"/>
        </a:xfrm>
        <a:prstGeom prst="triangle">
          <a:avLst>
            <a:gd name="adj" fmla="val 100000"/>
          </a:avLst>
        </a:prstGeom>
        <a:solidFill>
          <a:schemeClr val="accent6">
            <a:alpha val="90000"/>
            <a:hueOff val="0"/>
            <a:satOff val="0"/>
            <a:lumOff val="0"/>
            <a:alphaOff val="-15000"/>
          </a:schemeClr>
        </a:solidFill>
        <a:ln w="12700" cap="flat" cmpd="sng" algn="ctr">
          <a:solidFill>
            <a:schemeClr val="accent6">
              <a:alpha val="90000"/>
              <a:hueOff val="0"/>
              <a:satOff val="0"/>
              <a:lumOff val="0"/>
              <a:alpha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7AAE3-AC6D-44A1-8534-3A89503469AE}">
      <dsp:nvSpPr>
        <dsp:cNvPr id="0" name=""/>
        <dsp:cNvSpPr/>
      </dsp:nvSpPr>
      <dsp:spPr>
        <a:xfrm rot="5400000">
          <a:off x="5046396" y="1646905"/>
          <a:ext cx="1256815" cy="2091312"/>
        </a:xfrm>
        <a:prstGeom prst="corner">
          <a:avLst>
            <a:gd name="adj1" fmla="val 16120"/>
            <a:gd name="adj2" fmla="val 16110"/>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BFE3-7000-45B5-AB2A-DE490AEE0F08}">
      <dsp:nvSpPr>
        <dsp:cNvPr id="0" name=""/>
        <dsp:cNvSpPr/>
      </dsp:nvSpPr>
      <dsp:spPr>
        <a:xfrm>
          <a:off x="4836603" y="2271757"/>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שימוש במדידה רציפה של </a:t>
          </a:r>
          <a:r>
            <a:rPr lang="en-US" sz="2000" kern="1200" dirty="0">
              <a:latin typeface="+mj-lt"/>
            </a:rPr>
            <a:t>PPG</a:t>
          </a:r>
          <a:r>
            <a:rPr lang="he-IL" sz="2000" kern="1200" dirty="0">
              <a:latin typeface="+mj-lt"/>
            </a:rPr>
            <a:t> ככניסה לרשת המאומנת</a:t>
          </a:r>
        </a:p>
      </dsp:txBody>
      <dsp:txXfrm>
        <a:off x="4836603" y="2271757"/>
        <a:ext cx="1888048" cy="1654985"/>
      </dsp:txXfrm>
    </dsp:sp>
    <dsp:sp modelId="{C1F13E6A-161B-403B-9A24-DC86C65C2A35}">
      <dsp:nvSpPr>
        <dsp:cNvPr id="0" name=""/>
        <dsp:cNvSpPr/>
      </dsp:nvSpPr>
      <dsp:spPr>
        <a:xfrm>
          <a:off x="6368416" y="1492940"/>
          <a:ext cx="356235" cy="356235"/>
        </a:xfrm>
        <a:prstGeom prst="triangle">
          <a:avLst>
            <a:gd name="adj" fmla="val 100000"/>
          </a:avLst>
        </a:prstGeom>
        <a:solidFill>
          <a:schemeClr val="accent6">
            <a:alpha val="90000"/>
            <a:hueOff val="0"/>
            <a:satOff val="0"/>
            <a:lumOff val="0"/>
            <a:alphaOff val="-25000"/>
          </a:schemeClr>
        </a:solidFill>
        <a:ln w="12700" cap="flat" cmpd="sng" algn="ctr">
          <a:solidFill>
            <a:schemeClr val="accent6">
              <a:alpha val="90000"/>
              <a:hueOff val="0"/>
              <a:satOff val="0"/>
              <a:lumOff val="0"/>
              <a:alpha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5385A-200E-418D-9DC1-C83D0F164570}">
      <dsp:nvSpPr>
        <dsp:cNvPr id="0" name=""/>
        <dsp:cNvSpPr/>
      </dsp:nvSpPr>
      <dsp:spPr>
        <a:xfrm rot="5400000">
          <a:off x="7357737" y="1074962"/>
          <a:ext cx="1256815" cy="2091312"/>
        </a:xfrm>
        <a:prstGeom prst="corner">
          <a:avLst>
            <a:gd name="adj1" fmla="val 16120"/>
            <a:gd name="adj2" fmla="val 16110"/>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0586-3799-4173-9E3B-3A1BAEAC6236}">
      <dsp:nvSpPr>
        <dsp:cNvPr id="0" name=""/>
        <dsp:cNvSpPr/>
      </dsp:nvSpPr>
      <dsp:spPr>
        <a:xfrm>
          <a:off x="7147943" y="169981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קבלת שערוך של אות לחץ דם באותם זמנים בהם נמדד ה-</a:t>
          </a:r>
          <a:r>
            <a:rPr lang="en-US" sz="2000" kern="1200" dirty="0">
              <a:latin typeface="+mj-lt"/>
            </a:rPr>
            <a:t>PPG</a:t>
          </a:r>
          <a:endParaRPr lang="he-IL" sz="2000" kern="1200" dirty="0">
            <a:latin typeface="+mj-lt"/>
          </a:endParaRPr>
        </a:p>
      </dsp:txBody>
      <dsp:txXfrm>
        <a:off x="7147943" y="1699814"/>
        <a:ext cx="1888048" cy="1654985"/>
      </dsp:txXfrm>
    </dsp:sp>
    <dsp:sp modelId="{AC4553D3-8C92-4F77-AC69-3D97A097FB89}">
      <dsp:nvSpPr>
        <dsp:cNvPr id="0" name=""/>
        <dsp:cNvSpPr/>
      </dsp:nvSpPr>
      <dsp:spPr>
        <a:xfrm>
          <a:off x="8679756" y="920997"/>
          <a:ext cx="356235" cy="356235"/>
        </a:xfrm>
        <a:prstGeom prst="triangle">
          <a:avLst>
            <a:gd name="adj" fmla="val 100000"/>
          </a:avLst>
        </a:prstGeom>
        <a:solidFill>
          <a:schemeClr val="accent6">
            <a:alpha val="90000"/>
            <a:hueOff val="0"/>
            <a:satOff val="0"/>
            <a:lumOff val="0"/>
            <a:alphaOff val="-35000"/>
          </a:schemeClr>
        </a:solidFill>
        <a:ln w="12700" cap="flat" cmpd="sng" algn="ctr">
          <a:solidFill>
            <a:schemeClr val="accent6">
              <a:alpha val="90000"/>
              <a:hueOff val="0"/>
              <a:satOff val="0"/>
              <a:lumOff val="0"/>
              <a:alphaOff val="-3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AE220-47DC-408E-90FC-AD6721F1AF80}">
      <dsp:nvSpPr>
        <dsp:cNvPr id="0" name=""/>
        <dsp:cNvSpPr/>
      </dsp:nvSpPr>
      <dsp:spPr>
        <a:xfrm rot="5400000">
          <a:off x="9669077" y="503018"/>
          <a:ext cx="1256815" cy="2091312"/>
        </a:xfrm>
        <a:prstGeom prst="corner">
          <a:avLst>
            <a:gd name="adj1" fmla="val 16120"/>
            <a:gd name="adj2" fmla="val 16110"/>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57C7D-E136-4429-AB2D-E96CC0F1DD6A}">
      <dsp:nvSpPr>
        <dsp:cNvPr id="0" name=""/>
        <dsp:cNvSpPr/>
      </dsp:nvSpPr>
      <dsp:spPr>
        <a:xfrm>
          <a:off x="9459283" y="112787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כיול פרמטרי הנרמול של הרשת ע"י מדידת לחץ הדם כל שעה בעזרת שרוול</a:t>
          </a:r>
        </a:p>
      </dsp:txBody>
      <dsp:txXfrm>
        <a:off x="9459283" y="1127870"/>
        <a:ext cx="1888048" cy="1654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BDF40-EC7F-4DFB-A30E-5EAAB5840E97}">
      <dsp:nvSpPr>
        <dsp:cNvPr id="0" name=""/>
        <dsp:cNvSpPr/>
      </dsp:nvSpPr>
      <dsp:spPr>
        <a:xfrm>
          <a:off x="916079" y="1000"/>
          <a:ext cx="2938957" cy="1763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latin typeface="+mn-lt"/>
              <a:cs typeface="+mn-cs"/>
            </a:rPr>
            <a:t>אימון על זמן קצר גורר פחות גיוון בלחץ הדם, דבר שמשפיע על הגיוון בתוצאות</a:t>
          </a:r>
        </a:p>
      </dsp:txBody>
      <dsp:txXfrm>
        <a:off x="916079" y="1000"/>
        <a:ext cx="2938957" cy="1763374"/>
      </dsp:txXfrm>
    </dsp:sp>
    <dsp:sp modelId="{77DB7D47-D630-467C-B0F7-178FE29A7788}">
      <dsp:nvSpPr>
        <dsp:cNvPr id="0" name=""/>
        <dsp:cNvSpPr/>
      </dsp:nvSpPr>
      <dsp:spPr>
        <a:xfrm>
          <a:off x="4148932" y="1000"/>
          <a:ext cx="2938957" cy="1763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latin typeface="+mn-lt"/>
            </a:rPr>
            <a:t>צורת </a:t>
          </a:r>
          <a:r>
            <a:rPr lang="en-US" sz="2600" kern="1200" dirty="0">
              <a:latin typeface="+mn-lt"/>
            </a:rPr>
            <a:t>PPG</a:t>
          </a:r>
          <a:r>
            <a:rPr lang="he-IL" sz="2600" kern="1200" dirty="0">
              <a:latin typeface="+mn-lt"/>
            </a:rPr>
            <a:t> שונה לאורך זמן כתוצאה מגורמים שונים</a:t>
          </a:r>
        </a:p>
      </dsp:txBody>
      <dsp:txXfrm>
        <a:off x="4148932" y="1000"/>
        <a:ext cx="2938957" cy="1763374"/>
      </dsp:txXfrm>
    </dsp:sp>
    <dsp:sp modelId="{BDE11567-D238-40F4-8CBD-84C669A60238}">
      <dsp:nvSpPr>
        <dsp:cNvPr id="0" name=""/>
        <dsp:cNvSpPr/>
      </dsp:nvSpPr>
      <dsp:spPr>
        <a:xfrm>
          <a:off x="2532505" y="2058270"/>
          <a:ext cx="2938957" cy="1763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נירמול האותות עפ"י סט האימון משפיע על תוצאות הבדיקה </a:t>
          </a:r>
        </a:p>
      </dsp:txBody>
      <dsp:txXfrm>
        <a:off x="2532505" y="2058270"/>
        <a:ext cx="2938957" cy="1763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6626A-58D8-4190-A3E8-95E0699DDD08}">
      <dsp:nvSpPr>
        <dsp:cNvPr id="0" name=""/>
        <dsp:cNvSpPr/>
      </dsp:nvSpPr>
      <dsp:spPr>
        <a:xfrm>
          <a:off x="599031"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t>גיוון הסיגנלים בסט האימון ע"י </a:t>
          </a:r>
          <a:r>
            <a:rPr lang="en-US" sz="3000" kern="1200" dirty="0"/>
            <a:t>data </a:t>
          </a:r>
          <a:r>
            <a:rPr lang="en-US" sz="3000" kern="1200" dirty="0" err="1"/>
            <a:t>augmantation</a:t>
          </a:r>
          <a:endParaRPr lang="he-IL" sz="3000" kern="1200" dirty="0"/>
        </a:p>
      </dsp:txBody>
      <dsp:txXfrm>
        <a:off x="599031" y="801"/>
        <a:ext cx="3313793" cy="1988275"/>
      </dsp:txXfrm>
    </dsp:sp>
    <dsp:sp modelId="{FAAA729B-FD99-42DC-846C-921A9A367A41}">
      <dsp:nvSpPr>
        <dsp:cNvPr id="0" name=""/>
        <dsp:cNvSpPr/>
      </dsp:nvSpPr>
      <dsp:spPr>
        <a:xfrm>
          <a:off x="4244204"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העמקת המחקר בנוגע לקשר שבין מבנה אות ה-</a:t>
          </a:r>
          <a:r>
            <a:rPr lang="en-US" sz="3000" kern="1200" dirty="0">
              <a:latin typeface="+mj-lt"/>
            </a:rPr>
            <a:t>PPG</a:t>
          </a:r>
          <a:r>
            <a:rPr lang="he-IL" sz="3000" kern="1200" dirty="0">
              <a:latin typeface="+mj-lt"/>
            </a:rPr>
            <a:t> לבין מבנה אות ה-</a:t>
          </a:r>
          <a:r>
            <a:rPr lang="en-US" sz="3000" kern="1200" dirty="0">
              <a:latin typeface="+mj-lt"/>
            </a:rPr>
            <a:t>BP</a:t>
          </a:r>
          <a:endParaRPr lang="he-IL" sz="3000" kern="1200" dirty="0">
            <a:latin typeface="+mj-lt"/>
          </a:endParaRPr>
        </a:p>
      </dsp:txBody>
      <dsp:txXfrm>
        <a:off x="4244204" y="801"/>
        <a:ext cx="3313793" cy="1988275"/>
      </dsp:txXfrm>
    </dsp:sp>
    <dsp:sp modelId="{FA8D7F97-FBCA-402D-844A-7F57208B6957}">
      <dsp:nvSpPr>
        <dsp:cNvPr id="0" name=""/>
        <dsp:cNvSpPr/>
      </dsp:nvSpPr>
      <dsp:spPr>
        <a:xfrm>
          <a:off x="2421617" y="2320456"/>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אימון הרשת על מספר פציינטים שונים</a:t>
          </a:r>
        </a:p>
      </dsp:txBody>
      <dsp:txXfrm>
        <a:off x="2421617" y="2320456"/>
        <a:ext cx="3313793" cy="1988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כ"ו/כסלו/תש"פ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1</a:t>
            </a:fld>
            <a:endParaRPr lang="he-IL"/>
          </a:p>
        </p:txBody>
      </p:sp>
    </p:spTree>
    <p:extLst>
      <p:ext uri="{BB962C8B-B14F-4D97-AF65-F5344CB8AC3E}">
        <p14:creationId xmlns:p14="http://schemas.microsoft.com/office/powerpoint/2010/main" val="1666240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12</a:t>
            </a:fld>
            <a:endParaRPr lang="he-IL"/>
          </a:p>
        </p:txBody>
      </p:sp>
    </p:spTree>
    <p:extLst>
      <p:ext uri="{BB962C8B-B14F-4D97-AF65-F5344CB8AC3E}">
        <p14:creationId xmlns:p14="http://schemas.microsoft.com/office/powerpoint/2010/main" val="119801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מלל עבור השקופית הבאה, לא בהכרח נציג את השקופית הזו</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13</a:t>
            </a:fld>
            <a:endParaRPr lang="he-IL"/>
          </a:p>
        </p:txBody>
      </p:sp>
    </p:spTree>
    <p:extLst>
      <p:ext uri="{BB962C8B-B14F-4D97-AF65-F5344CB8AC3E}">
        <p14:creationId xmlns:p14="http://schemas.microsoft.com/office/powerpoint/2010/main" val="4268848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14</a:t>
            </a:fld>
            <a:endParaRPr lang="he-IL"/>
          </a:p>
        </p:txBody>
      </p:sp>
    </p:spTree>
    <p:extLst>
      <p:ext uri="{BB962C8B-B14F-4D97-AF65-F5344CB8AC3E}">
        <p14:creationId xmlns:p14="http://schemas.microsoft.com/office/powerpoint/2010/main" val="333685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16</a:t>
            </a:fld>
            <a:endParaRPr lang="he-IL"/>
          </a:p>
        </p:txBody>
      </p:sp>
    </p:spTree>
    <p:extLst>
      <p:ext uri="{BB962C8B-B14F-4D97-AF65-F5344CB8AC3E}">
        <p14:creationId xmlns:p14="http://schemas.microsoft.com/office/powerpoint/2010/main" val="122132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18</a:t>
            </a:fld>
            <a:endParaRPr lang="he-IL"/>
          </a:p>
        </p:txBody>
      </p:sp>
    </p:spTree>
    <p:extLst>
      <p:ext uri="{BB962C8B-B14F-4D97-AF65-F5344CB8AC3E}">
        <p14:creationId xmlns:p14="http://schemas.microsoft.com/office/powerpoint/2010/main" val="7423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2</a:t>
            </a:fld>
            <a:endParaRPr lang="he-IL"/>
          </a:p>
        </p:txBody>
      </p:sp>
    </p:spTree>
    <p:extLst>
      <p:ext uri="{BB962C8B-B14F-4D97-AF65-F5344CB8AC3E}">
        <p14:creationId xmlns:p14="http://schemas.microsoft.com/office/powerpoint/2010/main" val="312194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שירילי</a:t>
            </a:r>
          </a:p>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4</a:t>
            </a:fld>
            <a:endParaRPr lang="he-IL"/>
          </a:p>
        </p:txBody>
      </p:sp>
    </p:spTree>
    <p:extLst>
      <p:ext uri="{BB962C8B-B14F-4D97-AF65-F5344CB8AC3E}">
        <p14:creationId xmlns:p14="http://schemas.microsoft.com/office/powerpoint/2010/main" val="269851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5</a:t>
            </a:fld>
            <a:endParaRPr lang="he-IL"/>
          </a:p>
        </p:txBody>
      </p:sp>
    </p:spTree>
    <p:extLst>
      <p:ext uri="{BB962C8B-B14F-4D97-AF65-F5344CB8AC3E}">
        <p14:creationId xmlns:p14="http://schemas.microsoft.com/office/powerpoint/2010/main" val="353956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6</a:t>
            </a:fld>
            <a:endParaRPr lang="he-IL"/>
          </a:p>
        </p:txBody>
      </p:sp>
    </p:spTree>
    <p:extLst>
      <p:ext uri="{BB962C8B-B14F-4D97-AF65-F5344CB8AC3E}">
        <p14:creationId xmlns:p14="http://schemas.microsoft.com/office/powerpoint/2010/main" val="414854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7</a:t>
            </a:fld>
            <a:endParaRPr lang="he-IL"/>
          </a:p>
        </p:txBody>
      </p:sp>
    </p:spTree>
    <p:extLst>
      <p:ext uri="{BB962C8B-B14F-4D97-AF65-F5344CB8AC3E}">
        <p14:creationId xmlns:p14="http://schemas.microsoft.com/office/powerpoint/2010/main" val="444999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a:p>
            <a:endParaRPr lang="he-IL" dirty="0"/>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במהלך הפרויקט הבנו שעל מנת לשערך לחץ דם של מטופל, נדרשת רשת פרסונלית. החלטה זו באה בהינתן שני חסרונות של 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רשת על מספר מטופלים יכול להניב תוצאה שהיא ממוצע המטופל הממוצע. בהתחשב במקור </a:t>
            </a:r>
            <a:r>
              <a:rPr lang="he-IL" dirty="0" err="1">
                <a:latin typeface="Calibri" panose="020F0502020204030204" pitchFamily="34" charset="0"/>
                <a:cs typeface="Calibri" panose="020F0502020204030204" pitchFamily="34" charset="0"/>
              </a:rPr>
              <a:t>הדאטא</a:t>
            </a:r>
            <a:r>
              <a:rPr lang="he-IL" dirty="0">
                <a:latin typeface="Calibri" panose="020F0502020204030204" pitchFamily="34" charset="0"/>
                <a:cs typeface="Calibri" panose="020F0502020204030204" pitchFamily="34" charset="0"/>
              </a:rPr>
              <a:t> סט שלנו, ייתכן ורשת שאומנה על </a:t>
            </a:r>
            <a:r>
              <a:rPr lang="he-IL" dirty="0" err="1">
                <a:latin typeface="Calibri" panose="020F0502020204030204" pitchFamily="34" charset="0"/>
                <a:cs typeface="Calibri" panose="020F0502020204030204" pitchFamily="34" charset="0"/>
              </a:rPr>
              <a:t>דאטא</a:t>
            </a:r>
            <a:r>
              <a:rPr lang="he-IL" dirty="0">
                <a:latin typeface="Calibri" panose="020F0502020204030204" pitchFamily="34" charset="0"/>
                <a:cs typeface="Calibri" panose="020F0502020204030204" pitchFamily="34" charset="0"/>
              </a:rPr>
              <a:t> זה לא תתאים למדינות אחרות בעולם או בעלי </a:t>
            </a:r>
            <a:r>
              <a:rPr lang="he-IL" dirty="0" err="1">
                <a:latin typeface="Calibri" panose="020F0502020204030204" pitchFamily="34" charset="0"/>
                <a:cs typeface="Calibri" panose="020F0502020204030204" pitchFamily="34" charset="0"/>
              </a:rPr>
              <a:t>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בשקפים הבאים נוכל לראות כי מוצא הרשת תלוי בסיגנל ה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אשר שונה בין מטופל למטופל, ומשתנה גם עקב המנח של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8</a:t>
            </a:fld>
            <a:endParaRPr lang="he-IL"/>
          </a:p>
        </p:txBody>
      </p:sp>
    </p:spTree>
    <p:extLst>
      <p:ext uri="{BB962C8B-B14F-4D97-AF65-F5344CB8AC3E}">
        <p14:creationId xmlns:p14="http://schemas.microsoft.com/office/powerpoint/2010/main" val="315769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latin typeface="Calibri" panose="020F0502020204030204" pitchFamily="34" charset="0"/>
                <a:cs typeface="Calibri" panose="020F0502020204030204" pitchFamily="34" charset="0"/>
              </a:rPr>
              <a:t>בתהליך האימון הרשת מקבלת כקלט סיגנלים מתואמים בזמן של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ו-</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סיגנלים אלה מנורמלים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a:t>
            </a:r>
            <a:r>
              <a:rPr lang="he-IL" dirty="0" err="1">
                <a:latin typeface="Calibri" panose="020F0502020204030204" pitchFamily="34" charset="0"/>
                <a:cs typeface="Calibri" panose="020F0502020204030204" pitchFamily="34" charset="0"/>
              </a:rPr>
              <a:t>וסקיילרים</a:t>
            </a:r>
            <a:r>
              <a:rPr lang="he-IL" dirty="0">
                <a:latin typeface="Calibri" panose="020F0502020204030204" pitchFamily="34" charset="0"/>
                <a:cs typeface="Calibri" panose="020F0502020204030204" pitchFamily="34" charset="0"/>
              </a:rPr>
              <a:t> אלה נשמרים כתוצאה בפונקציית האימון. הרשת ממשקלת את המשקולות שלה עפ"י </a:t>
            </a:r>
            <a:r>
              <a:rPr lang="en-US" dirty="0">
                <a:latin typeface="Calibri" panose="020F0502020204030204" pitchFamily="34" charset="0"/>
                <a:cs typeface="Calibri" panose="020F0502020204030204" pitchFamily="34" charset="0"/>
              </a:rPr>
              <a:t>stochastic gradient descent </a:t>
            </a:r>
            <a:r>
              <a:rPr lang="he-IL" dirty="0">
                <a:latin typeface="Calibri" panose="020F0502020204030204" pitchFamily="34" charset="0"/>
                <a:cs typeface="Calibri" panose="020F0502020204030204" pitchFamily="34" charset="0"/>
              </a:rPr>
              <a:t> ע"י </a:t>
            </a:r>
            <a:r>
              <a:rPr lang="en-US" dirty="0">
                <a:latin typeface="Calibri" panose="020F0502020204030204" pitchFamily="34" charset="0"/>
                <a:cs typeface="Calibri" panose="020F0502020204030204" pitchFamily="34" charset="0"/>
              </a:rPr>
              <a:t>Adam optimizer</a:t>
            </a:r>
            <a:r>
              <a:rPr lang="he-IL" dirty="0">
                <a:latin typeface="Calibri" panose="020F0502020204030204" pitchFamily="34" charset="0"/>
                <a:cs typeface="Calibri" panose="020F0502020204030204" pitchFamily="34" charset="0"/>
              </a:rPr>
              <a:t>. </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latin typeface="Calibri" panose="020F0502020204030204" pitchFamily="34" charset="0"/>
                <a:cs typeface="Calibri" panose="020F0502020204030204" pitchFamily="34" charset="0"/>
              </a:rPr>
              <a:t>בעת כניסת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לביצוע </a:t>
            </a:r>
            <a:r>
              <a:rPr lang="en-US" dirty="0">
                <a:latin typeface="Calibri" panose="020F0502020204030204" pitchFamily="34" charset="0"/>
                <a:cs typeface="Calibri" panose="020F0502020204030204" pitchFamily="34" charset="0"/>
              </a:rPr>
              <a:t>test</a:t>
            </a:r>
            <a:r>
              <a:rPr lang="he-IL" dirty="0">
                <a:latin typeface="Calibri" panose="020F0502020204030204" pitchFamily="34" charset="0"/>
                <a:cs typeface="Calibri" panose="020F0502020204030204" pitchFamily="34" charset="0"/>
              </a:rPr>
              <a:t>, סיגנל זה מנורמל ע"י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בסט האימון, ופלט הרשת- סיגנל ה-</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המשוערך מנורמל עפ"י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אות זה באימון. זאת על מנת לדמות מצב אמיתי בזמן ריצה.</a:t>
            </a:r>
          </a:p>
          <a:p>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9</a:t>
            </a:fld>
            <a:endParaRPr lang="he-IL"/>
          </a:p>
        </p:txBody>
      </p:sp>
    </p:spTree>
    <p:extLst>
      <p:ext uri="{BB962C8B-B14F-4D97-AF65-F5344CB8AC3E}">
        <p14:creationId xmlns:p14="http://schemas.microsoft.com/office/powerpoint/2010/main" val="66134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כ"ו/כסלו/תש"פ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כ"ו/כסלו/תש"פ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pn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8.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4"/>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
            <a:extLst>
              <a:ext uri="{FF2B5EF4-FFF2-40B4-BE49-F238E27FC236}">
                <a16:creationId xmlns:a16="http://schemas.microsoft.com/office/drawing/2014/main" id="{D1826BBE-8D59-4A46-8827-6B1AB2DDB70F}"/>
              </a:ext>
            </a:extLst>
          </p:cNvPr>
          <p:cNvPicPr/>
          <p:nvPr/>
        </p:nvPicPr>
        <p:blipFill>
          <a:blip r:embed="rId3">
            <a:lum/>
            <a:alphaModFix/>
          </a:blip>
          <a:srcRect/>
          <a:stretch>
            <a:fillRect/>
          </a:stretch>
        </p:blipFill>
        <p:spPr>
          <a:xfrm>
            <a:off x="2412134" y="4209396"/>
            <a:ext cx="3283432" cy="2661864"/>
          </a:xfrm>
          <a:prstGeom prst="rect">
            <a:avLst/>
          </a:prstGeom>
        </p:spPr>
      </p:pic>
      <p:pic>
        <p:nvPicPr>
          <p:cNvPr id="8" name="Image2">
            <a:extLst>
              <a:ext uri="{FF2B5EF4-FFF2-40B4-BE49-F238E27FC236}">
                <a16:creationId xmlns:a16="http://schemas.microsoft.com/office/drawing/2014/main" id="{C9A8AA56-0A64-4B68-B85B-7AC175812C27}"/>
              </a:ext>
            </a:extLst>
          </p:cNvPr>
          <p:cNvPicPr/>
          <p:nvPr/>
        </p:nvPicPr>
        <p:blipFill>
          <a:blip r:embed="rId4">
            <a:lum/>
            <a:alphaModFix/>
          </a:blip>
          <a:srcRect/>
          <a:stretch>
            <a:fillRect/>
          </a:stretch>
        </p:blipFill>
        <p:spPr>
          <a:xfrm>
            <a:off x="6685627" y="4209394"/>
            <a:ext cx="3283431" cy="2695902"/>
          </a:xfrm>
          <a:prstGeom prst="rect">
            <a:avLst/>
          </a:prstGeom>
        </p:spPr>
      </p:pic>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1059794322"/>
              </p:ext>
            </p:extLst>
          </p:nvPr>
        </p:nvGraphicFramePr>
        <p:xfrm>
          <a:off x="-110359" y="1087821"/>
          <a:ext cx="12959256" cy="60224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81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2857653829"/>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23232"/>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121797"/>
            <a:ext cx="9905010" cy="6001643"/>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מתבצעת בכל מקרה באופן תקופתי, על מנת לקחת דגימת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במקביל נמדד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בעזרת הקליפס.</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שני סיגנלים אלו אשר מדדנו: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המקטעים.</a:t>
            </a:r>
          </a:p>
          <a:p>
            <a:r>
              <a:rPr lang="he-IL" sz="2400" dirty="0">
                <a:latin typeface="Calibri" panose="020F0502020204030204" pitchFamily="34" charset="0"/>
                <a:cs typeface="Calibri" panose="020F0502020204030204" pitchFamily="34" charset="0"/>
              </a:rPr>
              <a:t>לאחר מכן, נפסיק את מדידת הלחץ דם בעזרת </a:t>
            </a:r>
            <a:r>
              <a:rPr lang="he-IL" sz="2400" dirty="0" err="1">
                <a:latin typeface="Calibri" panose="020F0502020204030204" pitchFamily="34" charset="0"/>
                <a:cs typeface="Calibri" panose="020F0502020204030204" pitchFamily="34" charset="0"/>
              </a:rPr>
              <a:t>הקטטר</a:t>
            </a:r>
            <a:r>
              <a:rPr lang="he-IL" sz="2400" dirty="0">
                <a:latin typeface="Calibri" panose="020F0502020204030204" pitchFamily="34" charset="0"/>
                <a:cs typeface="Calibri" panose="020F0502020204030204" pitchFamily="34" charset="0"/>
              </a:rPr>
              <a:t>,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הפרמטרים לנרמול (</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נצטרך למדוד את לחץ הדם (ע"י שרוול) פעם בשעה (תלוי במצבו של החולה). </a:t>
            </a:r>
          </a:p>
          <a:p>
            <a:r>
              <a:rPr lang="he-IL" sz="2400" dirty="0">
                <a:latin typeface="Calibri" panose="020F0502020204030204" pitchFamily="34" charset="0"/>
                <a:cs typeface="Calibri" panose="020F0502020204030204" pitchFamily="34" charset="0"/>
              </a:rPr>
              <a:t>בכל פעם שיש שינוי במצבו של החולה/אחת לכ-10 שעות/כאשר צורת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משתנה – נצטרך לחזור על תהליך האימון של הרשת.</a:t>
            </a:r>
          </a:p>
          <a:p>
            <a:endParaRPr lang="he-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8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2" name="דיאגרמה 1">
            <a:extLst>
              <a:ext uri="{FF2B5EF4-FFF2-40B4-BE49-F238E27FC236}">
                <a16:creationId xmlns:a16="http://schemas.microsoft.com/office/drawing/2014/main" id="{38919620-6BF8-4790-B655-2545B8089D19}"/>
              </a:ext>
            </a:extLst>
          </p:cNvPr>
          <p:cNvGraphicFramePr/>
          <p:nvPr>
            <p:extLst>
              <p:ext uri="{D42A27DB-BD31-4B8C-83A1-F6EECF244321}">
                <p14:modId xmlns:p14="http://schemas.microsoft.com/office/powerpoint/2010/main" val="300549849"/>
              </p:ext>
            </p:extLst>
          </p:nvPr>
        </p:nvGraphicFramePr>
        <p:xfrm>
          <a:off x="441435" y="835573"/>
          <a:ext cx="11353800" cy="5990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21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169277" y="1513493"/>
            <a:ext cx="10024240" cy="4154984"/>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קיימים גורמים המשפיעים על מבנה סיגנל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 הדרך שבה הקליפס מונח על המטופל , מצבו הרפואי המשתנה או מתן התרופות – כל אלה יכולים להוביל לצורת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שונה אשר משפיעה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(על מנת למזער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הסיגנלים בכניסה לרשת הנוירונים הוא מרכיב קריטי על מנת שהשערוך יעבוד. </a:t>
            </a: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סיגנל הכניסה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וסיגנל היציאה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בזמן אמת מתבצע עפ"י הסקיילר שחושב עבור סט האימון. יכול להיות שבין סט האימון לסט הבדיקה, מצב המטופל השתנה, וערכי הסיגנלים משתנים. נירמול מסוג זה אינו אידיאלי ויכול לפגוע בדיוק ובנכונות התוצאה.</a:t>
            </a:r>
          </a:p>
        </p:txBody>
      </p:sp>
    </p:spTree>
    <p:extLst>
      <p:ext uri="{BB962C8B-B14F-4D97-AF65-F5344CB8AC3E}">
        <p14:creationId xmlns:p14="http://schemas.microsoft.com/office/powerpoint/2010/main" val="177074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graphicFrame>
        <p:nvGraphicFramePr>
          <p:cNvPr id="5" name="Diagram 4">
            <a:extLst>
              <a:ext uri="{FF2B5EF4-FFF2-40B4-BE49-F238E27FC236}">
                <a16:creationId xmlns:a16="http://schemas.microsoft.com/office/drawing/2014/main" id="{848182D1-6A84-4800-BA0C-D00738298136}"/>
              </a:ext>
            </a:extLst>
          </p:cNvPr>
          <p:cNvGraphicFramePr/>
          <p:nvPr>
            <p:extLst>
              <p:ext uri="{D42A27DB-BD31-4B8C-83A1-F6EECF244321}">
                <p14:modId xmlns:p14="http://schemas.microsoft.com/office/powerpoint/2010/main" val="390434570"/>
              </p:ext>
            </p:extLst>
          </p:nvPr>
        </p:nvGraphicFramePr>
        <p:xfrm>
          <a:off x="2125683" y="1690688"/>
          <a:ext cx="8003969" cy="3822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72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601189" y="1690688"/>
            <a:ext cx="8989621" cy="4524315"/>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גיוון הסיגנלים – לא מובטח שמדידת לחץ הדם של המטופל עבור סט האימון תהיה מגוונת מספיק על מנת לאמן את הרשת בצורה טובה. נרצה לנסות לגרום לסיגנלים הקצרים הנמדדים בצורה פולשנית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מטופל אחר יוכל להיות יותר מדויק.</a:t>
            </a:r>
          </a:p>
        </p:txBody>
      </p:sp>
    </p:spTree>
    <p:extLst>
      <p:ext uri="{BB962C8B-B14F-4D97-AF65-F5344CB8AC3E}">
        <p14:creationId xmlns:p14="http://schemas.microsoft.com/office/powerpoint/2010/main" val="327330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graphicFrame>
        <p:nvGraphicFramePr>
          <p:cNvPr id="2" name="Diagram 1">
            <a:extLst>
              <a:ext uri="{FF2B5EF4-FFF2-40B4-BE49-F238E27FC236}">
                <a16:creationId xmlns:a16="http://schemas.microsoft.com/office/drawing/2014/main" id="{B7F548B1-4CB3-4B7B-8C67-394113742BB3}"/>
              </a:ext>
            </a:extLst>
          </p:cNvPr>
          <p:cNvGraphicFramePr/>
          <p:nvPr>
            <p:extLst>
              <p:ext uri="{D42A27DB-BD31-4B8C-83A1-F6EECF244321}">
                <p14:modId xmlns:p14="http://schemas.microsoft.com/office/powerpoint/2010/main" val="2095269983"/>
              </p:ext>
            </p:extLst>
          </p:nvPr>
        </p:nvGraphicFramePr>
        <p:xfrm>
          <a:off x="2031999" y="1828800"/>
          <a:ext cx="8157029" cy="43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494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615638"/>
            <a:ext cx="9172575" cy="5139869"/>
          </a:xfrm>
          <a:prstGeom prst="rect">
            <a:avLst/>
          </a:prstGeom>
        </p:spPr>
        <p:txBody>
          <a:bodyPr wrap="square">
            <a:spAutoFit/>
          </a:bodyPr>
          <a:lstStyle/>
          <a:p>
            <a:pPr algn="ctr"/>
            <a:r>
              <a:rPr lang="he-IL" sz="2800" i="1" dirty="0">
                <a:solidFill>
                  <a:srgbClr val="222222"/>
                </a:solidFill>
                <a:latin typeface="Calibri" panose="020F0502020204030204" pitchFamily="34" charset="0"/>
                <a:ea typeface="Calibri" panose="020F0502020204030204" pitchFamily="34" charset="0"/>
                <a:cs typeface="Calibri" panose="020F0502020204030204" pitchFamily="34" charset="0"/>
              </a:rPr>
              <a:t>אופציה א:</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למידת הקשר בין </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ללחץ הדם של מטופל </a:t>
            </a: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על מנת לשערך את לחץ הדם שלו.</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2400" i="1" dirty="0">
                <a:solidFill>
                  <a:srgbClr val="222222"/>
                </a:solidFill>
                <a:latin typeface="Calibri" panose="020F0502020204030204" pitchFamily="34" charset="0"/>
                <a:ea typeface="Calibri" panose="020F0502020204030204" pitchFamily="34" charset="0"/>
                <a:cs typeface="Calibri" panose="020F0502020204030204" pitchFamily="34" charset="0"/>
              </a:rPr>
              <a:t>אופציה ב:</a:t>
            </a:r>
            <a:r>
              <a:rPr lang="he-IL" sz="4000" i="1"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שערוך אות לחץ הדם של מטופל על סמך אות ה-</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ע"י למידה עמוקה</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283013"/>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3626072" y="1825625"/>
            <a:ext cx="7838090" cy="4351338"/>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מקטע המשתרע על פני 40 דקות לכל     אחד מהסיגנלים (</a:t>
            </a:r>
            <a:r>
              <a:rPr lang="en-US" dirty="0">
                <a:latin typeface="Calibri" panose="020F0502020204030204" pitchFamily="34" charset="0"/>
                <a:cs typeface="Calibri" panose="020F0502020204030204" pitchFamily="34" charset="0"/>
              </a:rPr>
              <a:t>BP, ECG, PPG, RI</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עבור כל חולה יש בין 10 ל-100 מקטעים מכל סיגנל.</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דגמנו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pPr marL="0" indent="0">
              <a:buNone/>
            </a:pPr>
            <a:endParaRPr lang="he-IL" dirty="0"/>
          </a:p>
        </p:txBody>
      </p:sp>
      <p:pic>
        <p:nvPicPr>
          <p:cNvPr id="4" name="תמונה 3">
            <a:extLst>
              <a:ext uri="{FF2B5EF4-FFF2-40B4-BE49-F238E27FC236}">
                <a16:creationId xmlns:a16="http://schemas.microsoft.com/office/drawing/2014/main" id="{93507F51-E9ED-4A95-9AC8-EF10D1C017CC}"/>
              </a:ext>
            </a:extLst>
          </p:cNvPr>
          <p:cNvPicPr>
            <a:picLocks noChangeAspect="1"/>
          </p:cNvPicPr>
          <p:nvPr/>
        </p:nvPicPr>
        <p:blipFill>
          <a:blip r:embed="rId3"/>
          <a:stretch>
            <a:fillRect/>
          </a:stretch>
        </p:blipFill>
        <p:spPr>
          <a:xfrm>
            <a:off x="251564" y="1636298"/>
            <a:ext cx="3784408" cy="4206362"/>
          </a:xfrm>
          <a:prstGeom prst="rect">
            <a:avLst/>
          </a:prstGeom>
          <a:ln>
            <a:noFill/>
          </a:ln>
          <a:effectLst>
            <a:softEdge rad="112500"/>
          </a:effectLst>
        </p:spPr>
      </p:pic>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14543"/>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677917" y="1686902"/>
            <a:ext cx="105156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PPG</a:t>
            </a:r>
            <a:r>
              <a:rPr lang="he-IL" sz="2800" dirty="0">
                <a:latin typeface="Calibri" panose="020F0502020204030204" pitchFamily="34" charset="0"/>
                <a:cs typeface="Calibri" panose="020F0502020204030204" pitchFamily="34" charset="0"/>
              </a:rPr>
              <a:t> דגום באותו קצב כמו </a:t>
            </a:r>
            <a:r>
              <a:rPr lang="en-US" sz="2800" dirty="0">
                <a:latin typeface="Calibri" panose="020F0502020204030204" pitchFamily="34" charset="0"/>
                <a:cs typeface="Calibri" panose="020F0502020204030204" pitchFamily="34" charset="0"/>
              </a:rPr>
              <a:t>BP</a:t>
            </a:r>
            <a:r>
              <a:rPr lang="he-IL" sz="28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הקשר בין שני הסיגנלים מובהק – כאשר לחץ הדם עולה גם </a:t>
            </a:r>
            <a:r>
              <a:rPr lang="he-IL" sz="2800" dirty="0" err="1">
                <a:latin typeface="Calibri" panose="020F0502020204030204" pitchFamily="34" charset="0"/>
                <a:cs typeface="Calibri" panose="020F0502020204030204" pitchFamily="34" charset="0"/>
              </a:rPr>
              <a:t>ריוויון</a:t>
            </a:r>
            <a:r>
              <a:rPr lang="he-IL" sz="28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3">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4">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690688"/>
            <a:ext cx="10023389" cy="3919889"/>
          </a:xfrm>
        </p:spPr>
        <p:txBody>
          <a:bodyPr>
            <a:normAutofit/>
          </a:bodyPr>
          <a:lstStyle/>
          <a:p>
            <a:pPr>
              <a:buFont typeface="Courier New" panose="02070309020205020404" pitchFamily="49" charset="0"/>
              <a:buChar char="o"/>
            </a:pPr>
            <a:r>
              <a:rPr lang="en-US" dirty="0">
                <a:latin typeface="Calibri" panose="020F0502020204030204" pitchFamily="34" charset="0"/>
                <a:cs typeface="Calibri" panose="020F0502020204030204" pitchFamily="34" charset="0"/>
              </a:rPr>
              <a:t>LSTM = Long Short-Term Memory</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רשת זו היא רשת </a:t>
            </a:r>
            <a:r>
              <a:rPr lang="en-US" dirty="0">
                <a:latin typeface="Calibri" panose="020F0502020204030204" pitchFamily="34" charset="0"/>
                <a:cs typeface="Calibri" panose="020F0502020204030204" pitchFamily="34" charset="0"/>
              </a:rPr>
              <a:t>RNN</a:t>
            </a:r>
            <a:r>
              <a:rPr lang="he-IL" dirty="0">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רשת זו שומרת וקטור באורך כלשהו של תוצאות העבר, ומכניסה אותו כקלט לחישוב הנוכחי וכך מתחשבת בעבר.</a:t>
            </a:r>
          </a:p>
          <a:p>
            <a:pPr>
              <a:buFont typeface="Courier New" panose="02070309020205020404" pitchFamily="49" charset="0"/>
              <a:buChar char="o"/>
            </a:pPr>
            <a:r>
              <a:rPr lang="he-IL" dirty="0">
                <a:highlight>
                  <a:srgbClr val="FFFF00"/>
                </a:highlight>
                <a:latin typeface="Calibri" panose="020F0502020204030204" pitchFamily="34" charset="0"/>
                <a:cs typeface="Calibri" panose="020F0502020204030204" pitchFamily="34" charset="0"/>
              </a:rPr>
              <a:t>הרשת ממשקלת את המשקולות שלה עפ"י </a:t>
            </a:r>
            <a:r>
              <a:rPr lang="en-US" dirty="0">
                <a:highlight>
                  <a:srgbClr val="FFFF00"/>
                </a:highlight>
                <a:latin typeface="Calibri" panose="020F0502020204030204" pitchFamily="34" charset="0"/>
                <a:cs typeface="Calibri" panose="020F0502020204030204" pitchFamily="34" charset="0"/>
              </a:rPr>
              <a:t>stochastic gradient descent </a:t>
            </a:r>
            <a:r>
              <a:rPr lang="he-IL" dirty="0">
                <a:highlight>
                  <a:srgbClr val="FFFF00"/>
                </a:highlight>
                <a:latin typeface="Calibri" panose="020F0502020204030204" pitchFamily="34" charset="0"/>
                <a:cs typeface="Calibri" panose="020F0502020204030204" pitchFamily="34" charset="0"/>
              </a:rPr>
              <a:t> ע"י </a:t>
            </a:r>
            <a:r>
              <a:rPr lang="en-US" dirty="0">
                <a:highlight>
                  <a:srgbClr val="FFFF00"/>
                </a:highlight>
                <a:latin typeface="Calibri" panose="020F0502020204030204" pitchFamily="34" charset="0"/>
                <a:cs typeface="Calibri" panose="020F0502020204030204" pitchFamily="34" charset="0"/>
              </a:rPr>
              <a:t>Adam optimizer</a:t>
            </a:r>
            <a:r>
              <a:rPr lang="he-IL" dirty="0">
                <a:highlight>
                  <a:srgbClr val="FFFF00"/>
                </a:highlight>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תחילה, ניסינו לאמן את הרשת על פני קלט ארוך- בערך 10 דקות. התוצאות היו טובות אך תהליך האימון לקח זמן ארוך.</a:t>
            </a:r>
            <a:endParaRPr lang="he-IL" sz="3200" dirty="0">
              <a:highlight>
                <a:srgbClr val="FFFF00"/>
              </a:highlight>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7022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175935"/>
            <a:ext cx="10515600" cy="1325563"/>
          </a:xfrm>
        </p:spPr>
        <p:txBody>
          <a:bodyPr/>
          <a:lstStyle/>
          <a:p>
            <a:pPr algn="ctr"/>
            <a:r>
              <a:rPr lang="he-IL" dirty="0">
                <a:latin typeface="Calibri" panose="020F0502020204030204" pitchFamily="34" charset="0"/>
                <a:cs typeface="Calibri" panose="020F0502020204030204" pitchFamily="34" charset="0"/>
              </a:rPr>
              <a:t>הרשת שלנו- מעבר לשימוש ב-</a:t>
            </a:r>
            <a:r>
              <a:rPr lang="en-US" dirty="0">
                <a:latin typeface="Calibri" panose="020F0502020204030204" pitchFamily="34" charset="0"/>
                <a:cs typeface="Calibri" panose="020F0502020204030204" pitchFamily="34" charset="0"/>
              </a:rPr>
              <a:t>batch</a:t>
            </a:r>
            <a:endParaRPr lang="he-IL"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446314" y="2831394"/>
            <a:ext cx="4320995" cy="492034"/>
          </a:xfrm>
        </p:spPr>
        <p:txBody>
          <a:bodyPr>
            <a:normAutofit/>
          </a:bodyPr>
          <a:lstStyle/>
          <a:p>
            <a:pPr marL="0" indent="0">
              <a:buNone/>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928C4699-5FD9-4F22-AA56-2E7376975266}"/>
              </a:ext>
            </a:extLst>
          </p:cNvPr>
          <p:cNvPicPr>
            <a:picLocks noChangeAspect="1"/>
          </p:cNvPicPr>
          <p:nvPr/>
        </p:nvPicPr>
        <p:blipFill>
          <a:blip r:embed="rId3"/>
          <a:stretch>
            <a:fillRect/>
          </a:stretch>
        </p:blipFill>
        <p:spPr>
          <a:xfrm>
            <a:off x="119973" y="5012297"/>
            <a:ext cx="5164546" cy="1714517"/>
          </a:xfrm>
          <a:prstGeom prst="rect">
            <a:avLst/>
          </a:prstGeom>
        </p:spPr>
      </p:pic>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2202310196"/>
              </p:ext>
            </p:extLst>
          </p:nvPr>
        </p:nvGraphicFramePr>
        <p:xfrm>
          <a:off x="245297" y="3323428"/>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Step size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20000"/>
                        <a:lumOff val="8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7976409"/>
                  </a:ext>
                </a:extLst>
              </a:tr>
            </a:tbl>
          </a:graphicData>
        </a:graphic>
      </p:graphicFrame>
      <p:pic>
        <p:nvPicPr>
          <p:cNvPr id="6" name="Image1">
            <a:extLst>
              <a:ext uri="{FF2B5EF4-FFF2-40B4-BE49-F238E27FC236}">
                <a16:creationId xmlns:a16="http://schemas.microsoft.com/office/drawing/2014/main" id="{596A5C57-FDA2-49B6-86AD-AFEB407D9020}"/>
              </a:ext>
            </a:extLst>
          </p:cNvPr>
          <p:cNvPicPr/>
          <p:nvPr/>
        </p:nvPicPr>
        <p:blipFill>
          <a:blip r:embed="rId4">
            <a:lum/>
            <a:alphaModFix/>
          </a:blip>
          <a:srcRect/>
          <a:stretch>
            <a:fillRect/>
          </a:stretch>
        </p:blipFill>
        <p:spPr>
          <a:xfrm>
            <a:off x="6898986" y="2806924"/>
            <a:ext cx="4781156" cy="3919890"/>
          </a:xfrm>
          <a:prstGeom prst="rect">
            <a:avLst/>
          </a:prstGeom>
        </p:spPr>
      </p:pic>
      <p:sp>
        <p:nvSpPr>
          <p:cNvPr id="7" name="Rectangle: Rounded Corners 6">
            <a:extLst>
              <a:ext uri="{FF2B5EF4-FFF2-40B4-BE49-F238E27FC236}">
                <a16:creationId xmlns:a16="http://schemas.microsoft.com/office/drawing/2014/main" id="{0A063CAA-753A-4CC6-B792-77B0F0C4FC94}"/>
              </a:ext>
            </a:extLst>
          </p:cNvPr>
          <p:cNvSpPr/>
          <p:nvPr/>
        </p:nvSpPr>
        <p:spPr>
          <a:xfrm>
            <a:off x="8566158" y="1415233"/>
            <a:ext cx="2704513"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יתרונות:</a:t>
            </a:r>
          </a:p>
          <a:p>
            <a:pPr marL="285750" indent="-285750">
              <a:buFontTx/>
              <a:buChar char="-"/>
            </a:pPr>
            <a:r>
              <a:rPr lang="he-IL" dirty="0"/>
              <a:t>זמן אימון קצר יותר- ניצול ה-</a:t>
            </a:r>
            <a:r>
              <a:rPr lang="en-US" dirty="0"/>
              <a:t>GPU</a:t>
            </a:r>
            <a:endParaRPr lang="he-IL" dirty="0"/>
          </a:p>
          <a:p>
            <a:pPr marL="285750" indent="-285750">
              <a:buFontTx/>
              <a:buChar char="-"/>
            </a:pPr>
            <a:r>
              <a:rPr lang="he-IL" dirty="0"/>
              <a:t>יכולת לאמן על פני יותר איטרציות</a:t>
            </a:r>
          </a:p>
        </p:txBody>
      </p:sp>
      <p:sp>
        <p:nvSpPr>
          <p:cNvPr id="8" name="Rectangle: Rounded Corners 7">
            <a:extLst>
              <a:ext uri="{FF2B5EF4-FFF2-40B4-BE49-F238E27FC236}">
                <a16:creationId xmlns:a16="http://schemas.microsoft.com/office/drawing/2014/main" id="{68CFE987-C95A-40E2-9FFA-1CDDC9C59A42}"/>
              </a:ext>
            </a:extLst>
          </p:cNvPr>
          <p:cNvSpPr/>
          <p:nvPr/>
        </p:nvSpPr>
        <p:spPr>
          <a:xfrm>
            <a:off x="5332019" y="1438670"/>
            <a:ext cx="2969915"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חסרונות:</a:t>
            </a:r>
          </a:p>
          <a:p>
            <a:pPr marL="285750" indent="-285750">
              <a:buFontTx/>
              <a:buChar char="-"/>
            </a:pPr>
            <a:r>
              <a:rPr lang="he-IL" dirty="0"/>
              <a:t>אימון על פני זמן קצר יותר</a:t>
            </a:r>
          </a:p>
          <a:p>
            <a:pPr marL="285750" indent="-285750">
              <a:buFontTx/>
              <a:buChar char="-"/>
            </a:pPr>
            <a:r>
              <a:rPr lang="he-IL" dirty="0"/>
              <a:t>חוסר ניצול של העבר שיכול להשפיע על העתיד</a:t>
            </a:r>
          </a:p>
          <a:p>
            <a:endParaRPr lang="he-IL" dirty="0"/>
          </a:p>
        </p:txBody>
      </p:sp>
    </p:spTree>
    <p:extLst>
      <p:ext uri="{BB962C8B-B14F-4D97-AF65-F5344CB8AC3E}">
        <p14:creationId xmlns:p14="http://schemas.microsoft.com/office/powerpoint/2010/main" val="23703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מהלך הפרויקט</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07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FC373F-A754-4D93-A23C-582984B9A432}"/>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התמקדות במטופל יחיד</a:t>
            </a:r>
          </a:p>
        </p:txBody>
      </p:sp>
      <p:sp>
        <p:nvSpPr>
          <p:cNvPr id="5" name="Content Placeholder 2">
            <a:extLst>
              <a:ext uri="{FF2B5EF4-FFF2-40B4-BE49-F238E27FC236}">
                <a16:creationId xmlns:a16="http://schemas.microsoft.com/office/drawing/2014/main" id="{D1C9EE7B-C7D6-4E6F-98C1-7E0F648C362B}"/>
              </a:ext>
            </a:extLst>
          </p:cNvPr>
          <p:cNvSpPr>
            <a:spLocks noGrp="1"/>
          </p:cNvSpPr>
          <p:nvPr>
            <p:ph idx="1"/>
          </p:nvPr>
        </p:nvSpPr>
        <p:spPr>
          <a:xfrm>
            <a:off x="838200" y="1430123"/>
            <a:ext cx="10269494" cy="4340060"/>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חסרונות האימון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תוצאה שהיא המטופל הממוצע. לא יתאים </a:t>
            </a:r>
            <a:r>
              <a:rPr lang="he-IL" dirty="0" err="1">
                <a:latin typeface="Calibri" panose="020F0502020204030204" pitchFamily="34" charset="0"/>
                <a:cs typeface="Calibri" panose="020F0502020204030204" pitchFamily="34" charset="0"/>
              </a:rPr>
              <a:t>לאוכלוסיה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שונות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בין מטופלים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שונות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עקב מנח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br>
              <a:rPr lang="en-US" dirty="0"/>
            </a:b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he-IL" dirty="0">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98872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838200" y="1319761"/>
            <a:ext cx="10269494" cy="1722987"/>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קלט –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מתואמים בזמן.</a:t>
            </a:r>
            <a:endParaRPr lang="en-US" dirty="0">
              <a:latin typeface="Calibri" panose="020F0502020204030204" pitchFamily="34" charset="0"/>
              <a:cs typeface="Calibri" panose="020F0502020204030204" pitchFamily="34" charset="0"/>
            </a:endParaRP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נרמול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שמירת הרשת </a:t>
            </a:r>
            <a:r>
              <a:rPr lang="he-IL" dirty="0" err="1">
                <a:latin typeface="Calibri" panose="020F0502020204030204" pitchFamily="34" charset="0"/>
                <a:cs typeface="Calibri" panose="020F0502020204030204" pitchFamily="34" charset="0"/>
              </a:rPr>
              <a:t>והסקיילרים</a:t>
            </a: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173426" y="2538241"/>
            <a:ext cx="5108028" cy="4225159"/>
          </a:xfrm>
          <a:prstGeom prst="rect">
            <a:avLst/>
          </a:prstGeom>
          <a:blipFill rotWithShape="1">
            <a:blip r:embed="rId3">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he-IL" dirty="0"/>
          </a:p>
        </p:txBody>
      </p:sp>
      <p:sp>
        <p:nvSpPr>
          <p:cNvPr id="7" name="Content Placeholder 2">
            <a:extLst>
              <a:ext uri="{FF2B5EF4-FFF2-40B4-BE49-F238E27FC236}">
                <a16:creationId xmlns:a16="http://schemas.microsoft.com/office/drawing/2014/main" id="{475EB834-6AF8-444F-9CE8-B5661B7DAC7D}"/>
              </a:ext>
            </a:extLst>
          </p:cNvPr>
          <p:cNvSpPr txBox="1">
            <a:spLocks/>
          </p:cNvSpPr>
          <p:nvPr/>
        </p:nvSpPr>
        <p:spPr>
          <a:xfrm>
            <a:off x="5465374" y="2979690"/>
            <a:ext cx="5666406" cy="2842337"/>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נרמול סיגנל ה- </a:t>
            </a:r>
            <a:r>
              <a:rPr lang="en-US" dirty="0">
                <a:latin typeface="Calibri" panose="020F0502020204030204" pitchFamily="34" charset="0"/>
                <a:cs typeface="Calibri" panose="020F0502020204030204" pitchFamily="34" charset="0"/>
              </a:rPr>
              <a:t>test</a:t>
            </a: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על 2123847-10616 :</a:t>
            </a:r>
          </a:p>
          <a:p>
            <a:pPr marL="0" indent="0">
              <a:buFont typeface="Arial" panose="020B0604020202020204" pitchFamily="34" charset="0"/>
              <a:buNone/>
            </a:pPr>
            <a:endParaRPr lang="he-IL" dirty="0">
              <a:cs typeface="Calibri" panose="020F0502020204030204" pitchFamily="34" charset="0"/>
            </a:endParaRPr>
          </a:p>
        </p:txBody>
      </p:sp>
    </p:spTree>
    <p:extLst>
      <p:ext uri="{BB962C8B-B14F-4D97-AF65-F5344CB8AC3E}">
        <p14:creationId xmlns:p14="http://schemas.microsoft.com/office/powerpoint/2010/main" val="360454625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4441</TotalTime>
  <Words>1346</Words>
  <Application>Microsoft Office PowerPoint</Application>
  <PresentationFormat>מסך רחב</PresentationFormat>
  <Paragraphs>152</Paragraphs>
  <Slides>19</Slides>
  <Notes>16</Notes>
  <HiddenSlides>3</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מצגת של PowerPoint‏</vt:lpstr>
      <vt:lpstr>הרשת שלנו</vt:lpstr>
      <vt:lpstr>הרשת שלנו- מעבר לשימוש ב-batch</vt:lpstr>
      <vt:lpstr>מהלך הפרויקט</vt:lpstr>
      <vt:lpstr>התמקדות במטופל יחיד</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חסרונות</vt:lpstr>
      <vt:lpstr>הצעות למחקרי המשך</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Shirili Shelef</cp:lastModifiedBy>
  <cp:revision>119</cp:revision>
  <dcterms:created xsi:type="dcterms:W3CDTF">2019-12-12T17:34:15Z</dcterms:created>
  <dcterms:modified xsi:type="dcterms:W3CDTF">2019-12-24T11:34:08Z</dcterms:modified>
</cp:coreProperties>
</file>