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7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ACB9B-4ED4-473B-AB1A-371CA9A43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4B81B-8332-44E6-8886-7D2E75F8CC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7B1E3-C3BE-4A36-8794-A8F9F8F03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518B3-09FC-4A61-BA68-888D6463A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216AD-D559-41CF-A6A9-5B2E79674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23600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5399-1B97-4E72-916E-3E814EE1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A36683-AFC1-48D9-959A-F0E9E08876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36FD6-40FD-4616-A1C6-0C14164A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136B5-D116-4E2E-BC37-562D94970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4C029-DDBB-4A75-9254-CC3C1AD8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3725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FD6AB-0031-4657-805A-A97FEB8D2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5C33C-937C-471A-A540-CF15B4AD33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35602-AD50-404F-9776-2702190D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297B9-648C-40A1-ADCF-B0528CA6D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CEA3F-5DBD-40F5-BA8F-36B019F4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64958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CD593-BEDD-4EA1-985A-374ECD87B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DB6058-8D4A-48D5-9981-84579614C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87641-1FDF-45E8-BF5B-1ADB413C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74CD5-4029-43BF-88A6-32D8ECCC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D48B0-B89C-4D83-9101-4630DE81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0405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8C787-8DA6-46A3-82B3-23011431A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36016-59F3-4529-A5D9-B7CDE56E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C985E-28C3-4E00-A6EE-B10D77927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91AFD-F5DB-4787-A1B2-1C899B1F6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59DEE-00D3-4572-812B-E5FC0E80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77834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84982-CA7C-425C-8999-06FE701BE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E19A-376F-40ED-810F-87A4A99857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A5652-B3CD-4BAC-9DC8-4CA76D11A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BAB7A2-FCFF-4102-ABA4-4C098C3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CF6A06-0800-4B72-8D41-CF798E30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8BAAC1-914C-48B0-A0AD-3A57354D1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28821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37D3A-2F1F-4864-B4F4-57CD705CD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D4AFB-7207-4939-AD46-E434F552E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A93460-83BD-4F62-8A31-1769D4C66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AB8C6-037B-4027-81FE-76698599FB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50528D-4312-4FB0-9D30-AB56A4F1C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B149A5-ED9C-4B77-965C-346E485D1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ECE99-F81E-4887-869B-60EFC295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83CE3-1F25-4B82-8DCC-035164BD8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814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1EA46-1DB8-46A5-800A-00911BC9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9C3713-277E-4DAD-9612-B0EC679D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7A2724-8850-42EC-AB22-2876BEF14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1E8B22-CED6-4BFB-AEE4-92672E8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5793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FC7911-DCBC-4781-8F22-B6F453456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A76FE0-D75A-46C6-A3B1-FCBF7B71A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9F2E55-37B0-4A2D-9DAC-7B424BDE6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433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8A728-5ABA-4569-8F60-0F76E079B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CA536-3689-4175-9300-281553669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BC812-E31A-4D2E-AFEF-BB2F9ABC5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23B22-09C1-4B56-AC8E-FF86815E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D8006-A80C-42B5-AED9-9D6D79C35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30062-48BC-4343-8990-98EEB719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72812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4470-215D-482B-8922-FEB617EA0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2B6C0C-8251-425B-AE8B-1A592FA66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CDA188-32C8-4433-882D-CBDDA7D7F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592C2-18F7-4DCE-98D9-7410B5BFD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99798-DB14-4487-BB01-EFF388CA1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0161-7080-4AF4-8417-C8673CF8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08069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E5E68-4F05-4F8E-BA57-23E32AB8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8ECEF-A49C-42D6-9554-A447F45EB2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75CEF-39FC-4E16-B11B-C928BE707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105EB-0C20-449D-A8D7-459D55CEED5B}" type="datetimeFigureOut">
              <a:rPr lang="he-IL" smtClean="0"/>
              <a:t>ג'/כסלו/תש"פ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3653C-3AEE-4E0D-9B79-A198944738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B101B-681E-4FC1-8913-FED2B9BB32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6FA22-B145-4786-ACFA-A104982AC0D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384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DECBC1-8D37-4C6C-B172-A16DA1FD4B2E}"/>
              </a:ext>
            </a:extLst>
          </p:cNvPr>
          <p:cNvSpPr/>
          <p:nvPr/>
        </p:nvSpPr>
        <p:spPr>
          <a:xfrm>
            <a:off x="731294" y="1019308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CACB6-2DCA-4B7A-81EC-72697E351406}"/>
              </a:ext>
            </a:extLst>
          </p:cNvPr>
          <p:cNvSpPr txBox="1"/>
          <p:nvPr/>
        </p:nvSpPr>
        <p:spPr>
          <a:xfrm>
            <a:off x="805718" y="1061841"/>
            <a:ext cx="149919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Read BP and PPG signals from csv files</a:t>
            </a:r>
            <a:endParaRPr lang="he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4C76AB-F6E3-4DF3-87DC-7A7DC3DC7F66}"/>
              </a:ext>
            </a:extLst>
          </p:cNvPr>
          <p:cNvSpPr/>
          <p:nvPr/>
        </p:nvSpPr>
        <p:spPr>
          <a:xfrm>
            <a:off x="5651211" y="898431"/>
            <a:ext cx="1850065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EC3272-BFCA-4CF9-991F-01F1D1D59D1E}"/>
              </a:ext>
            </a:extLst>
          </p:cNvPr>
          <p:cNvSpPr/>
          <p:nvPr/>
        </p:nvSpPr>
        <p:spPr>
          <a:xfrm>
            <a:off x="3075847" y="1005364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27362-2581-48BF-969E-01BDEDFFA184}"/>
              </a:ext>
            </a:extLst>
          </p:cNvPr>
          <p:cNvSpPr txBox="1"/>
          <p:nvPr/>
        </p:nvSpPr>
        <p:spPr>
          <a:xfrm>
            <a:off x="3171537" y="1047897"/>
            <a:ext cx="16799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Divide the data to train and test segments</a:t>
            </a:r>
            <a:endParaRPr lang="he-I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21B07E-8EC2-4CC4-9A60-19B03F5D035B}"/>
              </a:ext>
            </a:extLst>
          </p:cNvPr>
          <p:cNvSpPr/>
          <p:nvPr/>
        </p:nvSpPr>
        <p:spPr>
          <a:xfrm>
            <a:off x="1281219" y="4109775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85F9A-46A2-4EC7-87C2-4455A617A354}"/>
              </a:ext>
            </a:extLst>
          </p:cNvPr>
          <p:cNvSpPr txBox="1"/>
          <p:nvPr/>
        </p:nvSpPr>
        <p:spPr>
          <a:xfrm>
            <a:off x="1302478" y="4152308"/>
            <a:ext cx="1850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Insert BP and PPG to LSTM for a learning process</a:t>
            </a:r>
            <a:endParaRPr lang="he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41BB37-8A62-4DB3-A917-353A921A9ED5}"/>
              </a:ext>
            </a:extLst>
          </p:cNvPr>
          <p:cNvSpPr/>
          <p:nvPr/>
        </p:nvSpPr>
        <p:spPr>
          <a:xfrm>
            <a:off x="7389634" y="2729107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0B1A5-332E-444F-8A51-568E709C52D7}"/>
              </a:ext>
            </a:extLst>
          </p:cNvPr>
          <p:cNvSpPr txBox="1"/>
          <p:nvPr/>
        </p:nvSpPr>
        <p:spPr>
          <a:xfrm>
            <a:off x="7485324" y="2771640"/>
            <a:ext cx="16799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Insert the PPG test segment to the trained nn</a:t>
            </a:r>
            <a:endParaRPr lang="he-IL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A3CAE-0324-465E-8DA9-93BBE273883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577460" y="1553547"/>
            <a:ext cx="747836" cy="118906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6A2FCA-9198-4FCF-B675-884831C00A0A}"/>
              </a:ext>
            </a:extLst>
          </p:cNvPr>
          <p:cNvSpPr txBox="1"/>
          <p:nvPr/>
        </p:nvSpPr>
        <p:spPr>
          <a:xfrm rot="19358204">
            <a:off x="3224220" y="2077191"/>
            <a:ext cx="754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train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21462-4683-44EC-A673-A678BA9FD823}"/>
              </a:ext>
            </a:extLst>
          </p:cNvPr>
          <p:cNvSpPr txBox="1"/>
          <p:nvPr/>
        </p:nvSpPr>
        <p:spPr>
          <a:xfrm>
            <a:off x="4973606" y="1203353"/>
            <a:ext cx="646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</a:t>
            </a:r>
            <a:endParaRPr lang="he-I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0F9801-1F79-4602-9E07-1320357A46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81359" y="1534988"/>
            <a:ext cx="439481" cy="1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FFD6A3-1537-46C7-B273-ACF56E8B6DBB}"/>
              </a:ext>
            </a:extLst>
          </p:cNvPr>
          <p:cNvCxnSpPr>
            <a:cxnSpLocks/>
          </p:cNvCxnSpPr>
          <p:nvPr/>
        </p:nvCxnSpPr>
        <p:spPr>
          <a:xfrm flipV="1">
            <a:off x="4954940" y="1500852"/>
            <a:ext cx="688251" cy="2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FB96BB9-3229-4516-86A6-87D2E50F272E}"/>
              </a:ext>
            </a:extLst>
          </p:cNvPr>
          <p:cNvSpPr/>
          <p:nvPr/>
        </p:nvSpPr>
        <p:spPr>
          <a:xfrm>
            <a:off x="1302478" y="5414563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B3F15-A700-4929-87F1-4559D7E53D0B}"/>
              </a:ext>
            </a:extLst>
          </p:cNvPr>
          <p:cNvSpPr txBox="1"/>
          <p:nvPr/>
        </p:nvSpPr>
        <p:spPr>
          <a:xfrm>
            <a:off x="1323737" y="5444396"/>
            <a:ext cx="1850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create and save a trained neural network</a:t>
            </a:r>
            <a:endParaRPr lang="he-IL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D83E082-2A00-4B35-96EA-19E24591F19D}"/>
              </a:ext>
            </a:extLst>
          </p:cNvPr>
          <p:cNvSpPr/>
          <p:nvPr/>
        </p:nvSpPr>
        <p:spPr>
          <a:xfrm>
            <a:off x="7389634" y="4017603"/>
            <a:ext cx="2073348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F6E4E2-BB0E-456E-9284-20E183491436}"/>
              </a:ext>
            </a:extLst>
          </p:cNvPr>
          <p:cNvSpPr txBox="1"/>
          <p:nvPr/>
        </p:nvSpPr>
        <p:spPr>
          <a:xfrm>
            <a:off x="7485323" y="4060136"/>
            <a:ext cx="1977659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nn’s</a:t>
            </a:r>
            <a:r>
              <a:rPr lang="en-US" dirty="0"/>
              <a:t> return value is BP segment according to the </a:t>
            </a:r>
            <a:r>
              <a:rPr lang="en-US" dirty="0" err="1"/>
              <a:t>test_PPG</a:t>
            </a:r>
            <a:endParaRPr lang="he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BFF16F-5808-4007-B713-CE2CDC0209D4}"/>
              </a:ext>
            </a:extLst>
          </p:cNvPr>
          <p:cNvSpPr/>
          <p:nvPr/>
        </p:nvSpPr>
        <p:spPr>
          <a:xfrm>
            <a:off x="7199087" y="5543293"/>
            <a:ext cx="2577297" cy="1256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7E74E2-F926-4287-B814-A6D99D00DC58}"/>
              </a:ext>
            </a:extLst>
          </p:cNvPr>
          <p:cNvSpPr txBox="1"/>
          <p:nvPr/>
        </p:nvSpPr>
        <p:spPr>
          <a:xfrm>
            <a:off x="7163316" y="5505194"/>
            <a:ext cx="280799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MinMax scaler invers transform for BP segments (nn outcome) using </a:t>
            </a:r>
            <a:r>
              <a:rPr lang="en-US" dirty="0" err="1"/>
              <a:t>testBP</a:t>
            </a:r>
            <a:r>
              <a:rPr lang="en-US" dirty="0"/>
              <a:t> scaler</a:t>
            </a:r>
            <a:endParaRPr lang="he-IL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29B0E62-5D70-4F57-8F0B-E4953BD5A35E}"/>
              </a:ext>
            </a:extLst>
          </p:cNvPr>
          <p:cNvSpPr/>
          <p:nvPr/>
        </p:nvSpPr>
        <p:spPr>
          <a:xfrm>
            <a:off x="9991077" y="2855496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7DB7A9-CDA6-48F4-8F37-AC4223EE60BF}"/>
              </a:ext>
            </a:extLst>
          </p:cNvPr>
          <p:cNvSpPr txBox="1"/>
          <p:nvPr/>
        </p:nvSpPr>
        <p:spPr>
          <a:xfrm>
            <a:off x="10033000" y="2857500"/>
            <a:ext cx="1808142" cy="9514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Convert the BP signal into blood pressure units</a:t>
            </a:r>
            <a:endParaRPr lang="he-IL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7E3914-39F2-4AF3-A73C-A7C7D9A5ABF4}"/>
              </a:ext>
            </a:extLst>
          </p:cNvPr>
          <p:cNvSpPr/>
          <p:nvPr/>
        </p:nvSpPr>
        <p:spPr>
          <a:xfrm>
            <a:off x="9991077" y="4393958"/>
            <a:ext cx="1977659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082ED5-09FC-4775-BB70-4F1A51D544EC}"/>
              </a:ext>
            </a:extLst>
          </p:cNvPr>
          <p:cNvSpPr txBox="1"/>
          <p:nvPr/>
        </p:nvSpPr>
        <p:spPr>
          <a:xfrm>
            <a:off x="10086767" y="4436491"/>
            <a:ext cx="198118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Compare between original and nn outcome and calculate the error</a:t>
            </a:r>
            <a:endParaRPr lang="he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30A91A-DBD0-4F94-80EE-D79F97FF2FC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09352" y="3760466"/>
            <a:ext cx="5315" cy="24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F2094-C07A-4954-AF79-C2E864F34ECF}"/>
              </a:ext>
            </a:extLst>
          </p:cNvPr>
          <p:cNvCxnSpPr>
            <a:cxnSpLocks/>
          </p:cNvCxnSpPr>
          <p:nvPr/>
        </p:nvCxnSpPr>
        <p:spPr>
          <a:xfrm>
            <a:off x="8325296" y="5304007"/>
            <a:ext cx="0" cy="23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2C135E-7BAF-4666-823B-1DCB328ED859}"/>
              </a:ext>
            </a:extLst>
          </p:cNvPr>
          <p:cNvCxnSpPr>
            <a:cxnSpLocks/>
            <a:stCxn id="10" idx="2"/>
            <a:endCxn id="35" idx="0"/>
          </p:cNvCxnSpPr>
          <p:nvPr/>
        </p:nvCxnSpPr>
        <p:spPr>
          <a:xfrm>
            <a:off x="2206252" y="5141134"/>
            <a:ext cx="42517" cy="303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8F1037B-7AFE-43B5-99E7-DE64F2604BCE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8751581" y="4261875"/>
            <a:ext cx="2210068" cy="3527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98C5DE-1D04-4FA5-A3E4-4E834335BE3B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10916110" y="3886855"/>
            <a:ext cx="63797" cy="50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DDF953A-7CF5-4AA6-BC58-72AFD5A5B9AE}"/>
              </a:ext>
            </a:extLst>
          </p:cNvPr>
          <p:cNvCxnSpPr>
            <a:stCxn id="35" idx="3"/>
            <a:endCxn id="12" idx="1"/>
          </p:cNvCxnSpPr>
          <p:nvPr/>
        </p:nvCxnSpPr>
        <p:spPr>
          <a:xfrm flipV="1">
            <a:off x="3173801" y="3244787"/>
            <a:ext cx="4215833" cy="2661274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6">
            <a:extLst>
              <a:ext uri="{FF2B5EF4-FFF2-40B4-BE49-F238E27FC236}">
                <a16:creationId xmlns:a16="http://schemas.microsoft.com/office/drawing/2014/main" id="{B9D4EE54-DADA-4A38-9193-D65878658E22}"/>
              </a:ext>
            </a:extLst>
          </p:cNvPr>
          <p:cNvSpPr txBox="1"/>
          <p:nvPr/>
        </p:nvSpPr>
        <p:spPr>
          <a:xfrm>
            <a:off x="5727395" y="953382"/>
            <a:ext cx="185006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Normalize the data using Sklearn MinMax scaler</a:t>
            </a:r>
            <a:endParaRPr lang="he-IL" dirty="0"/>
          </a:p>
        </p:txBody>
      </p:sp>
      <p:cxnSp>
        <p:nvCxnSpPr>
          <p:cNvPr id="47" name="Connector: Curved 14">
            <a:extLst>
              <a:ext uri="{FF2B5EF4-FFF2-40B4-BE49-F238E27FC236}">
                <a16:creationId xmlns:a16="http://schemas.microsoft.com/office/drawing/2014/main" id="{335A0403-4D11-4165-A333-F286AB0E7B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7627" y="3622446"/>
            <a:ext cx="3962818" cy="1135250"/>
          </a:xfrm>
          <a:prstGeom prst="curvedConnector3">
            <a:avLst>
              <a:gd name="adj1" fmla="val 990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TextBox 20">
            <a:extLst>
              <a:ext uri="{FF2B5EF4-FFF2-40B4-BE49-F238E27FC236}">
                <a16:creationId xmlns:a16="http://schemas.microsoft.com/office/drawing/2014/main" id="{4A591B90-6BF7-489D-BE98-ADE72E57C2C5}"/>
              </a:ext>
            </a:extLst>
          </p:cNvPr>
          <p:cNvSpPr txBox="1"/>
          <p:nvPr/>
        </p:nvSpPr>
        <p:spPr>
          <a:xfrm>
            <a:off x="9600502" y="1500851"/>
            <a:ext cx="10732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test_bp</a:t>
            </a:r>
            <a:endParaRPr lang="he-IL" dirty="0"/>
          </a:p>
        </p:txBody>
      </p:sp>
      <p:sp>
        <p:nvSpPr>
          <p:cNvPr id="86" name="Rectangle: Rounded Corners 5">
            <a:extLst>
              <a:ext uri="{FF2B5EF4-FFF2-40B4-BE49-F238E27FC236}">
                <a16:creationId xmlns:a16="http://schemas.microsoft.com/office/drawing/2014/main" id="{7BC13E22-F0D1-41B9-9673-20DB16282FBE}"/>
              </a:ext>
            </a:extLst>
          </p:cNvPr>
          <p:cNvSpPr/>
          <p:nvPr/>
        </p:nvSpPr>
        <p:spPr>
          <a:xfrm>
            <a:off x="1334075" y="2496984"/>
            <a:ext cx="1850065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E9C15191-38F5-448C-BEAB-F68D4F550ADC}"/>
              </a:ext>
            </a:extLst>
          </p:cNvPr>
          <p:cNvSpPr txBox="1"/>
          <p:nvPr/>
        </p:nvSpPr>
        <p:spPr>
          <a:xfrm>
            <a:off x="1410259" y="2551935"/>
            <a:ext cx="185006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Normalize the data using Sklearn MinMax scaler</a:t>
            </a:r>
            <a:endParaRPr lang="he-IL" dirty="0"/>
          </a:p>
        </p:txBody>
      </p:sp>
      <p:cxnSp>
        <p:nvCxnSpPr>
          <p:cNvPr id="88" name="Straight Arrow Connector 29">
            <a:extLst>
              <a:ext uri="{FF2B5EF4-FFF2-40B4-BE49-F238E27FC236}">
                <a16:creationId xmlns:a16="http://schemas.microsoft.com/office/drawing/2014/main" id="{1725092F-836B-4579-924C-272D2E3120CB}"/>
              </a:ext>
            </a:extLst>
          </p:cNvPr>
          <p:cNvCxnSpPr>
            <a:cxnSpLocks/>
          </p:cNvCxnSpPr>
          <p:nvPr/>
        </p:nvCxnSpPr>
        <p:spPr>
          <a:xfrm flipH="1">
            <a:off x="3220651" y="2042009"/>
            <a:ext cx="896422" cy="75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29">
            <a:extLst>
              <a:ext uri="{FF2B5EF4-FFF2-40B4-BE49-F238E27FC236}">
                <a16:creationId xmlns:a16="http://schemas.microsoft.com/office/drawing/2014/main" id="{CFB8A9D6-2697-4A6A-9EEB-568512B66B2B}"/>
              </a:ext>
            </a:extLst>
          </p:cNvPr>
          <p:cNvCxnSpPr>
            <a:cxnSpLocks/>
          </p:cNvCxnSpPr>
          <p:nvPr/>
        </p:nvCxnSpPr>
        <p:spPr>
          <a:xfrm>
            <a:off x="2209149" y="3752264"/>
            <a:ext cx="1" cy="395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מחבר ישר 97">
            <a:extLst>
              <a:ext uri="{FF2B5EF4-FFF2-40B4-BE49-F238E27FC236}">
                <a16:creationId xmlns:a16="http://schemas.microsoft.com/office/drawing/2014/main" id="{662E32A0-D875-4241-8BF9-36C3D39850B5}"/>
              </a:ext>
            </a:extLst>
          </p:cNvPr>
          <p:cNvCxnSpPr/>
          <p:nvPr/>
        </p:nvCxnSpPr>
        <p:spPr>
          <a:xfrm flipV="1">
            <a:off x="1625600" y="762000"/>
            <a:ext cx="0" cy="2433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חץ ישר 99">
            <a:extLst>
              <a:ext uri="{FF2B5EF4-FFF2-40B4-BE49-F238E27FC236}">
                <a16:creationId xmlns:a16="http://schemas.microsoft.com/office/drawing/2014/main" id="{4BC3808F-8029-4AED-94DD-EA990775968A}"/>
              </a:ext>
            </a:extLst>
          </p:cNvPr>
          <p:cNvCxnSpPr>
            <a:cxnSpLocks/>
          </p:cNvCxnSpPr>
          <p:nvPr/>
        </p:nvCxnSpPr>
        <p:spPr>
          <a:xfrm>
            <a:off x="8901698" y="755839"/>
            <a:ext cx="1185069" cy="20895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40D75734-4AA7-4B09-A78E-6CC01FCB57F2}"/>
              </a:ext>
            </a:extLst>
          </p:cNvPr>
          <p:cNvCxnSpPr>
            <a:cxnSpLocks/>
          </p:cNvCxnSpPr>
          <p:nvPr/>
        </p:nvCxnSpPr>
        <p:spPr>
          <a:xfrm>
            <a:off x="1625600" y="776764"/>
            <a:ext cx="727609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תיבת טקסט 106">
            <a:extLst>
              <a:ext uri="{FF2B5EF4-FFF2-40B4-BE49-F238E27FC236}">
                <a16:creationId xmlns:a16="http://schemas.microsoft.com/office/drawing/2014/main" id="{FE75EFEA-C9C6-4385-9473-3453596FBFD7}"/>
              </a:ext>
            </a:extLst>
          </p:cNvPr>
          <p:cNvSpPr txBox="1"/>
          <p:nvPr/>
        </p:nvSpPr>
        <p:spPr>
          <a:xfrm>
            <a:off x="482928" y="95955"/>
            <a:ext cx="46363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/>
              <a:t>Train and test on the same patient</a:t>
            </a:r>
            <a:endParaRPr lang="he-IL" sz="2400" b="1" dirty="0"/>
          </a:p>
        </p:txBody>
      </p:sp>
      <p:sp>
        <p:nvSpPr>
          <p:cNvPr id="110" name="TextBox 21">
            <a:extLst>
              <a:ext uri="{FF2B5EF4-FFF2-40B4-BE49-F238E27FC236}">
                <a16:creationId xmlns:a16="http://schemas.microsoft.com/office/drawing/2014/main" id="{33C8F4DE-EB42-4823-9694-D53AFF47237D}"/>
              </a:ext>
            </a:extLst>
          </p:cNvPr>
          <p:cNvSpPr txBox="1"/>
          <p:nvPr/>
        </p:nvSpPr>
        <p:spPr>
          <a:xfrm>
            <a:off x="6023427" y="177800"/>
            <a:ext cx="62941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Signal coding:(TrainBp, trainPPG, testBp, testPPG, nn_outcome)</a:t>
            </a:r>
            <a:endParaRPr lang="he-IL" dirty="0"/>
          </a:p>
        </p:txBody>
      </p:sp>
      <p:sp>
        <p:nvSpPr>
          <p:cNvPr id="111" name="מלבן 110">
            <a:extLst>
              <a:ext uri="{FF2B5EF4-FFF2-40B4-BE49-F238E27FC236}">
                <a16:creationId xmlns:a16="http://schemas.microsoft.com/office/drawing/2014/main" id="{CED630AF-6CF1-492E-8C93-ACFD38AB188F}"/>
              </a:ext>
            </a:extLst>
          </p:cNvPr>
          <p:cNvSpPr/>
          <p:nvPr/>
        </p:nvSpPr>
        <p:spPr>
          <a:xfrm>
            <a:off x="618638" y="2518319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11000</a:t>
            </a:r>
            <a:endParaRPr lang="he-IL" dirty="0"/>
          </a:p>
        </p:txBody>
      </p:sp>
      <p:sp>
        <p:nvSpPr>
          <p:cNvPr id="112" name="מלבן 111">
            <a:extLst>
              <a:ext uri="{FF2B5EF4-FFF2-40B4-BE49-F238E27FC236}">
                <a16:creationId xmlns:a16="http://schemas.microsoft.com/office/drawing/2014/main" id="{35D615AF-5AB0-439C-B84B-19145ABEF7F8}"/>
              </a:ext>
            </a:extLst>
          </p:cNvPr>
          <p:cNvSpPr/>
          <p:nvPr/>
        </p:nvSpPr>
        <p:spPr>
          <a:xfrm>
            <a:off x="570659" y="4074112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11000</a:t>
            </a:r>
            <a:endParaRPr lang="he-IL" dirty="0"/>
          </a:p>
        </p:txBody>
      </p:sp>
      <p:sp>
        <p:nvSpPr>
          <p:cNvPr id="113" name="מלבן 112">
            <a:extLst>
              <a:ext uri="{FF2B5EF4-FFF2-40B4-BE49-F238E27FC236}">
                <a16:creationId xmlns:a16="http://schemas.microsoft.com/office/drawing/2014/main" id="{A8F71E40-2D2C-421F-A8F1-33EAB845C8AD}"/>
              </a:ext>
            </a:extLst>
          </p:cNvPr>
          <p:cNvSpPr/>
          <p:nvPr/>
        </p:nvSpPr>
        <p:spPr>
          <a:xfrm>
            <a:off x="6591666" y="269313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00010</a:t>
            </a:r>
            <a:endParaRPr lang="he-IL" dirty="0"/>
          </a:p>
        </p:txBody>
      </p:sp>
      <p:sp>
        <p:nvSpPr>
          <p:cNvPr id="114" name="מלבן 113">
            <a:extLst>
              <a:ext uri="{FF2B5EF4-FFF2-40B4-BE49-F238E27FC236}">
                <a16:creationId xmlns:a16="http://schemas.microsoft.com/office/drawing/2014/main" id="{BA8CEFF4-3923-4080-8802-F81623EB129E}"/>
              </a:ext>
            </a:extLst>
          </p:cNvPr>
          <p:cNvSpPr/>
          <p:nvPr/>
        </p:nvSpPr>
        <p:spPr>
          <a:xfrm>
            <a:off x="6417380" y="5520917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00101</a:t>
            </a:r>
            <a:endParaRPr lang="he-IL" dirty="0"/>
          </a:p>
        </p:txBody>
      </p:sp>
      <p:sp>
        <p:nvSpPr>
          <p:cNvPr id="115" name="מלבן 114">
            <a:extLst>
              <a:ext uri="{FF2B5EF4-FFF2-40B4-BE49-F238E27FC236}">
                <a16:creationId xmlns:a16="http://schemas.microsoft.com/office/drawing/2014/main" id="{97DC04F8-106A-4203-925E-24A793E1AF84}"/>
              </a:ext>
            </a:extLst>
          </p:cNvPr>
          <p:cNvSpPr/>
          <p:nvPr/>
        </p:nvSpPr>
        <p:spPr>
          <a:xfrm>
            <a:off x="10980425" y="2586974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00101</a:t>
            </a:r>
            <a:endParaRPr lang="he-IL" dirty="0"/>
          </a:p>
        </p:txBody>
      </p:sp>
      <p:sp>
        <p:nvSpPr>
          <p:cNvPr id="117" name="מלבן 116">
            <a:extLst>
              <a:ext uri="{FF2B5EF4-FFF2-40B4-BE49-F238E27FC236}">
                <a16:creationId xmlns:a16="http://schemas.microsoft.com/office/drawing/2014/main" id="{DC4CBFB9-875C-4018-AB68-51C7B139AACA}"/>
              </a:ext>
            </a:extLst>
          </p:cNvPr>
          <p:cNvSpPr/>
          <p:nvPr/>
        </p:nvSpPr>
        <p:spPr>
          <a:xfrm>
            <a:off x="11106038" y="408402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00101</a:t>
            </a:r>
            <a:endParaRPr lang="he-IL" dirty="0"/>
          </a:p>
        </p:txBody>
      </p:sp>
      <p:sp>
        <p:nvSpPr>
          <p:cNvPr id="118" name="מלבן 117">
            <a:extLst>
              <a:ext uri="{FF2B5EF4-FFF2-40B4-BE49-F238E27FC236}">
                <a16:creationId xmlns:a16="http://schemas.microsoft.com/office/drawing/2014/main" id="{997AFECA-B4DF-43F4-802B-DF2796EAD46B}"/>
              </a:ext>
            </a:extLst>
          </p:cNvPr>
          <p:cNvSpPr/>
          <p:nvPr/>
        </p:nvSpPr>
        <p:spPr>
          <a:xfrm>
            <a:off x="4920037" y="823052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00110</a:t>
            </a:r>
            <a:endParaRPr lang="he-IL" dirty="0"/>
          </a:p>
        </p:txBody>
      </p:sp>
      <p:sp>
        <p:nvSpPr>
          <p:cNvPr id="119" name="מלבן 118">
            <a:extLst>
              <a:ext uri="{FF2B5EF4-FFF2-40B4-BE49-F238E27FC236}">
                <a16:creationId xmlns:a16="http://schemas.microsoft.com/office/drawing/2014/main" id="{AD3B62D5-52B8-40E8-98CD-ED528F955B7C}"/>
              </a:ext>
            </a:extLst>
          </p:cNvPr>
          <p:cNvSpPr/>
          <p:nvPr/>
        </p:nvSpPr>
        <p:spPr>
          <a:xfrm>
            <a:off x="-7893" y="962526"/>
            <a:ext cx="77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11110</a:t>
            </a:r>
            <a:endParaRPr lang="he-IL" dirty="0"/>
          </a:p>
        </p:txBody>
      </p:sp>
      <p:sp>
        <p:nvSpPr>
          <p:cNvPr id="129" name="מלבן 128">
            <a:extLst>
              <a:ext uri="{FF2B5EF4-FFF2-40B4-BE49-F238E27FC236}">
                <a16:creationId xmlns:a16="http://schemas.microsoft.com/office/drawing/2014/main" id="{7691BFF0-985C-4488-A580-E8A8F71DF973}"/>
              </a:ext>
            </a:extLst>
          </p:cNvPr>
          <p:cNvSpPr/>
          <p:nvPr/>
        </p:nvSpPr>
        <p:spPr>
          <a:xfrm>
            <a:off x="6612782" y="3974061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00001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04127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DECBC1-8D37-4C6C-B172-A16DA1FD4B2E}"/>
              </a:ext>
            </a:extLst>
          </p:cNvPr>
          <p:cNvSpPr/>
          <p:nvPr/>
        </p:nvSpPr>
        <p:spPr>
          <a:xfrm>
            <a:off x="513611" y="1005364"/>
            <a:ext cx="1850065" cy="103135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CACB6-2DCA-4B7A-81EC-72697E351406}"/>
              </a:ext>
            </a:extLst>
          </p:cNvPr>
          <p:cNvSpPr txBox="1"/>
          <p:nvPr/>
        </p:nvSpPr>
        <p:spPr>
          <a:xfrm>
            <a:off x="588034" y="1047897"/>
            <a:ext cx="173518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Read train BP and PPG signals from csv files</a:t>
            </a:r>
            <a:endParaRPr lang="he-IL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4C76AB-F6E3-4DF3-87DC-7A7DC3DC7F66}"/>
              </a:ext>
            </a:extLst>
          </p:cNvPr>
          <p:cNvSpPr/>
          <p:nvPr/>
        </p:nvSpPr>
        <p:spPr>
          <a:xfrm>
            <a:off x="2946075" y="2922506"/>
            <a:ext cx="1850065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21B07E-8EC2-4CC4-9A60-19B03F5D035B}"/>
              </a:ext>
            </a:extLst>
          </p:cNvPr>
          <p:cNvSpPr/>
          <p:nvPr/>
        </p:nvSpPr>
        <p:spPr>
          <a:xfrm>
            <a:off x="5294419" y="1036375"/>
            <a:ext cx="1850065" cy="103135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85F9A-46A2-4EC7-87C2-4455A617A354}"/>
              </a:ext>
            </a:extLst>
          </p:cNvPr>
          <p:cNvSpPr txBox="1"/>
          <p:nvPr/>
        </p:nvSpPr>
        <p:spPr>
          <a:xfrm>
            <a:off x="5344029" y="1080335"/>
            <a:ext cx="1850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Insert BP and PPG to LSTM for a learning process</a:t>
            </a:r>
            <a:endParaRPr lang="he-I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41BB37-8A62-4DB3-A917-353A921A9ED5}"/>
              </a:ext>
            </a:extLst>
          </p:cNvPr>
          <p:cNvSpPr/>
          <p:nvPr/>
        </p:nvSpPr>
        <p:spPr>
          <a:xfrm>
            <a:off x="6948102" y="2903275"/>
            <a:ext cx="2291597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0B1A5-332E-444F-8A51-568E709C52D7}"/>
              </a:ext>
            </a:extLst>
          </p:cNvPr>
          <p:cNvSpPr txBox="1"/>
          <p:nvPr/>
        </p:nvSpPr>
        <p:spPr>
          <a:xfrm>
            <a:off x="7088724" y="2945808"/>
            <a:ext cx="20765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Insert the PPG test segment to the trained nn</a:t>
            </a:r>
            <a:endParaRPr lang="he-IL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A2FCA-9198-4FCF-B675-884831C00A0A}"/>
              </a:ext>
            </a:extLst>
          </p:cNvPr>
          <p:cNvSpPr txBox="1"/>
          <p:nvPr/>
        </p:nvSpPr>
        <p:spPr>
          <a:xfrm>
            <a:off x="2323215" y="1156739"/>
            <a:ext cx="754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train</a:t>
            </a:r>
            <a:endParaRPr lang="he-IL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21462-4683-44EC-A673-A678BA9FD823}"/>
              </a:ext>
            </a:extLst>
          </p:cNvPr>
          <p:cNvSpPr txBox="1"/>
          <p:nvPr/>
        </p:nvSpPr>
        <p:spPr>
          <a:xfrm>
            <a:off x="2268369" y="3174605"/>
            <a:ext cx="646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test</a:t>
            </a:r>
            <a:endParaRPr lang="he-I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0F9801-1F79-4602-9E07-1320357A46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63676" y="1521044"/>
            <a:ext cx="439481" cy="100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FFD6A3-1537-46C7-B273-ACF56E8B6DB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2180555" y="3543937"/>
            <a:ext cx="765520" cy="17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FB96BB9-3229-4516-86A6-87D2E50F272E}"/>
              </a:ext>
            </a:extLst>
          </p:cNvPr>
          <p:cNvSpPr/>
          <p:nvPr/>
        </p:nvSpPr>
        <p:spPr>
          <a:xfrm>
            <a:off x="7566300" y="1070467"/>
            <a:ext cx="1850065" cy="103135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B3F15-A700-4929-87F1-4559D7E53D0B}"/>
              </a:ext>
            </a:extLst>
          </p:cNvPr>
          <p:cNvSpPr txBox="1"/>
          <p:nvPr/>
        </p:nvSpPr>
        <p:spPr>
          <a:xfrm>
            <a:off x="7621544" y="1121811"/>
            <a:ext cx="1850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create and save a trained neural network</a:t>
            </a:r>
            <a:endParaRPr lang="he-IL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D83E082-2A00-4B35-96EA-19E24591F19D}"/>
              </a:ext>
            </a:extLst>
          </p:cNvPr>
          <p:cNvSpPr/>
          <p:nvPr/>
        </p:nvSpPr>
        <p:spPr>
          <a:xfrm>
            <a:off x="6846690" y="4264341"/>
            <a:ext cx="2616292" cy="97956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F6E4E2-BB0E-456E-9284-20E183491436}"/>
              </a:ext>
            </a:extLst>
          </p:cNvPr>
          <p:cNvSpPr txBox="1"/>
          <p:nvPr/>
        </p:nvSpPr>
        <p:spPr>
          <a:xfrm>
            <a:off x="6948103" y="4263332"/>
            <a:ext cx="242779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nn’s</a:t>
            </a:r>
            <a:r>
              <a:rPr lang="en-US" dirty="0"/>
              <a:t> return value is BP segment according to the PPG</a:t>
            </a:r>
            <a:endParaRPr lang="he-IL" dirty="0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BFF16F-5808-4007-B713-CE2CDC0209D4}"/>
              </a:ext>
            </a:extLst>
          </p:cNvPr>
          <p:cNvSpPr/>
          <p:nvPr/>
        </p:nvSpPr>
        <p:spPr>
          <a:xfrm>
            <a:off x="6846691" y="5543293"/>
            <a:ext cx="2711978" cy="1256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7E74E2-F926-4287-B814-A6D99D00DC58}"/>
              </a:ext>
            </a:extLst>
          </p:cNvPr>
          <p:cNvSpPr txBox="1"/>
          <p:nvPr/>
        </p:nvSpPr>
        <p:spPr>
          <a:xfrm>
            <a:off x="6934550" y="5571316"/>
            <a:ext cx="250396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MinMax scaler invers transform for BP segments (nn outcome) using </a:t>
            </a:r>
            <a:r>
              <a:rPr lang="en-US" dirty="0" err="1"/>
              <a:t>testBP</a:t>
            </a:r>
            <a:r>
              <a:rPr lang="en-US" dirty="0"/>
              <a:t> scaler</a:t>
            </a:r>
            <a:endParaRPr lang="he-IL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29B0E62-5D70-4F57-8F0B-E4953BD5A35E}"/>
              </a:ext>
            </a:extLst>
          </p:cNvPr>
          <p:cNvSpPr/>
          <p:nvPr/>
        </p:nvSpPr>
        <p:spPr>
          <a:xfrm>
            <a:off x="10020105" y="2855496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7DB7A9-CDA6-48F4-8F37-AC4223EE60BF}"/>
              </a:ext>
            </a:extLst>
          </p:cNvPr>
          <p:cNvSpPr txBox="1"/>
          <p:nvPr/>
        </p:nvSpPr>
        <p:spPr>
          <a:xfrm>
            <a:off x="10033000" y="2857500"/>
            <a:ext cx="1808142" cy="9514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Convert the BP signal into blood pressure units</a:t>
            </a:r>
            <a:endParaRPr lang="he-IL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7E3914-39F2-4AF3-A73C-A7C7D9A5ABF4}"/>
              </a:ext>
            </a:extLst>
          </p:cNvPr>
          <p:cNvSpPr/>
          <p:nvPr/>
        </p:nvSpPr>
        <p:spPr>
          <a:xfrm>
            <a:off x="9976563" y="4481049"/>
            <a:ext cx="1977659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082ED5-09FC-4775-BB70-4F1A51D544EC}"/>
              </a:ext>
            </a:extLst>
          </p:cNvPr>
          <p:cNvSpPr txBox="1"/>
          <p:nvPr/>
        </p:nvSpPr>
        <p:spPr>
          <a:xfrm>
            <a:off x="10072253" y="4523582"/>
            <a:ext cx="198118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Compare between original and nn outcome and calculate the error</a:t>
            </a:r>
            <a:endParaRPr lang="he-IL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30A91A-DBD0-4F94-80EE-D79F97FF2FCF}"/>
              </a:ext>
            </a:extLst>
          </p:cNvPr>
          <p:cNvCxnSpPr>
            <a:cxnSpLocks/>
            <a:stCxn id="13" idx="2"/>
            <a:endCxn id="37" idx="0"/>
          </p:cNvCxnSpPr>
          <p:nvPr/>
        </p:nvCxnSpPr>
        <p:spPr>
          <a:xfrm>
            <a:off x="8126996" y="3869138"/>
            <a:ext cx="35005" cy="3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F2094-C07A-4954-AF79-C2E864F34EC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186530" y="5279302"/>
            <a:ext cx="1" cy="29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2C135E-7BAF-4666-823B-1DCB328ED859}"/>
              </a:ext>
            </a:extLst>
          </p:cNvPr>
          <p:cNvCxnSpPr>
            <a:cxnSpLocks/>
          </p:cNvCxnSpPr>
          <p:nvPr/>
        </p:nvCxnSpPr>
        <p:spPr>
          <a:xfrm>
            <a:off x="7194093" y="1540945"/>
            <a:ext cx="383282" cy="100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8F1037B-7AFE-43B5-99E7-DE64F2604BCE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9558669" y="3333225"/>
            <a:ext cx="474331" cy="28382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98C5DE-1D04-4FA5-A3E4-4E834335BE3B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0945138" y="3886855"/>
            <a:ext cx="0" cy="5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DDF953A-7CF5-4AA6-BC58-72AFD5A5B9AE}"/>
              </a:ext>
            </a:extLst>
          </p:cNvPr>
          <p:cNvCxnSpPr>
            <a:cxnSpLocks/>
            <a:stCxn id="34" idx="2"/>
          </p:cNvCxnSpPr>
          <p:nvPr/>
        </p:nvCxnSpPr>
        <p:spPr>
          <a:xfrm rot="5400000">
            <a:off x="8035205" y="2469622"/>
            <a:ext cx="823925" cy="88332"/>
          </a:xfrm>
          <a:prstGeom prst="curvedConnector3">
            <a:avLst>
              <a:gd name="adj1" fmla="val 49999"/>
            </a:avLst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6">
            <a:extLst>
              <a:ext uri="{FF2B5EF4-FFF2-40B4-BE49-F238E27FC236}">
                <a16:creationId xmlns:a16="http://schemas.microsoft.com/office/drawing/2014/main" id="{B9D4EE54-DADA-4A38-9193-D65878658E22}"/>
              </a:ext>
            </a:extLst>
          </p:cNvPr>
          <p:cNvSpPr txBox="1"/>
          <p:nvPr/>
        </p:nvSpPr>
        <p:spPr>
          <a:xfrm>
            <a:off x="3086697" y="2926653"/>
            <a:ext cx="185006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Normalize the data using Sklearn MinMax scaler</a:t>
            </a:r>
            <a:endParaRPr lang="he-IL" dirty="0"/>
          </a:p>
        </p:txBody>
      </p:sp>
      <p:cxnSp>
        <p:nvCxnSpPr>
          <p:cNvPr id="47" name="Connector: Curved 14">
            <a:extLst>
              <a:ext uri="{FF2B5EF4-FFF2-40B4-BE49-F238E27FC236}">
                <a16:creationId xmlns:a16="http://schemas.microsoft.com/office/drawing/2014/main" id="{335A0403-4D11-4165-A333-F286AB0E7B4D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4536484" y="3861274"/>
            <a:ext cx="2569862" cy="205055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TextBox 20">
            <a:extLst>
              <a:ext uri="{FF2B5EF4-FFF2-40B4-BE49-F238E27FC236}">
                <a16:creationId xmlns:a16="http://schemas.microsoft.com/office/drawing/2014/main" id="{4A591B90-6BF7-489D-BE98-ADE72E57C2C5}"/>
              </a:ext>
            </a:extLst>
          </p:cNvPr>
          <p:cNvSpPr txBox="1"/>
          <p:nvPr/>
        </p:nvSpPr>
        <p:spPr>
          <a:xfrm>
            <a:off x="4688321" y="2352202"/>
            <a:ext cx="18593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Original </a:t>
            </a:r>
            <a:r>
              <a:rPr lang="en-US" dirty="0" err="1"/>
              <a:t>test_bp</a:t>
            </a:r>
            <a:endParaRPr lang="he-IL" dirty="0"/>
          </a:p>
        </p:txBody>
      </p:sp>
      <p:sp>
        <p:nvSpPr>
          <p:cNvPr id="86" name="Rectangle: Rounded Corners 5">
            <a:extLst>
              <a:ext uri="{FF2B5EF4-FFF2-40B4-BE49-F238E27FC236}">
                <a16:creationId xmlns:a16="http://schemas.microsoft.com/office/drawing/2014/main" id="{7BC13E22-F0D1-41B9-9673-20DB16282FBE}"/>
              </a:ext>
            </a:extLst>
          </p:cNvPr>
          <p:cNvSpPr/>
          <p:nvPr/>
        </p:nvSpPr>
        <p:spPr>
          <a:xfrm>
            <a:off x="2932518" y="1004985"/>
            <a:ext cx="1850065" cy="1242862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E9C15191-38F5-448C-BEAB-F68D4F550ADC}"/>
              </a:ext>
            </a:extLst>
          </p:cNvPr>
          <p:cNvSpPr txBox="1"/>
          <p:nvPr/>
        </p:nvSpPr>
        <p:spPr>
          <a:xfrm>
            <a:off x="2936292" y="1052723"/>
            <a:ext cx="185006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/>
              <a:t>Normalize the data using Sklearn MinMax scaler</a:t>
            </a:r>
            <a:endParaRPr lang="he-IL" dirty="0"/>
          </a:p>
        </p:txBody>
      </p:sp>
      <p:cxnSp>
        <p:nvCxnSpPr>
          <p:cNvPr id="88" name="Straight Arrow Connector 29">
            <a:extLst>
              <a:ext uri="{FF2B5EF4-FFF2-40B4-BE49-F238E27FC236}">
                <a16:creationId xmlns:a16="http://schemas.microsoft.com/office/drawing/2014/main" id="{1725092F-836B-4579-924C-272D2E3120CB}"/>
              </a:ext>
            </a:extLst>
          </p:cNvPr>
          <p:cNvCxnSpPr>
            <a:cxnSpLocks/>
          </p:cNvCxnSpPr>
          <p:nvPr/>
        </p:nvCxnSpPr>
        <p:spPr>
          <a:xfrm>
            <a:off x="4782583" y="3162084"/>
            <a:ext cx="2165519" cy="30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מחבר ישר 97">
            <a:extLst>
              <a:ext uri="{FF2B5EF4-FFF2-40B4-BE49-F238E27FC236}">
                <a16:creationId xmlns:a16="http://schemas.microsoft.com/office/drawing/2014/main" id="{662E32A0-D875-4241-8BF9-36C3D39850B5}"/>
              </a:ext>
            </a:extLst>
          </p:cNvPr>
          <p:cNvCxnSpPr>
            <a:cxnSpLocks/>
          </p:cNvCxnSpPr>
          <p:nvPr/>
        </p:nvCxnSpPr>
        <p:spPr>
          <a:xfrm flipV="1">
            <a:off x="1438643" y="2391713"/>
            <a:ext cx="0" cy="66427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חץ ישר 99">
            <a:extLst>
              <a:ext uri="{FF2B5EF4-FFF2-40B4-BE49-F238E27FC236}">
                <a16:creationId xmlns:a16="http://schemas.microsoft.com/office/drawing/2014/main" id="{4BC3808F-8029-4AED-94DD-EA990775968A}"/>
              </a:ext>
            </a:extLst>
          </p:cNvPr>
          <p:cNvCxnSpPr>
            <a:cxnSpLocks/>
          </p:cNvCxnSpPr>
          <p:nvPr/>
        </p:nvCxnSpPr>
        <p:spPr>
          <a:xfrm>
            <a:off x="10791522" y="2391713"/>
            <a:ext cx="0" cy="46463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40D75734-4AA7-4B09-A78E-6CC01FCB57F2}"/>
              </a:ext>
            </a:extLst>
          </p:cNvPr>
          <p:cNvCxnSpPr>
            <a:cxnSpLocks/>
          </p:cNvCxnSpPr>
          <p:nvPr/>
        </p:nvCxnSpPr>
        <p:spPr>
          <a:xfrm flipV="1">
            <a:off x="1438643" y="2395809"/>
            <a:ext cx="9352879" cy="121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תיבת טקסט 106">
            <a:extLst>
              <a:ext uri="{FF2B5EF4-FFF2-40B4-BE49-F238E27FC236}">
                <a16:creationId xmlns:a16="http://schemas.microsoft.com/office/drawing/2014/main" id="{FE75EFEA-C9C6-4385-9473-3453596FBFD7}"/>
              </a:ext>
            </a:extLst>
          </p:cNvPr>
          <p:cNvSpPr txBox="1"/>
          <p:nvPr/>
        </p:nvSpPr>
        <p:spPr>
          <a:xfrm>
            <a:off x="838200" y="177800"/>
            <a:ext cx="43688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Train and test on different patients</a:t>
            </a:r>
            <a:endParaRPr lang="he-IL" b="1" dirty="0"/>
          </a:p>
        </p:txBody>
      </p:sp>
      <p:sp>
        <p:nvSpPr>
          <p:cNvPr id="48" name="Rectangle: Rounded Corners 3">
            <a:extLst>
              <a:ext uri="{FF2B5EF4-FFF2-40B4-BE49-F238E27FC236}">
                <a16:creationId xmlns:a16="http://schemas.microsoft.com/office/drawing/2014/main" id="{BD86A018-92A1-4B56-9D4E-CD98F18BECFB}"/>
              </a:ext>
            </a:extLst>
          </p:cNvPr>
          <p:cNvSpPr/>
          <p:nvPr/>
        </p:nvSpPr>
        <p:spPr>
          <a:xfrm>
            <a:off x="296528" y="3041477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391A73B5-F92C-4F90-A02E-F9AF0C1BE65C}"/>
              </a:ext>
            </a:extLst>
          </p:cNvPr>
          <p:cNvSpPr txBox="1"/>
          <p:nvPr/>
        </p:nvSpPr>
        <p:spPr>
          <a:xfrm>
            <a:off x="370951" y="3084010"/>
            <a:ext cx="173518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Read test BP and PPG signals from csv files</a:t>
            </a:r>
            <a:endParaRPr lang="he-IL" dirty="0"/>
          </a:p>
        </p:txBody>
      </p:sp>
      <p:cxnSp>
        <p:nvCxnSpPr>
          <p:cNvPr id="56" name="Straight Arrow Connector 48">
            <a:extLst>
              <a:ext uri="{FF2B5EF4-FFF2-40B4-BE49-F238E27FC236}">
                <a16:creationId xmlns:a16="http://schemas.microsoft.com/office/drawing/2014/main" id="{BE246A63-768E-4162-8E19-A019EA70896F}"/>
              </a:ext>
            </a:extLst>
          </p:cNvPr>
          <p:cNvCxnSpPr>
            <a:cxnSpLocks/>
          </p:cNvCxnSpPr>
          <p:nvPr/>
        </p:nvCxnSpPr>
        <p:spPr>
          <a:xfrm>
            <a:off x="4806214" y="1540945"/>
            <a:ext cx="383282" cy="10054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21">
            <a:extLst>
              <a:ext uri="{FF2B5EF4-FFF2-40B4-BE49-F238E27FC236}">
                <a16:creationId xmlns:a16="http://schemas.microsoft.com/office/drawing/2014/main" id="{7A44CE8D-18FE-4036-BCCE-A461275CA149}"/>
              </a:ext>
            </a:extLst>
          </p:cNvPr>
          <p:cNvSpPr txBox="1"/>
          <p:nvPr/>
        </p:nvSpPr>
        <p:spPr>
          <a:xfrm>
            <a:off x="6045332" y="177800"/>
            <a:ext cx="60951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Signal coding:(TrainBp, trainPPG, testBp, testPPG, nn_outcome)</a:t>
            </a:r>
            <a:endParaRPr lang="he-IL" dirty="0"/>
          </a:p>
        </p:txBody>
      </p:sp>
      <p:sp>
        <p:nvSpPr>
          <p:cNvPr id="72" name="מלבן 71">
            <a:extLst>
              <a:ext uri="{FF2B5EF4-FFF2-40B4-BE49-F238E27FC236}">
                <a16:creationId xmlns:a16="http://schemas.microsoft.com/office/drawing/2014/main" id="{A9929CD4-679D-46E9-BC45-0C962C9B7EB2}"/>
              </a:ext>
            </a:extLst>
          </p:cNvPr>
          <p:cNvSpPr/>
          <p:nvPr/>
        </p:nvSpPr>
        <p:spPr>
          <a:xfrm>
            <a:off x="464002" y="674706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11000</a:t>
            </a:r>
            <a:endParaRPr lang="he-IL" dirty="0"/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C4D75896-1213-4B79-809E-02782CACB829}"/>
              </a:ext>
            </a:extLst>
          </p:cNvPr>
          <p:cNvSpPr/>
          <p:nvPr/>
        </p:nvSpPr>
        <p:spPr>
          <a:xfrm>
            <a:off x="5277742" y="667758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11000</a:t>
            </a:r>
            <a:endParaRPr lang="he-IL" dirty="0"/>
          </a:p>
        </p:txBody>
      </p:sp>
      <p:sp>
        <p:nvSpPr>
          <p:cNvPr id="74" name="מלבן 73">
            <a:extLst>
              <a:ext uri="{FF2B5EF4-FFF2-40B4-BE49-F238E27FC236}">
                <a16:creationId xmlns:a16="http://schemas.microsoft.com/office/drawing/2014/main" id="{2DEC1EBE-DF02-4ACE-84A6-021E413916FF}"/>
              </a:ext>
            </a:extLst>
          </p:cNvPr>
          <p:cNvSpPr/>
          <p:nvPr/>
        </p:nvSpPr>
        <p:spPr>
          <a:xfrm>
            <a:off x="3021356" y="655974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11000</a:t>
            </a:r>
            <a:endParaRPr lang="he-IL" dirty="0"/>
          </a:p>
        </p:txBody>
      </p:sp>
      <p:sp>
        <p:nvSpPr>
          <p:cNvPr id="75" name="מלבן 74">
            <a:extLst>
              <a:ext uri="{FF2B5EF4-FFF2-40B4-BE49-F238E27FC236}">
                <a16:creationId xmlns:a16="http://schemas.microsoft.com/office/drawing/2014/main" id="{FB306ACF-D64E-4379-9547-530C597B9140}"/>
              </a:ext>
            </a:extLst>
          </p:cNvPr>
          <p:cNvSpPr/>
          <p:nvPr/>
        </p:nvSpPr>
        <p:spPr>
          <a:xfrm>
            <a:off x="341996" y="2685650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00110</a:t>
            </a:r>
            <a:endParaRPr lang="he-IL" dirty="0"/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D4EFC2C8-19FC-4FA8-931B-79430C38610E}"/>
              </a:ext>
            </a:extLst>
          </p:cNvPr>
          <p:cNvSpPr/>
          <p:nvPr/>
        </p:nvSpPr>
        <p:spPr>
          <a:xfrm>
            <a:off x="2941580" y="2599275"/>
            <a:ext cx="8087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00110</a:t>
            </a:r>
            <a:endParaRPr lang="he-IL" dirty="0"/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47FBF5ED-E6E3-41E9-A8E3-057E5075AA24}"/>
              </a:ext>
            </a:extLst>
          </p:cNvPr>
          <p:cNvSpPr/>
          <p:nvPr/>
        </p:nvSpPr>
        <p:spPr>
          <a:xfrm>
            <a:off x="6101273" y="284593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00010</a:t>
            </a:r>
            <a:endParaRPr lang="he-IL" dirty="0"/>
          </a:p>
        </p:txBody>
      </p:sp>
      <p:sp>
        <p:nvSpPr>
          <p:cNvPr id="83" name="מלבן 82">
            <a:extLst>
              <a:ext uri="{FF2B5EF4-FFF2-40B4-BE49-F238E27FC236}">
                <a16:creationId xmlns:a16="http://schemas.microsoft.com/office/drawing/2014/main" id="{FF4B50D3-8283-4864-9989-1BB741178EEA}"/>
              </a:ext>
            </a:extLst>
          </p:cNvPr>
          <p:cNvSpPr/>
          <p:nvPr/>
        </p:nvSpPr>
        <p:spPr>
          <a:xfrm>
            <a:off x="6138543" y="5550012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00101</a:t>
            </a:r>
            <a:endParaRPr lang="he-IL" dirty="0"/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4DAF6DA6-BB5D-413F-AAD0-CD471BB7179A}"/>
              </a:ext>
            </a:extLst>
          </p:cNvPr>
          <p:cNvSpPr/>
          <p:nvPr/>
        </p:nvSpPr>
        <p:spPr>
          <a:xfrm>
            <a:off x="9964760" y="2540363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00101</a:t>
            </a:r>
            <a:endParaRPr lang="he-IL" dirty="0"/>
          </a:p>
        </p:txBody>
      </p:sp>
      <p:sp>
        <p:nvSpPr>
          <p:cNvPr id="89" name="מלבן 88">
            <a:extLst>
              <a:ext uri="{FF2B5EF4-FFF2-40B4-BE49-F238E27FC236}">
                <a16:creationId xmlns:a16="http://schemas.microsoft.com/office/drawing/2014/main" id="{8B3A623E-27D5-4ECE-9FCD-A2BA79692C9B}"/>
              </a:ext>
            </a:extLst>
          </p:cNvPr>
          <p:cNvSpPr/>
          <p:nvPr/>
        </p:nvSpPr>
        <p:spPr>
          <a:xfrm>
            <a:off x="10028536" y="4157836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00101</a:t>
            </a:r>
            <a:endParaRPr lang="he-IL" dirty="0"/>
          </a:p>
        </p:txBody>
      </p:sp>
      <p:sp>
        <p:nvSpPr>
          <p:cNvPr id="91" name="מלבן 90">
            <a:extLst>
              <a:ext uri="{FF2B5EF4-FFF2-40B4-BE49-F238E27FC236}">
                <a16:creationId xmlns:a16="http://schemas.microsoft.com/office/drawing/2014/main" id="{598E5C20-1552-49E1-8341-A2AA220D6E6A}"/>
              </a:ext>
            </a:extLst>
          </p:cNvPr>
          <p:cNvSpPr/>
          <p:nvPr/>
        </p:nvSpPr>
        <p:spPr>
          <a:xfrm>
            <a:off x="6113104" y="4216315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00001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48601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8DEBD96-AE56-440F-8E1B-744AF4BE3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945" y="2103437"/>
            <a:ext cx="10515600" cy="1325563"/>
          </a:xfrm>
        </p:spPr>
        <p:txBody>
          <a:bodyPr/>
          <a:lstStyle/>
          <a:p>
            <a:r>
              <a:rPr lang="en-US" dirty="0"/>
              <a:t>After changing the test normalization – in order to use </a:t>
            </a:r>
            <a:r>
              <a:rPr lang="en-US" dirty="0" err="1"/>
              <a:t>min_max_scalar</a:t>
            </a:r>
            <a:r>
              <a:rPr lang="en-US" dirty="0"/>
              <a:t> of the train set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2592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DECBC1-8D37-4C6C-B172-A16DA1FD4B2E}"/>
              </a:ext>
            </a:extLst>
          </p:cNvPr>
          <p:cNvSpPr/>
          <p:nvPr/>
        </p:nvSpPr>
        <p:spPr>
          <a:xfrm>
            <a:off x="731294" y="1019308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CACB6-2DCA-4B7A-81EC-72697E351406}"/>
              </a:ext>
            </a:extLst>
          </p:cNvPr>
          <p:cNvSpPr txBox="1"/>
          <p:nvPr/>
        </p:nvSpPr>
        <p:spPr>
          <a:xfrm>
            <a:off x="805718" y="1061841"/>
            <a:ext cx="1499190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Read BP and PPG signals from csv files</a:t>
            </a:r>
            <a:endParaRPr lang="he-IL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4C76AB-F6E3-4DF3-87DC-7A7DC3DC7F66}"/>
              </a:ext>
            </a:extLst>
          </p:cNvPr>
          <p:cNvSpPr/>
          <p:nvPr/>
        </p:nvSpPr>
        <p:spPr>
          <a:xfrm>
            <a:off x="5651211" y="898431"/>
            <a:ext cx="1850065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2EC3272-BFCA-4CF9-991F-01F1D1D59D1E}"/>
              </a:ext>
            </a:extLst>
          </p:cNvPr>
          <p:cNvSpPr/>
          <p:nvPr/>
        </p:nvSpPr>
        <p:spPr>
          <a:xfrm>
            <a:off x="3020840" y="922708"/>
            <a:ext cx="1905072" cy="118906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827362-2581-48BF-969E-01BDEDFFA184}"/>
              </a:ext>
            </a:extLst>
          </p:cNvPr>
          <p:cNvSpPr txBox="1"/>
          <p:nvPr/>
        </p:nvSpPr>
        <p:spPr>
          <a:xfrm>
            <a:off x="5734261" y="1046861"/>
            <a:ext cx="16799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Divide the data to train and test segments</a:t>
            </a:r>
            <a:endParaRPr lang="he-IL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21B07E-8EC2-4CC4-9A60-19B03F5D035B}"/>
              </a:ext>
            </a:extLst>
          </p:cNvPr>
          <p:cNvSpPr/>
          <p:nvPr/>
        </p:nvSpPr>
        <p:spPr>
          <a:xfrm>
            <a:off x="1420422" y="2869996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85F9A-46A2-4EC7-87C2-4455A617A354}"/>
              </a:ext>
            </a:extLst>
          </p:cNvPr>
          <p:cNvSpPr txBox="1"/>
          <p:nvPr/>
        </p:nvSpPr>
        <p:spPr>
          <a:xfrm>
            <a:off x="1429858" y="2939919"/>
            <a:ext cx="1850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Insert BP and PPG into LSTM for a learning process</a:t>
            </a:r>
            <a:endParaRPr lang="he-IL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41BB37-8A62-4DB3-A917-353A921A9ED5}"/>
              </a:ext>
            </a:extLst>
          </p:cNvPr>
          <p:cNvSpPr/>
          <p:nvPr/>
        </p:nvSpPr>
        <p:spPr>
          <a:xfrm>
            <a:off x="7403090" y="2166116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0B1A5-332E-444F-8A51-568E709C52D7}"/>
              </a:ext>
            </a:extLst>
          </p:cNvPr>
          <p:cNvSpPr txBox="1"/>
          <p:nvPr/>
        </p:nvSpPr>
        <p:spPr>
          <a:xfrm>
            <a:off x="7453955" y="2233324"/>
            <a:ext cx="180991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Insert the PPG test segment into the trained nn</a:t>
            </a:r>
            <a:endParaRPr lang="he-IL" dirty="0">
              <a:latin typeface="+mj-lt"/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FEA3CAE-0324-465E-8DA9-93BBE2738839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7577460" y="1553547"/>
            <a:ext cx="750663" cy="6125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F6A2FCA-9198-4FCF-B675-884831C00A0A}"/>
              </a:ext>
            </a:extLst>
          </p:cNvPr>
          <p:cNvSpPr txBox="1"/>
          <p:nvPr/>
        </p:nvSpPr>
        <p:spPr>
          <a:xfrm rot="20187342">
            <a:off x="4014182" y="2260659"/>
            <a:ext cx="754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train</a:t>
            </a:r>
            <a:endParaRPr lang="he-IL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21462-4683-44EC-A673-A678BA9FD823}"/>
              </a:ext>
            </a:extLst>
          </p:cNvPr>
          <p:cNvSpPr txBox="1"/>
          <p:nvPr/>
        </p:nvSpPr>
        <p:spPr>
          <a:xfrm>
            <a:off x="8116515" y="1568075"/>
            <a:ext cx="646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test</a:t>
            </a:r>
            <a:endParaRPr lang="he-IL" dirty="0">
              <a:latin typeface="+mj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0F9801-1F79-4602-9E07-1320357A46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581359" y="1534988"/>
            <a:ext cx="439481" cy="10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FFD6A3-1537-46C7-B273-ACF56E8B6DBB}"/>
              </a:ext>
            </a:extLst>
          </p:cNvPr>
          <p:cNvCxnSpPr>
            <a:cxnSpLocks/>
          </p:cNvCxnSpPr>
          <p:nvPr/>
        </p:nvCxnSpPr>
        <p:spPr>
          <a:xfrm flipV="1">
            <a:off x="4954940" y="1500852"/>
            <a:ext cx="688251" cy="20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FB96BB9-3229-4516-86A6-87D2E50F272E}"/>
              </a:ext>
            </a:extLst>
          </p:cNvPr>
          <p:cNvSpPr/>
          <p:nvPr/>
        </p:nvSpPr>
        <p:spPr>
          <a:xfrm>
            <a:off x="1429858" y="5187458"/>
            <a:ext cx="1974370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B3F15-A700-4929-87F1-4559D7E53D0B}"/>
              </a:ext>
            </a:extLst>
          </p:cNvPr>
          <p:cNvSpPr txBox="1"/>
          <p:nvPr/>
        </p:nvSpPr>
        <p:spPr>
          <a:xfrm>
            <a:off x="1537309" y="5242311"/>
            <a:ext cx="1850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save the trained neural network and BP,PPG scalar</a:t>
            </a:r>
            <a:endParaRPr lang="he-IL" dirty="0">
              <a:latin typeface="+mj-lt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D83E082-2A00-4B35-96EA-19E24591F19D}"/>
              </a:ext>
            </a:extLst>
          </p:cNvPr>
          <p:cNvSpPr/>
          <p:nvPr/>
        </p:nvSpPr>
        <p:spPr>
          <a:xfrm>
            <a:off x="7488955" y="4341464"/>
            <a:ext cx="1791901" cy="92333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F6E4E2-BB0E-456E-9284-20E183491436}"/>
              </a:ext>
            </a:extLst>
          </p:cNvPr>
          <p:cNvSpPr txBox="1"/>
          <p:nvPr/>
        </p:nvSpPr>
        <p:spPr>
          <a:xfrm>
            <a:off x="7529221" y="4326028"/>
            <a:ext cx="1740208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Estimated BP according to the </a:t>
            </a:r>
            <a:r>
              <a:rPr lang="en-US" dirty="0"/>
              <a:t>testPPG</a:t>
            </a:r>
            <a:endParaRPr lang="he-IL" dirty="0">
              <a:latin typeface="+mj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BFF16F-5808-4007-B713-CE2CDC0209D4}"/>
              </a:ext>
            </a:extLst>
          </p:cNvPr>
          <p:cNvSpPr/>
          <p:nvPr/>
        </p:nvSpPr>
        <p:spPr>
          <a:xfrm>
            <a:off x="7199087" y="5543293"/>
            <a:ext cx="2577297" cy="1256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7E74E2-F926-4287-B814-A6D99D00DC58}"/>
              </a:ext>
            </a:extLst>
          </p:cNvPr>
          <p:cNvSpPr txBox="1"/>
          <p:nvPr/>
        </p:nvSpPr>
        <p:spPr>
          <a:xfrm>
            <a:off x="7191452" y="5533330"/>
            <a:ext cx="2807990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MinMax scaler invers transform for BP segments (nn outcome) using train </a:t>
            </a:r>
          </a:p>
          <a:p>
            <a:r>
              <a:rPr lang="en-US" dirty="0">
                <a:latin typeface="+mj-lt"/>
              </a:rPr>
              <a:t>BP scaler</a:t>
            </a:r>
            <a:endParaRPr lang="he-IL" dirty="0">
              <a:latin typeface="+mj-lt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29B0E62-5D70-4F57-8F0B-E4953BD5A35E}"/>
              </a:ext>
            </a:extLst>
          </p:cNvPr>
          <p:cNvSpPr/>
          <p:nvPr/>
        </p:nvSpPr>
        <p:spPr>
          <a:xfrm>
            <a:off x="9991077" y="2855496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7DB7A9-CDA6-48F4-8F37-AC4223EE60BF}"/>
              </a:ext>
            </a:extLst>
          </p:cNvPr>
          <p:cNvSpPr txBox="1"/>
          <p:nvPr/>
        </p:nvSpPr>
        <p:spPr>
          <a:xfrm>
            <a:off x="10033000" y="2857500"/>
            <a:ext cx="1808142" cy="9514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Convert the BP signal into blood pressure units</a:t>
            </a:r>
            <a:endParaRPr lang="he-IL" dirty="0">
              <a:latin typeface="+mj-lt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7E3914-39F2-4AF3-A73C-A7C7D9A5ABF4}"/>
              </a:ext>
            </a:extLst>
          </p:cNvPr>
          <p:cNvSpPr/>
          <p:nvPr/>
        </p:nvSpPr>
        <p:spPr>
          <a:xfrm>
            <a:off x="9991077" y="4393958"/>
            <a:ext cx="1977659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082ED5-09FC-4775-BB70-4F1A51D544EC}"/>
              </a:ext>
            </a:extLst>
          </p:cNvPr>
          <p:cNvSpPr txBox="1"/>
          <p:nvPr/>
        </p:nvSpPr>
        <p:spPr>
          <a:xfrm>
            <a:off x="10086767" y="4436491"/>
            <a:ext cx="198118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Compare between original and nn outcome and calculate the error</a:t>
            </a:r>
            <a:endParaRPr lang="he-IL" dirty="0">
              <a:latin typeface="+mj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30A91A-DBD0-4F94-80EE-D79F97FF2FC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322808" y="3197475"/>
            <a:ext cx="5315" cy="244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F2094-C07A-4954-AF79-C2E864F34ECF}"/>
              </a:ext>
            </a:extLst>
          </p:cNvPr>
          <p:cNvCxnSpPr>
            <a:cxnSpLocks/>
          </p:cNvCxnSpPr>
          <p:nvPr/>
        </p:nvCxnSpPr>
        <p:spPr>
          <a:xfrm>
            <a:off x="8325296" y="5304007"/>
            <a:ext cx="0" cy="239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2C135E-7BAF-4666-823B-1DCB328ED859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2345454" y="3901355"/>
            <a:ext cx="1" cy="36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8F1037B-7AFE-43B5-99E7-DE64F2604BCE}"/>
              </a:ext>
            </a:extLst>
          </p:cNvPr>
          <p:cNvCxnSpPr>
            <a:cxnSpLocks/>
            <a:endCxn id="41" idx="1"/>
          </p:cNvCxnSpPr>
          <p:nvPr/>
        </p:nvCxnSpPr>
        <p:spPr>
          <a:xfrm rot="5400000" flipH="1" flipV="1">
            <a:off x="8751581" y="4261875"/>
            <a:ext cx="2210068" cy="35276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98C5DE-1D04-4FA5-A3E4-4E834335BE3B}"/>
              </a:ext>
            </a:extLst>
          </p:cNvPr>
          <p:cNvCxnSpPr>
            <a:stCxn id="40" idx="2"/>
            <a:endCxn id="42" idx="0"/>
          </p:cNvCxnSpPr>
          <p:nvPr/>
        </p:nvCxnSpPr>
        <p:spPr>
          <a:xfrm>
            <a:off x="10916110" y="3886855"/>
            <a:ext cx="63797" cy="507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1DDF953A-7CF5-4AA6-BC58-72AFD5A5B9AE}"/>
              </a:ext>
            </a:extLst>
          </p:cNvPr>
          <p:cNvCxnSpPr>
            <a:stCxn id="35" idx="3"/>
            <a:endCxn id="12" idx="1"/>
          </p:cNvCxnSpPr>
          <p:nvPr/>
        </p:nvCxnSpPr>
        <p:spPr>
          <a:xfrm flipV="1">
            <a:off x="3387373" y="2681796"/>
            <a:ext cx="4015717" cy="302218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Connector: Curved 14">
            <a:extLst>
              <a:ext uri="{FF2B5EF4-FFF2-40B4-BE49-F238E27FC236}">
                <a16:creationId xmlns:a16="http://schemas.microsoft.com/office/drawing/2014/main" id="{335A0403-4D11-4165-A333-F286AB0E7B4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637627" y="3622446"/>
            <a:ext cx="3962818" cy="1135250"/>
          </a:xfrm>
          <a:prstGeom prst="curvedConnector3">
            <a:avLst>
              <a:gd name="adj1" fmla="val 99079"/>
            </a:avLst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TextBox 20">
            <a:extLst>
              <a:ext uri="{FF2B5EF4-FFF2-40B4-BE49-F238E27FC236}">
                <a16:creationId xmlns:a16="http://schemas.microsoft.com/office/drawing/2014/main" id="{4A591B90-6BF7-489D-BE98-ADE72E57C2C5}"/>
              </a:ext>
            </a:extLst>
          </p:cNvPr>
          <p:cNvSpPr txBox="1"/>
          <p:nvPr/>
        </p:nvSpPr>
        <p:spPr>
          <a:xfrm>
            <a:off x="9600502" y="1500851"/>
            <a:ext cx="10732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Original  t</a:t>
            </a:r>
            <a:r>
              <a:rPr lang="en-US" dirty="0"/>
              <a:t>estBp</a:t>
            </a:r>
            <a:endParaRPr lang="he-IL" dirty="0">
              <a:latin typeface="+mj-lt"/>
            </a:endParaRPr>
          </a:p>
        </p:txBody>
      </p:sp>
      <p:cxnSp>
        <p:nvCxnSpPr>
          <p:cNvPr id="88" name="Straight Arrow Connector 29">
            <a:extLst>
              <a:ext uri="{FF2B5EF4-FFF2-40B4-BE49-F238E27FC236}">
                <a16:creationId xmlns:a16="http://schemas.microsoft.com/office/drawing/2014/main" id="{1725092F-836B-4579-924C-272D2E3120CB}"/>
              </a:ext>
            </a:extLst>
          </p:cNvPr>
          <p:cNvCxnSpPr>
            <a:cxnSpLocks/>
          </p:cNvCxnSpPr>
          <p:nvPr/>
        </p:nvCxnSpPr>
        <p:spPr>
          <a:xfrm flipH="1">
            <a:off x="3336508" y="2141293"/>
            <a:ext cx="2245124" cy="884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מחבר ישר 97">
            <a:extLst>
              <a:ext uri="{FF2B5EF4-FFF2-40B4-BE49-F238E27FC236}">
                <a16:creationId xmlns:a16="http://schemas.microsoft.com/office/drawing/2014/main" id="{662E32A0-D875-4241-8BF9-36C3D39850B5}"/>
              </a:ext>
            </a:extLst>
          </p:cNvPr>
          <p:cNvCxnSpPr/>
          <p:nvPr/>
        </p:nvCxnSpPr>
        <p:spPr>
          <a:xfrm flipV="1">
            <a:off x="1625600" y="762000"/>
            <a:ext cx="0" cy="243364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חץ ישר 99">
            <a:extLst>
              <a:ext uri="{FF2B5EF4-FFF2-40B4-BE49-F238E27FC236}">
                <a16:creationId xmlns:a16="http://schemas.microsoft.com/office/drawing/2014/main" id="{4BC3808F-8029-4AED-94DD-EA990775968A}"/>
              </a:ext>
            </a:extLst>
          </p:cNvPr>
          <p:cNvCxnSpPr>
            <a:cxnSpLocks/>
          </p:cNvCxnSpPr>
          <p:nvPr/>
        </p:nvCxnSpPr>
        <p:spPr>
          <a:xfrm>
            <a:off x="8901698" y="755839"/>
            <a:ext cx="1185069" cy="208953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40D75734-4AA7-4B09-A78E-6CC01FCB57F2}"/>
              </a:ext>
            </a:extLst>
          </p:cNvPr>
          <p:cNvCxnSpPr>
            <a:cxnSpLocks/>
          </p:cNvCxnSpPr>
          <p:nvPr/>
        </p:nvCxnSpPr>
        <p:spPr>
          <a:xfrm>
            <a:off x="1625600" y="776764"/>
            <a:ext cx="7276098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תיבת טקסט 106">
            <a:extLst>
              <a:ext uri="{FF2B5EF4-FFF2-40B4-BE49-F238E27FC236}">
                <a16:creationId xmlns:a16="http://schemas.microsoft.com/office/drawing/2014/main" id="{FE75EFEA-C9C6-4385-9473-3453596FBFD7}"/>
              </a:ext>
            </a:extLst>
          </p:cNvPr>
          <p:cNvSpPr txBox="1"/>
          <p:nvPr/>
        </p:nvSpPr>
        <p:spPr>
          <a:xfrm>
            <a:off x="482928" y="95955"/>
            <a:ext cx="463634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>
                <a:latin typeface="+mj-lt"/>
              </a:rPr>
              <a:t>Train and test on the same patient</a:t>
            </a:r>
            <a:endParaRPr lang="he-IL" sz="2400" b="1" dirty="0">
              <a:latin typeface="+mj-lt"/>
            </a:endParaRPr>
          </a:p>
        </p:txBody>
      </p:sp>
      <p:sp>
        <p:nvSpPr>
          <p:cNvPr id="110" name="TextBox 21">
            <a:extLst>
              <a:ext uri="{FF2B5EF4-FFF2-40B4-BE49-F238E27FC236}">
                <a16:creationId xmlns:a16="http://schemas.microsoft.com/office/drawing/2014/main" id="{33C8F4DE-EB42-4823-9694-D53AFF47237D}"/>
              </a:ext>
            </a:extLst>
          </p:cNvPr>
          <p:cNvSpPr txBox="1"/>
          <p:nvPr/>
        </p:nvSpPr>
        <p:spPr>
          <a:xfrm>
            <a:off x="6023427" y="177800"/>
            <a:ext cx="629418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Signal coding:(TrainBp, trainPPG, testBp, testPPG, nn_outcome)</a:t>
            </a:r>
            <a:endParaRPr lang="he-IL" dirty="0">
              <a:latin typeface="+mj-lt"/>
            </a:endParaRPr>
          </a:p>
        </p:txBody>
      </p:sp>
      <p:sp>
        <p:nvSpPr>
          <p:cNvPr id="112" name="מלבן 111">
            <a:extLst>
              <a:ext uri="{FF2B5EF4-FFF2-40B4-BE49-F238E27FC236}">
                <a16:creationId xmlns:a16="http://schemas.microsoft.com/office/drawing/2014/main" id="{35D615AF-5AB0-439C-B84B-19145ABEF7F8}"/>
              </a:ext>
            </a:extLst>
          </p:cNvPr>
          <p:cNvSpPr/>
          <p:nvPr/>
        </p:nvSpPr>
        <p:spPr>
          <a:xfrm>
            <a:off x="598036" y="288028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11000</a:t>
            </a:r>
            <a:endParaRPr lang="he-IL" dirty="0">
              <a:latin typeface="+mj-lt"/>
            </a:endParaRPr>
          </a:p>
        </p:txBody>
      </p:sp>
      <p:sp>
        <p:nvSpPr>
          <p:cNvPr id="114" name="מלבן 113">
            <a:extLst>
              <a:ext uri="{FF2B5EF4-FFF2-40B4-BE49-F238E27FC236}">
                <a16:creationId xmlns:a16="http://schemas.microsoft.com/office/drawing/2014/main" id="{BA8CEFF4-3923-4080-8802-F81623EB129E}"/>
              </a:ext>
            </a:extLst>
          </p:cNvPr>
          <p:cNvSpPr/>
          <p:nvPr/>
        </p:nvSpPr>
        <p:spPr>
          <a:xfrm>
            <a:off x="6460560" y="5518471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00001</a:t>
            </a:r>
            <a:endParaRPr lang="he-IL" dirty="0">
              <a:latin typeface="+mj-lt"/>
            </a:endParaRPr>
          </a:p>
        </p:txBody>
      </p:sp>
      <p:sp>
        <p:nvSpPr>
          <p:cNvPr id="115" name="מלבן 114">
            <a:extLst>
              <a:ext uri="{FF2B5EF4-FFF2-40B4-BE49-F238E27FC236}">
                <a16:creationId xmlns:a16="http://schemas.microsoft.com/office/drawing/2014/main" id="{97DC04F8-106A-4203-925E-24A793E1AF84}"/>
              </a:ext>
            </a:extLst>
          </p:cNvPr>
          <p:cNvSpPr/>
          <p:nvPr/>
        </p:nvSpPr>
        <p:spPr>
          <a:xfrm>
            <a:off x="10948008" y="255794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00101</a:t>
            </a:r>
            <a:endParaRPr lang="he-IL" dirty="0">
              <a:latin typeface="+mj-lt"/>
            </a:endParaRPr>
          </a:p>
        </p:txBody>
      </p:sp>
      <p:sp>
        <p:nvSpPr>
          <p:cNvPr id="117" name="מלבן 116">
            <a:extLst>
              <a:ext uri="{FF2B5EF4-FFF2-40B4-BE49-F238E27FC236}">
                <a16:creationId xmlns:a16="http://schemas.microsoft.com/office/drawing/2014/main" id="{DC4CBFB9-875C-4018-AB68-51C7B139AACA}"/>
              </a:ext>
            </a:extLst>
          </p:cNvPr>
          <p:cNvSpPr/>
          <p:nvPr/>
        </p:nvSpPr>
        <p:spPr>
          <a:xfrm>
            <a:off x="11106038" y="408402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00101</a:t>
            </a:r>
            <a:endParaRPr lang="he-IL" dirty="0">
              <a:latin typeface="+mj-lt"/>
            </a:endParaRPr>
          </a:p>
        </p:txBody>
      </p:sp>
      <p:sp>
        <p:nvSpPr>
          <p:cNvPr id="118" name="מלבן 117">
            <a:extLst>
              <a:ext uri="{FF2B5EF4-FFF2-40B4-BE49-F238E27FC236}">
                <a16:creationId xmlns:a16="http://schemas.microsoft.com/office/drawing/2014/main" id="{997AFECA-B4DF-43F4-802B-DF2796EAD46B}"/>
              </a:ext>
            </a:extLst>
          </p:cNvPr>
          <p:cNvSpPr/>
          <p:nvPr/>
        </p:nvSpPr>
        <p:spPr>
          <a:xfrm>
            <a:off x="7767513" y="129971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00110</a:t>
            </a:r>
            <a:endParaRPr lang="he-IL" dirty="0">
              <a:latin typeface="+mj-lt"/>
            </a:endParaRPr>
          </a:p>
        </p:txBody>
      </p:sp>
      <p:sp>
        <p:nvSpPr>
          <p:cNvPr id="119" name="מלבן 118">
            <a:extLst>
              <a:ext uri="{FF2B5EF4-FFF2-40B4-BE49-F238E27FC236}">
                <a16:creationId xmlns:a16="http://schemas.microsoft.com/office/drawing/2014/main" id="{AD3B62D5-52B8-40E8-98CD-ED528F955B7C}"/>
              </a:ext>
            </a:extLst>
          </p:cNvPr>
          <p:cNvSpPr/>
          <p:nvPr/>
        </p:nvSpPr>
        <p:spPr>
          <a:xfrm>
            <a:off x="-7893" y="962526"/>
            <a:ext cx="774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11110</a:t>
            </a:r>
            <a:endParaRPr lang="he-IL" dirty="0">
              <a:latin typeface="+mj-lt"/>
            </a:endParaRPr>
          </a:p>
        </p:txBody>
      </p:sp>
      <p:sp>
        <p:nvSpPr>
          <p:cNvPr id="129" name="מלבן 128">
            <a:extLst>
              <a:ext uri="{FF2B5EF4-FFF2-40B4-BE49-F238E27FC236}">
                <a16:creationId xmlns:a16="http://schemas.microsoft.com/office/drawing/2014/main" id="{7691BFF0-985C-4488-A580-E8A8F71DF973}"/>
              </a:ext>
            </a:extLst>
          </p:cNvPr>
          <p:cNvSpPr/>
          <p:nvPr/>
        </p:nvSpPr>
        <p:spPr>
          <a:xfrm>
            <a:off x="6699059" y="4312764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00001</a:t>
            </a:r>
            <a:endParaRPr lang="he-IL" dirty="0">
              <a:latin typeface="+mj-lt"/>
            </a:endParaRPr>
          </a:p>
        </p:txBody>
      </p:sp>
      <p:sp>
        <p:nvSpPr>
          <p:cNvPr id="54" name="TextBox 6">
            <a:extLst>
              <a:ext uri="{FF2B5EF4-FFF2-40B4-BE49-F238E27FC236}">
                <a16:creationId xmlns:a16="http://schemas.microsoft.com/office/drawing/2014/main" id="{96CAC64B-133F-4982-A98A-901F6A0733BF}"/>
              </a:ext>
            </a:extLst>
          </p:cNvPr>
          <p:cNvSpPr txBox="1"/>
          <p:nvPr/>
        </p:nvSpPr>
        <p:spPr>
          <a:xfrm>
            <a:off x="3003712" y="1068516"/>
            <a:ext cx="1965735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Normalize the data using </a:t>
            </a:r>
            <a:r>
              <a:rPr lang="en-US" b="1" dirty="0">
                <a:latin typeface="+mj-lt"/>
              </a:rPr>
              <a:t>train</a:t>
            </a:r>
            <a:r>
              <a:rPr lang="en-US" dirty="0">
                <a:latin typeface="+mj-lt"/>
              </a:rPr>
              <a:t> </a:t>
            </a:r>
            <a:r>
              <a:rPr lang="en-US" dirty="0"/>
              <a:t>Sklearn </a:t>
            </a:r>
            <a:r>
              <a:rPr lang="en-US" dirty="0">
                <a:latin typeface="+mj-lt"/>
              </a:rPr>
              <a:t>MinMax scaler</a:t>
            </a:r>
            <a:endParaRPr lang="he-IL" dirty="0">
              <a:latin typeface="+mj-lt"/>
            </a:endParaRPr>
          </a:p>
        </p:txBody>
      </p:sp>
      <p:sp>
        <p:nvSpPr>
          <p:cNvPr id="61" name="Rectangle: Rounded Corners 33">
            <a:extLst>
              <a:ext uri="{FF2B5EF4-FFF2-40B4-BE49-F238E27FC236}">
                <a16:creationId xmlns:a16="http://schemas.microsoft.com/office/drawing/2014/main" id="{53340762-3E89-4850-AD3A-12CB1E3B87AB}"/>
              </a:ext>
            </a:extLst>
          </p:cNvPr>
          <p:cNvSpPr/>
          <p:nvPr/>
        </p:nvSpPr>
        <p:spPr>
          <a:xfrm>
            <a:off x="1531137" y="4257254"/>
            <a:ext cx="1588245" cy="5135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latin typeface="+mj-lt"/>
              </a:rPr>
              <a:t>train</a:t>
            </a:r>
            <a:endParaRPr lang="he-IL" b="1" dirty="0">
              <a:latin typeface="+mj-lt"/>
            </a:endParaRPr>
          </a:p>
        </p:txBody>
      </p:sp>
      <p:cxnSp>
        <p:nvCxnSpPr>
          <p:cNvPr id="62" name="Straight Arrow Connector 48">
            <a:extLst>
              <a:ext uri="{FF2B5EF4-FFF2-40B4-BE49-F238E27FC236}">
                <a16:creationId xmlns:a16="http://schemas.microsoft.com/office/drawing/2014/main" id="{61887124-7012-44EB-BEE9-3E8957997F5E}"/>
              </a:ext>
            </a:extLst>
          </p:cNvPr>
          <p:cNvCxnSpPr>
            <a:cxnSpLocks/>
          </p:cNvCxnSpPr>
          <p:nvPr/>
        </p:nvCxnSpPr>
        <p:spPr>
          <a:xfrm flipH="1">
            <a:off x="2358426" y="4770852"/>
            <a:ext cx="1" cy="367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3" name="מלבן 62">
            <a:extLst>
              <a:ext uri="{FF2B5EF4-FFF2-40B4-BE49-F238E27FC236}">
                <a16:creationId xmlns:a16="http://schemas.microsoft.com/office/drawing/2014/main" id="{0FB4E7EE-7DCA-4FEE-B3D6-D3ADD0F3E67D}"/>
              </a:ext>
            </a:extLst>
          </p:cNvPr>
          <p:cNvSpPr/>
          <p:nvPr/>
        </p:nvSpPr>
        <p:spPr>
          <a:xfrm>
            <a:off x="6721568" y="287391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00010</a:t>
            </a:r>
            <a:endParaRPr lang="he-IL" dirty="0">
              <a:latin typeface="+mj-lt"/>
            </a:endParaRPr>
          </a:p>
        </p:txBody>
      </p:sp>
      <p:sp>
        <p:nvSpPr>
          <p:cNvPr id="66" name="Rectangle: Rounded Corners 33">
            <a:extLst>
              <a:ext uri="{FF2B5EF4-FFF2-40B4-BE49-F238E27FC236}">
                <a16:creationId xmlns:a16="http://schemas.microsoft.com/office/drawing/2014/main" id="{979EFC8D-033F-4B92-80E6-41DDB4A0E551}"/>
              </a:ext>
            </a:extLst>
          </p:cNvPr>
          <p:cNvSpPr/>
          <p:nvPr/>
        </p:nvSpPr>
        <p:spPr>
          <a:xfrm>
            <a:off x="7592175" y="3420769"/>
            <a:ext cx="1588245" cy="5135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latin typeface="+mj-lt"/>
              </a:rPr>
              <a:t>test</a:t>
            </a:r>
            <a:endParaRPr lang="he-IL" b="1" dirty="0">
              <a:latin typeface="+mj-lt"/>
            </a:endParaRPr>
          </a:p>
        </p:txBody>
      </p:sp>
      <p:cxnSp>
        <p:nvCxnSpPr>
          <p:cNvPr id="67" name="Straight Arrow Connector 44">
            <a:extLst>
              <a:ext uri="{FF2B5EF4-FFF2-40B4-BE49-F238E27FC236}">
                <a16:creationId xmlns:a16="http://schemas.microsoft.com/office/drawing/2014/main" id="{0E511BC9-DDBF-4855-BD40-3751B9082801}"/>
              </a:ext>
            </a:extLst>
          </p:cNvPr>
          <p:cNvCxnSpPr>
            <a:cxnSpLocks/>
          </p:cNvCxnSpPr>
          <p:nvPr/>
        </p:nvCxnSpPr>
        <p:spPr>
          <a:xfrm>
            <a:off x="8372230" y="3934367"/>
            <a:ext cx="13027" cy="391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7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DECBC1-8D37-4C6C-B172-A16DA1FD4B2E}"/>
              </a:ext>
            </a:extLst>
          </p:cNvPr>
          <p:cNvSpPr/>
          <p:nvPr/>
        </p:nvSpPr>
        <p:spPr>
          <a:xfrm>
            <a:off x="513611" y="1005364"/>
            <a:ext cx="1850065" cy="103135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2CACB6-2DCA-4B7A-81EC-72697E351406}"/>
              </a:ext>
            </a:extLst>
          </p:cNvPr>
          <p:cNvSpPr txBox="1"/>
          <p:nvPr/>
        </p:nvSpPr>
        <p:spPr>
          <a:xfrm>
            <a:off x="588034" y="1047897"/>
            <a:ext cx="173518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Read train BP and PPG signals from csv files</a:t>
            </a:r>
            <a:endParaRPr lang="he-IL" dirty="0">
              <a:latin typeface="+mj-lt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24C76AB-F6E3-4DF3-87DC-7A7DC3DC7F66}"/>
              </a:ext>
            </a:extLst>
          </p:cNvPr>
          <p:cNvSpPr/>
          <p:nvPr/>
        </p:nvSpPr>
        <p:spPr>
          <a:xfrm>
            <a:off x="2874842" y="2923342"/>
            <a:ext cx="1850065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 dirty="0">
              <a:latin typeface="+mj-lt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721B07E-8EC2-4CC4-9A60-19B03F5D035B}"/>
              </a:ext>
            </a:extLst>
          </p:cNvPr>
          <p:cNvSpPr/>
          <p:nvPr/>
        </p:nvSpPr>
        <p:spPr>
          <a:xfrm>
            <a:off x="5340255" y="1036375"/>
            <a:ext cx="1850064" cy="110178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685F9A-46A2-4EC7-87C2-4455A617A354}"/>
              </a:ext>
            </a:extLst>
          </p:cNvPr>
          <p:cNvSpPr txBox="1"/>
          <p:nvPr/>
        </p:nvSpPr>
        <p:spPr>
          <a:xfrm>
            <a:off x="5344029" y="1080335"/>
            <a:ext cx="1850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Insert BP and PPG to LSTM for a learning process</a:t>
            </a:r>
            <a:endParaRPr lang="he-IL" dirty="0">
              <a:latin typeface="+mj-lt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41BB37-8A62-4DB3-A917-353A921A9ED5}"/>
              </a:ext>
            </a:extLst>
          </p:cNvPr>
          <p:cNvSpPr/>
          <p:nvPr/>
        </p:nvSpPr>
        <p:spPr>
          <a:xfrm>
            <a:off x="6960997" y="2692691"/>
            <a:ext cx="2278702" cy="8158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A0B1A5-332E-444F-8A51-568E709C52D7}"/>
              </a:ext>
            </a:extLst>
          </p:cNvPr>
          <p:cNvSpPr txBox="1"/>
          <p:nvPr/>
        </p:nvSpPr>
        <p:spPr>
          <a:xfrm>
            <a:off x="7033558" y="2660908"/>
            <a:ext cx="207654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Insert the PPG test segment to the trained nn</a:t>
            </a:r>
            <a:endParaRPr lang="he-IL" dirty="0">
              <a:latin typeface="+mj-lt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F6A2FCA-9198-4FCF-B675-884831C00A0A}"/>
              </a:ext>
            </a:extLst>
          </p:cNvPr>
          <p:cNvSpPr txBox="1"/>
          <p:nvPr/>
        </p:nvSpPr>
        <p:spPr>
          <a:xfrm>
            <a:off x="2323215" y="1156739"/>
            <a:ext cx="7549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train</a:t>
            </a:r>
            <a:endParaRPr lang="he-IL" dirty="0"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E21462-4683-44EC-A673-A678BA9FD823}"/>
              </a:ext>
            </a:extLst>
          </p:cNvPr>
          <p:cNvSpPr txBox="1"/>
          <p:nvPr/>
        </p:nvSpPr>
        <p:spPr>
          <a:xfrm>
            <a:off x="2268369" y="3174605"/>
            <a:ext cx="646813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test</a:t>
            </a:r>
            <a:endParaRPr lang="he-IL" dirty="0">
              <a:latin typeface="+mj-lt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90F9801-1F79-4602-9E07-1320357A467B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363676" y="1521044"/>
            <a:ext cx="54898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5FFD6A3-1537-46C7-B273-ACF56E8B6DBB}"/>
              </a:ext>
            </a:extLst>
          </p:cNvPr>
          <p:cNvCxnSpPr>
            <a:cxnSpLocks/>
          </p:cNvCxnSpPr>
          <p:nvPr/>
        </p:nvCxnSpPr>
        <p:spPr>
          <a:xfrm flipV="1">
            <a:off x="2180555" y="3558138"/>
            <a:ext cx="603016" cy="3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FB96BB9-3229-4516-86A6-87D2E50F272E}"/>
              </a:ext>
            </a:extLst>
          </p:cNvPr>
          <p:cNvSpPr/>
          <p:nvPr/>
        </p:nvSpPr>
        <p:spPr>
          <a:xfrm>
            <a:off x="9294605" y="1042396"/>
            <a:ext cx="1850065" cy="1031359"/>
          </a:xfrm>
          <a:prstGeom prst="round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DB3F15-A700-4929-87F1-4559D7E53D0B}"/>
              </a:ext>
            </a:extLst>
          </p:cNvPr>
          <p:cNvSpPr txBox="1"/>
          <p:nvPr/>
        </p:nvSpPr>
        <p:spPr>
          <a:xfrm>
            <a:off x="9363731" y="1093642"/>
            <a:ext cx="1850064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create and save a trained neural network</a:t>
            </a:r>
            <a:endParaRPr lang="he-IL" dirty="0">
              <a:latin typeface="+mj-lt"/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1D83E082-2A00-4B35-96EA-19E24591F19D}"/>
              </a:ext>
            </a:extLst>
          </p:cNvPr>
          <p:cNvSpPr/>
          <p:nvPr/>
        </p:nvSpPr>
        <p:spPr>
          <a:xfrm>
            <a:off x="6846690" y="4527167"/>
            <a:ext cx="2477058" cy="71674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F6E4E2-BB0E-456E-9284-20E183491436}"/>
              </a:ext>
            </a:extLst>
          </p:cNvPr>
          <p:cNvSpPr txBox="1"/>
          <p:nvPr/>
        </p:nvSpPr>
        <p:spPr>
          <a:xfrm>
            <a:off x="6975804" y="4512878"/>
            <a:ext cx="242779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Estimated BP according to the PPG</a:t>
            </a:r>
            <a:endParaRPr lang="he-IL" dirty="0">
              <a:latin typeface="+mj-lt"/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CBBFF16F-5808-4007-B713-CE2CDC0209D4}"/>
              </a:ext>
            </a:extLst>
          </p:cNvPr>
          <p:cNvSpPr/>
          <p:nvPr/>
        </p:nvSpPr>
        <p:spPr>
          <a:xfrm>
            <a:off x="6846691" y="5543293"/>
            <a:ext cx="2711978" cy="125637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7E74E2-F926-4287-B814-A6D99D00DC58}"/>
              </a:ext>
            </a:extLst>
          </p:cNvPr>
          <p:cNvSpPr txBox="1"/>
          <p:nvPr/>
        </p:nvSpPr>
        <p:spPr>
          <a:xfrm>
            <a:off x="6934550" y="5571316"/>
            <a:ext cx="2503961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MinMax scaler invers transform for BP segments (nn outcome) using testBp scaler</a:t>
            </a:r>
            <a:endParaRPr lang="he-IL" dirty="0">
              <a:latin typeface="+mj-lt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C29B0E62-5D70-4F57-8F0B-E4953BD5A35E}"/>
              </a:ext>
            </a:extLst>
          </p:cNvPr>
          <p:cNvSpPr/>
          <p:nvPr/>
        </p:nvSpPr>
        <p:spPr>
          <a:xfrm>
            <a:off x="10020105" y="2855496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7DB7A9-CDA6-48F4-8F37-AC4223EE60BF}"/>
              </a:ext>
            </a:extLst>
          </p:cNvPr>
          <p:cNvSpPr txBox="1"/>
          <p:nvPr/>
        </p:nvSpPr>
        <p:spPr>
          <a:xfrm>
            <a:off x="10033000" y="2857500"/>
            <a:ext cx="1808142" cy="95145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Convert the BP signal into blood pressure units</a:t>
            </a:r>
            <a:endParaRPr lang="he-IL" dirty="0">
              <a:latin typeface="+mj-lt"/>
            </a:endParaRP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807E3914-39F2-4AF3-A73C-A7C7D9A5ABF4}"/>
              </a:ext>
            </a:extLst>
          </p:cNvPr>
          <p:cNvSpPr/>
          <p:nvPr/>
        </p:nvSpPr>
        <p:spPr>
          <a:xfrm>
            <a:off x="9976563" y="4481049"/>
            <a:ext cx="1977659" cy="124286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082ED5-09FC-4775-BB70-4F1A51D544EC}"/>
              </a:ext>
            </a:extLst>
          </p:cNvPr>
          <p:cNvSpPr txBox="1"/>
          <p:nvPr/>
        </p:nvSpPr>
        <p:spPr>
          <a:xfrm>
            <a:off x="10072253" y="4523582"/>
            <a:ext cx="1981186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Compare between original and nn outcome and calculate the error</a:t>
            </a:r>
            <a:endParaRPr lang="he-IL" dirty="0">
              <a:latin typeface="+mj-lt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830A91A-DBD0-4F94-80EE-D79F97FF2FCF}"/>
              </a:ext>
            </a:extLst>
          </p:cNvPr>
          <p:cNvCxnSpPr>
            <a:cxnSpLocks/>
            <a:endCxn id="78" idx="0"/>
          </p:cNvCxnSpPr>
          <p:nvPr/>
        </p:nvCxnSpPr>
        <p:spPr>
          <a:xfrm>
            <a:off x="8071830" y="3542034"/>
            <a:ext cx="6648" cy="27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10F2094-C07A-4954-AF79-C2E864F34EC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8186530" y="5279302"/>
            <a:ext cx="1" cy="292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22C135E-7BAF-4666-823B-1DCB328ED859}"/>
              </a:ext>
            </a:extLst>
          </p:cNvPr>
          <p:cNvCxnSpPr>
            <a:cxnSpLocks/>
          </p:cNvCxnSpPr>
          <p:nvPr/>
        </p:nvCxnSpPr>
        <p:spPr>
          <a:xfrm>
            <a:off x="7194093" y="1540945"/>
            <a:ext cx="31696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Connector: Curved 54">
            <a:extLst>
              <a:ext uri="{FF2B5EF4-FFF2-40B4-BE49-F238E27FC236}">
                <a16:creationId xmlns:a16="http://schemas.microsoft.com/office/drawing/2014/main" id="{A8F1037B-7AFE-43B5-99E7-DE64F2604BCE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 flipV="1">
            <a:off x="9558669" y="3333225"/>
            <a:ext cx="474331" cy="2838256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898C5DE-1D04-4FA5-A3E4-4E834335BE3B}"/>
              </a:ext>
            </a:extLst>
          </p:cNvPr>
          <p:cNvCxnSpPr>
            <a:cxnSpLocks/>
            <a:stCxn id="40" idx="2"/>
          </p:cNvCxnSpPr>
          <p:nvPr/>
        </p:nvCxnSpPr>
        <p:spPr>
          <a:xfrm>
            <a:off x="10945138" y="3886855"/>
            <a:ext cx="0" cy="59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4" name="TextBox 6">
            <a:extLst>
              <a:ext uri="{FF2B5EF4-FFF2-40B4-BE49-F238E27FC236}">
                <a16:creationId xmlns:a16="http://schemas.microsoft.com/office/drawing/2014/main" id="{B9D4EE54-DADA-4A38-9193-D65878658E22}"/>
              </a:ext>
            </a:extLst>
          </p:cNvPr>
          <p:cNvSpPr txBox="1"/>
          <p:nvPr/>
        </p:nvSpPr>
        <p:spPr>
          <a:xfrm>
            <a:off x="2988221" y="2926653"/>
            <a:ext cx="1850065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Normalize the data using Sklearn MinMax scaler</a:t>
            </a:r>
            <a:endParaRPr lang="he-IL" dirty="0">
              <a:latin typeface="+mj-lt"/>
            </a:endParaRPr>
          </a:p>
        </p:txBody>
      </p:sp>
      <p:cxnSp>
        <p:nvCxnSpPr>
          <p:cNvPr id="47" name="Connector: Curved 14">
            <a:extLst>
              <a:ext uri="{FF2B5EF4-FFF2-40B4-BE49-F238E27FC236}">
                <a16:creationId xmlns:a16="http://schemas.microsoft.com/office/drawing/2014/main" id="{335A0403-4D11-4165-A333-F286AB0E7B4D}"/>
              </a:ext>
            </a:extLst>
          </p:cNvPr>
          <p:cNvCxnSpPr>
            <a:cxnSpLocks/>
            <a:endCxn id="38" idx="1"/>
          </p:cNvCxnSpPr>
          <p:nvPr/>
        </p:nvCxnSpPr>
        <p:spPr>
          <a:xfrm rot="16200000" flipH="1">
            <a:off x="4583595" y="3908384"/>
            <a:ext cx="2420467" cy="210572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9" name="TextBox 20">
            <a:extLst>
              <a:ext uri="{FF2B5EF4-FFF2-40B4-BE49-F238E27FC236}">
                <a16:creationId xmlns:a16="http://schemas.microsoft.com/office/drawing/2014/main" id="{4A591B90-6BF7-489D-BE98-ADE72E57C2C5}"/>
              </a:ext>
            </a:extLst>
          </p:cNvPr>
          <p:cNvSpPr txBox="1"/>
          <p:nvPr/>
        </p:nvSpPr>
        <p:spPr>
          <a:xfrm>
            <a:off x="4731557" y="2225562"/>
            <a:ext cx="18593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Original </a:t>
            </a:r>
            <a:r>
              <a:rPr lang="en-US" dirty="0"/>
              <a:t>testBp</a:t>
            </a:r>
            <a:endParaRPr lang="he-IL" dirty="0">
              <a:latin typeface="+mj-lt"/>
            </a:endParaRPr>
          </a:p>
        </p:txBody>
      </p:sp>
      <p:sp>
        <p:nvSpPr>
          <p:cNvPr id="86" name="Rectangle: Rounded Corners 5">
            <a:extLst>
              <a:ext uri="{FF2B5EF4-FFF2-40B4-BE49-F238E27FC236}">
                <a16:creationId xmlns:a16="http://schemas.microsoft.com/office/drawing/2014/main" id="{7BC13E22-F0D1-41B9-9673-20DB16282FBE}"/>
              </a:ext>
            </a:extLst>
          </p:cNvPr>
          <p:cNvSpPr/>
          <p:nvPr/>
        </p:nvSpPr>
        <p:spPr>
          <a:xfrm>
            <a:off x="2932518" y="1004985"/>
            <a:ext cx="1850065" cy="1242862"/>
          </a:xfrm>
          <a:prstGeom prst="round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87" name="TextBox 6">
            <a:extLst>
              <a:ext uri="{FF2B5EF4-FFF2-40B4-BE49-F238E27FC236}">
                <a16:creationId xmlns:a16="http://schemas.microsoft.com/office/drawing/2014/main" id="{E9C15191-38F5-448C-BEAB-F68D4F550ADC}"/>
              </a:ext>
            </a:extLst>
          </p:cNvPr>
          <p:cNvSpPr txBox="1"/>
          <p:nvPr/>
        </p:nvSpPr>
        <p:spPr>
          <a:xfrm>
            <a:off x="2936292" y="1052723"/>
            <a:ext cx="185006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Normalize the data using Sklearn MinMax scaler</a:t>
            </a:r>
            <a:endParaRPr lang="he-IL" dirty="0">
              <a:latin typeface="+mj-lt"/>
            </a:endParaRPr>
          </a:p>
        </p:txBody>
      </p:sp>
      <p:cxnSp>
        <p:nvCxnSpPr>
          <p:cNvPr id="88" name="Straight Arrow Connector 29">
            <a:extLst>
              <a:ext uri="{FF2B5EF4-FFF2-40B4-BE49-F238E27FC236}">
                <a16:creationId xmlns:a16="http://schemas.microsoft.com/office/drawing/2014/main" id="{1725092F-836B-4579-924C-272D2E3120CB}"/>
              </a:ext>
            </a:extLst>
          </p:cNvPr>
          <p:cNvCxnSpPr>
            <a:cxnSpLocks/>
          </p:cNvCxnSpPr>
          <p:nvPr/>
        </p:nvCxnSpPr>
        <p:spPr>
          <a:xfrm flipV="1">
            <a:off x="4724907" y="3192396"/>
            <a:ext cx="2223195" cy="19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8" name="מחבר ישר 97">
            <a:extLst>
              <a:ext uri="{FF2B5EF4-FFF2-40B4-BE49-F238E27FC236}">
                <a16:creationId xmlns:a16="http://schemas.microsoft.com/office/drawing/2014/main" id="{662E32A0-D875-4241-8BF9-36C3D39850B5}"/>
              </a:ext>
            </a:extLst>
          </p:cNvPr>
          <p:cNvCxnSpPr>
            <a:cxnSpLocks/>
          </p:cNvCxnSpPr>
          <p:nvPr/>
        </p:nvCxnSpPr>
        <p:spPr>
          <a:xfrm flipV="1">
            <a:off x="1438643" y="2522409"/>
            <a:ext cx="16981" cy="5335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מחבר חץ ישר 99">
            <a:extLst>
              <a:ext uri="{FF2B5EF4-FFF2-40B4-BE49-F238E27FC236}">
                <a16:creationId xmlns:a16="http://schemas.microsoft.com/office/drawing/2014/main" id="{4BC3808F-8029-4AED-94DD-EA990775968A}"/>
              </a:ext>
            </a:extLst>
          </p:cNvPr>
          <p:cNvCxnSpPr>
            <a:cxnSpLocks/>
          </p:cNvCxnSpPr>
          <p:nvPr/>
        </p:nvCxnSpPr>
        <p:spPr>
          <a:xfrm>
            <a:off x="10791522" y="2510292"/>
            <a:ext cx="0" cy="346051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מחבר ישר 102">
            <a:extLst>
              <a:ext uri="{FF2B5EF4-FFF2-40B4-BE49-F238E27FC236}">
                <a16:creationId xmlns:a16="http://schemas.microsoft.com/office/drawing/2014/main" id="{40D75734-4AA7-4B09-A78E-6CC01FCB57F2}"/>
              </a:ext>
            </a:extLst>
          </p:cNvPr>
          <p:cNvCxnSpPr>
            <a:cxnSpLocks/>
          </p:cNvCxnSpPr>
          <p:nvPr/>
        </p:nvCxnSpPr>
        <p:spPr>
          <a:xfrm flipV="1">
            <a:off x="1455624" y="2510292"/>
            <a:ext cx="9352879" cy="1211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תיבת טקסט 106">
            <a:extLst>
              <a:ext uri="{FF2B5EF4-FFF2-40B4-BE49-F238E27FC236}">
                <a16:creationId xmlns:a16="http://schemas.microsoft.com/office/drawing/2014/main" id="{FE75EFEA-C9C6-4385-9473-3453596FBFD7}"/>
              </a:ext>
            </a:extLst>
          </p:cNvPr>
          <p:cNvSpPr txBox="1"/>
          <p:nvPr/>
        </p:nvSpPr>
        <p:spPr>
          <a:xfrm>
            <a:off x="-4787794" y="770476"/>
            <a:ext cx="461896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Train on one patient and test on another:</a:t>
            </a:r>
            <a:endParaRPr lang="en-US" dirty="0"/>
          </a:p>
          <a:p>
            <a:endParaRPr lang="he-IL" b="1" dirty="0">
              <a:latin typeface="+mj-lt"/>
            </a:endParaRPr>
          </a:p>
        </p:txBody>
      </p:sp>
      <p:sp>
        <p:nvSpPr>
          <p:cNvPr id="48" name="Rectangle: Rounded Corners 3">
            <a:extLst>
              <a:ext uri="{FF2B5EF4-FFF2-40B4-BE49-F238E27FC236}">
                <a16:creationId xmlns:a16="http://schemas.microsoft.com/office/drawing/2014/main" id="{BD86A018-92A1-4B56-9D4E-CD98F18BECFB}"/>
              </a:ext>
            </a:extLst>
          </p:cNvPr>
          <p:cNvSpPr/>
          <p:nvPr/>
        </p:nvSpPr>
        <p:spPr>
          <a:xfrm>
            <a:off x="310596" y="3027409"/>
            <a:ext cx="1850065" cy="103135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>
              <a:latin typeface="+mj-lt"/>
            </a:endParaRPr>
          </a:p>
        </p:txBody>
      </p:sp>
      <p:sp>
        <p:nvSpPr>
          <p:cNvPr id="50" name="TextBox 4">
            <a:extLst>
              <a:ext uri="{FF2B5EF4-FFF2-40B4-BE49-F238E27FC236}">
                <a16:creationId xmlns:a16="http://schemas.microsoft.com/office/drawing/2014/main" id="{391A73B5-F92C-4F90-A02E-F9AF0C1BE65C}"/>
              </a:ext>
            </a:extLst>
          </p:cNvPr>
          <p:cNvSpPr txBox="1"/>
          <p:nvPr/>
        </p:nvSpPr>
        <p:spPr>
          <a:xfrm>
            <a:off x="370951" y="3084010"/>
            <a:ext cx="1735181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Read test BP and PPG signals from csv files</a:t>
            </a:r>
            <a:endParaRPr lang="he-IL" dirty="0">
              <a:latin typeface="+mj-lt"/>
            </a:endParaRPr>
          </a:p>
        </p:txBody>
      </p:sp>
      <p:cxnSp>
        <p:nvCxnSpPr>
          <p:cNvPr id="56" name="Straight Arrow Connector 48">
            <a:extLst>
              <a:ext uri="{FF2B5EF4-FFF2-40B4-BE49-F238E27FC236}">
                <a16:creationId xmlns:a16="http://schemas.microsoft.com/office/drawing/2014/main" id="{BE246A63-768E-4162-8E19-A019EA70896F}"/>
              </a:ext>
            </a:extLst>
          </p:cNvPr>
          <p:cNvCxnSpPr>
            <a:cxnSpLocks/>
          </p:cNvCxnSpPr>
          <p:nvPr/>
        </p:nvCxnSpPr>
        <p:spPr>
          <a:xfrm>
            <a:off x="4806214" y="1540945"/>
            <a:ext cx="398185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1" name="TextBox 21">
            <a:extLst>
              <a:ext uri="{FF2B5EF4-FFF2-40B4-BE49-F238E27FC236}">
                <a16:creationId xmlns:a16="http://schemas.microsoft.com/office/drawing/2014/main" id="{7A44CE8D-18FE-4036-BCCE-A461275CA149}"/>
              </a:ext>
            </a:extLst>
          </p:cNvPr>
          <p:cNvSpPr txBox="1"/>
          <p:nvPr/>
        </p:nvSpPr>
        <p:spPr>
          <a:xfrm>
            <a:off x="6045332" y="177800"/>
            <a:ext cx="609518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latin typeface="+mj-lt"/>
              </a:rPr>
              <a:t>Signal coding:(TrainBp, trainPPG, testBp, testPPG, nn_outcome)</a:t>
            </a:r>
            <a:endParaRPr lang="he-IL" dirty="0">
              <a:latin typeface="+mj-lt"/>
            </a:endParaRPr>
          </a:p>
        </p:txBody>
      </p:sp>
      <p:sp>
        <p:nvSpPr>
          <p:cNvPr id="72" name="מלבן 71">
            <a:extLst>
              <a:ext uri="{FF2B5EF4-FFF2-40B4-BE49-F238E27FC236}">
                <a16:creationId xmlns:a16="http://schemas.microsoft.com/office/drawing/2014/main" id="{A9929CD4-679D-46E9-BC45-0C962C9B7EB2}"/>
              </a:ext>
            </a:extLst>
          </p:cNvPr>
          <p:cNvSpPr/>
          <p:nvPr/>
        </p:nvSpPr>
        <p:spPr>
          <a:xfrm>
            <a:off x="464002" y="67470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11000</a:t>
            </a:r>
            <a:endParaRPr lang="he-IL" dirty="0">
              <a:latin typeface="+mj-lt"/>
            </a:endParaRPr>
          </a:p>
        </p:txBody>
      </p:sp>
      <p:sp>
        <p:nvSpPr>
          <p:cNvPr id="73" name="מלבן 72">
            <a:extLst>
              <a:ext uri="{FF2B5EF4-FFF2-40B4-BE49-F238E27FC236}">
                <a16:creationId xmlns:a16="http://schemas.microsoft.com/office/drawing/2014/main" id="{C4D75896-1213-4B79-809E-02782CACB829}"/>
              </a:ext>
            </a:extLst>
          </p:cNvPr>
          <p:cNvSpPr/>
          <p:nvPr/>
        </p:nvSpPr>
        <p:spPr>
          <a:xfrm>
            <a:off x="5277742" y="667758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11000</a:t>
            </a:r>
            <a:endParaRPr lang="he-IL" dirty="0">
              <a:latin typeface="+mj-lt"/>
            </a:endParaRPr>
          </a:p>
        </p:txBody>
      </p:sp>
      <p:sp>
        <p:nvSpPr>
          <p:cNvPr id="74" name="מלבן 73">
            <a:extLst>
              <a:ext uri="{FF2B5EF4-FFF2-40B4-BE49-F238E27FC236}">
                <a16:creationId xmlns:a16="http://schemas.microsoft.com/office/drawing/2014/main" id="{2DEC1EBE-DF02-4ACE-84A6-021E413916FF}"/>
              </a:ext>
            </a:extLst>
          </p:cNvPr>
          <p:cNvSpPr/>
          <p:nvPr/>
        </p:nvSpPr>
        <p:spPr>
          <a:xfrm>
            <a:off x="3021356" y="655974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11000</a:t>
            </a:r>
            <a:endParaRPr lang="he-IL" dirty="0">
              <a:latin typeface="+mj-lt"/>
            </a:endParaRPr>
          </a:p>
        </p:txBody>
      </p:sp>
      <p:sp>
        <p:nvSpPr>
          <p:cNvPr id="75" name="מלבן 74">
            <a:extLst>
              <a:ext uri="{FF2B5EF4-FFF2-40B4-BE49-F238E27FC236}">
                <a16:creationId xmlns:a16="http://schemas.microsoft.com/office/drawing/2014/main" id="{FB306ACF-D64E-4379-9547-530C597B9140}"/>
              </a:ext>
            </a:extLst>
          </p:cNvPr>
          <p:cNvSpPr/>
          <p:nvPr/>
        </p:nvSpPr>
        <p:spPr>
          <a:xfrm>
            <a:off x="341996" y="2685650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00110</a:t>
            </a:r>
            <a:endParaRPr lang="he-IL" dirty="0">
              <a:latin typeface="+mj-lt"/>
            </a:endParaRPr>
          </a:p>
        </p:txBody>
      </p:sp>
      <p:sp>
        <p:nvSpPr>
          <p:cNvPr id="76" name="מלבן 75">
            <a:extLst>
              <a:ext uri="{FF2B5EF4-FFF2-40B4-BE49-F238E27FC236}">
                <a16:creationId xmlns:a16="http://schemas.microsoft.com/office/drawing/2014/main" id="{D4EFC2C8-19FC-4FA8-931B-79430C38610E}"/>
              </a:ext>
            </a:extLst>
          </p:cNvPr>
          <p:cNvSpPr/>
          <p:nvPr/>
        </p:nvSpPr>
        <p:spPr>
          <a:xfrm>
            <a:off x="2941580" y="2599275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00110</a:t>
            </a:r>
            <a:endParaRPr lang="he-IL" dirty="0">
              <a:latin typeface="+mj-lt"/>
            </a:endParaRPr>
          </a:p>
        </p:txBody>
      </p:sp>
      <p:sp>
        <p:nvSpPr>
          <p:cNvPr id="82" name="מלבן 81">
            <a:extLst>
              <a:ext uri="{FF2B5EF4-FFF2-40B4-BE49-F238E27FC236}">
                <a16:creationId xmlns:a16="http://schemas.microsoft.com/office/drawing/2014/main" id="{47FBF5ED-E6E3-41E9-A8E3-057E5075AA24}"/>
              </a:ext>
            </a:extLst>
          </p:cNvPr>
          <p:cNvSpPr/>
          <p:nvPr/>
        </p:nvSpPr>
        <p:spPr>
          <a:xfrm>
            <a:off x="6101273" y="284593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00010</a:t>
            </a:r>
            <a:endParaRPr lang="he-IL" dirty="0">
              <a:latin typeface="+mj-lt"/>
            </a:endParaRPr>
          </a:p>
        </p:txBody>
      </p:sp>
      <p:sp>
        <p:nvSpPr>
          <p:cNvPr id="83" name="מלבן 82">
            <a:extLst>
              <a:ext uri="{FF2B5EF4-FFF2-40B4-BE49-F238E27FC236}">
                <a16:creationId xmlns:a16="http://schemas.microsoft.com/office/drawing/2014/main" id="{FF4B50D3-8283-4864-9989-1BB741178EEA}"/>
              </a:ext>
            </a:extLst>
          </p:cNvPr>
          <p:cNvSpPr/>
          <p:nvPr/>
        </p:nvSpPr>
        <p:spPr>
          <a:xfrm>
            <a:off x="6138543" y="5550012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00101</a:t>
            </a:r>
            <a:endParaRPr lang="he-IL" dirty="0">
              <a:latin typeface="+mj-lt"/>
            </a:endParaRPr>
          </a:p>
        </p:txBody>
      </p:sp>
      <p:sp>
        <p:nvSpPr>
          <p:cNvPr id="84" name="מלבן 83">
            <a:extLst>
              <a:ext uri="{FF2B5EF4-FFF2-40B4-BE49-F238E27FC236}">
                <a16:creationId xmlns:a16="http://schemas.microsoft.com/office/drawing/2014/main" id="{4DAF6DA6-BB5D-413F-AAD0-CD471BB7179A}"/>
              </a:ext>
            </a:extLst>
          </p:cNvPr>
          <p:cNvSpPr/>
          <p:nvPr/>
        </p:nvSpPr>
        <p:spPr>
          <a:xfrm>
            <a:off x="9964760" y="2540363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00101</a:t>
            </a:r>
            <a:endParaRPr lang="he-IL" dirty="0">
              <a:latin typeface="+mj-lt"/>
            </a:endParaRPr>
          </a:p>
        </p:txBody>
      </p:sp>
      <p:sp>
        <p:nvSpPr>
          <p:cNvPr id="89" name="מלבן 88">
            <a:extLst>
              <a:ext uri="{FF2B5EF4-FFF2-40B4-BE49-F238E27FC236}">
                <a16:creationId xmlns:a16="http://schemas.microsoft.com/office/drawing/2014/main" id="{8B3A623E-27D5-4ECE-9FCD-A2BA79692C9B}"/>
              </a:ext>
            </a:extLst>
          </p:cNvPr>
          <p:cNvSpPr/>
          <p:nvPr/>
        </p:nvSpPr>
        <p:spPr>
          <a:xfrm>
            <a:off x="10028536" y="4157836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00101</a:t>
            </a:r>
            <a:endParaRPr lang="he-IL" dirty="0">
              <a:latin typeface="+mj-lt"/>
            </a:endParaRPr>
          </a:p>
        </p:txBody>
      </p:sp>
      <p:sp>
        <p:nvSpPr>
          <p:cNvPr id="91" name="מלבן 90">
            <a:extLst>
              <a:ext uri="{FF2B5EF4-FFF2-40B4-BE49-F238E27FC236}">
                <a16:creationId xmlns:a16="http://schemas.microsoft.com/office/drawing/2014/main" id="{598E5C20-1552-49E1-8341-A2AA220D6E6A}"/>
              </a:ext>
            </a:extLst>
          </p:cNvPr>
          <p:cNvSpPr/>
          <p:nvPr/>
        </p:nvSpPr>
        <p:spPr>
          <a:xfrm>
            <a:off x="6068897" y="4591914"/>
            <a:ext cx="7697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+mj-lt"/>
              </a:rPr>
              <a:t>00001</a:t>
            </a:r>
            <a:endParaRPr lang="he-IL" dirty="0">
              <a:latin typeface="+mj-lt"/>
            </a:endParaRPr>
          </a:p>
        </p:txBody>
      </p:sp>
      <p:sp>
        <p:nvSpPr>
          <p:cNvPr id="67" name="Rectangle: Rounded Corners 33">
            <a:extLst>
              <a:ext uri="{FF2B5EF4-FFF2-40B4-BE49-F238E27FC236}">
                <a16:creationId xmlns:a16="http://schemas.microsoft.com/office/drawing/2014/main" id="{480B246D-DDD1-477B-B8C5-6D3A686495D3}"/>
              </a:ext>
            </a:extLst>
          </p:cNvPr>
          <p:cNvSpPr/>
          <p:nvPr/>
        </p:nvSpPr>
        <p:spPr>
          <a:xfrm>
            <a:off x="7499920" y="1288667"/>
            <a:ext cx="1473947" cy="513598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latin typeface="+mj-lt"/>
              </a:rPr>
              <a:t>train</a:t>
            </a:r>
            <a:endParaRPr lang="he-IL" b="1" dirty="0">
              <a:latin typeface="+mj-lt"/>
            </a:endParaRPr>
          </a:p>
        </p:txBody>
      </p:sp>
      <p:cxnSp>
        <p:nvCxnSpPr>
          <p:cNvPr id="69" name="Straight Arrow Connector 48">
            <a:extLst>
              <a:ext uri="{FF2B5EF4-FFF2-40B4-BE49-F238E27FC236}">
                <a16:creationId xmlns:a16="http://schemas.microsoft.com/office/drawing/2014/main" id="{1D7FC929-5A78-4A9E-B542-E6A84C91ABDC}"/>
              </a:ext>
            </a:extLst>
          </p:cNvPr>
          <p:cNvCxnSpPr>
            <a:cxnSpLocks/>
          </p:cNvCxnSpPr>
          <p:nvPr/>
        </p:nvCxnSpPr>
        <p:spPr>
          <a:xfrm flipH="1">
            <a:off x="8707902" y="2108509"/>
            <a:ext cx="730609" cy="577141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48">
            <a:extLst>
              <a:ext uri="{FF2B5EF4-FFF2-40B4-BE49-F238E27FC236}">
                <a16:creationId xmlns:a16="http://schemas.microsoft.com/office/drawing/2014/main" id="{262DA2BE-42A7-4E95-ADF9-17FFB8AFD2D1}"/>
              </a:ext>
            </a:extLst>
          </p:cNvPr>
          <p:cNvCxnSpPr>
            <a:cxnSpLocks/>
          </p:cNvCxnSpPr>
          <p:nvPr/>
        </p:nvCxnSpPr>
        <p:spPr>
          <a:xfrm>
            <a:off x="9006786" y="1509562"/>
            <a:ext cx="316964" cy="0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Rectangle: Rounded Corners 33">
            <a:extLst>
              <a:ext uri="{FF2B5EF4-FFF2-40B4-BE49-F238E27FC236}">
                <a16:creationId xmlns:a16="http://schemas.microsoft.com/office/drawing/2014/main" id="{8D1403BC-16CB-40F8-BCA6-EF89F431824F}"/>
              </a:ext>
            </a:extLst>
          </p:cNvPr>
          <p:cNvSpPr/>
          <p:nvPr/>
        </p:nvSpPr>
        <p:spPr>
          <a:xfrm>
            <a:off x="7284355" y="3815073"/>
            <a:ext cx="1588245" cy="51359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2800" b="1" dirty="0">
                <a:latin typeface="+mj-lt"/>
              </a:rPr>
              <a:t>test</a:t>
            </a:r>
            <a:endParaRPr lang="he-IL" b="1" dirty="0">
              <a:latin typeface="+mj-lt"/>
            </a:endParaRPr>
          </a:p>
        </p:txBody>
      </p:sp>
      <p:cxnSp>
        <p:nvCxnSpPr>
          <p:cNvPr id="80" name="Straight Arrow Connector 44">
            <a:extLst>
              <a:ext uri="{FF2B5EF4-FFF2-40B4-BE49-F238E27FC236}">
                <a16:creationId xmlns:a16="http://schemas.microsoft.com/office/drawing/2014/main" id="{059A6470-1E46-4D56-BDB4-17FF872302F9}"/>
              </a:ext>
            </a:extLst>
          </p:cNvPr>
          <p:cNvCxnSpPr>
            <a:cxnSpLocks/>
          </p:cNvCxnSpPr>
          <p:nvPr/>
        </p:nvCxnSpPr>
        <p:spPr>
          <a:xfrm>
            <a:off x="8040994" y="4284875"/>
            <a:ext cx="6648" cy="27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011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3288</TotalTime>
  <Words>559</Words>
  <Application>Microsoft Office PowerPoint</Application>
  <PresentationFormat>מסך רחב</PresentationFormat>
  <Paragraphs>106</Paragraphs>
  <Slides>5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מצגת של PowerPoint‏</vt:lpstr>
      <vt:lpstr>מצגת של PowerPoint‏</vt:lpstr>
      <vt:lpstr>After changing the test normalization – in order to use min_max_scalar of the train set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dorin alon</dc:creator>
  <cp:lastModifiedBy>Shirili Shelef</cp:lastModifiedBy>
  <cp:revision>49</cp:revision>
  <dcterms:created xsi:type="dcterms:W3CDTF">2019-11-02T10:27:41Z</dcterms:created>
  <dcterms:modified xsi:type="dcterms:W3CDTF">2019-12-02T16:55:36Z</dcterms:modified>
</cp:coreProperties>
</file>