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7" r:id="rId2"/>
    <p:sldId id="261" r:id="rId3"/>
    <p:sldId id="267" r:id="rId4"/>
    <p:sldId id="275" r:id="rId5"/>
    <p:sldId id="256" r:id="rId6"/>
    <p:sldId id="283" r:id="rId7"/>
    <p:sldId id="274" r:id="rId8"/>
    <p:sldId id="284" r:id="rId9"/>
    <p:sldId id="280" r:id="rId10"/>
    <p:sldId id="268" r:id="rId11"/>
    <p:sldId id="281" r:id="rId12"/>
    <p:sldId id="276" r:id="rId13"/>
    <p:sldId id="277" r:id="rId14"/>
    <p:sldId id="282" r:id="rId15"/>
    <p:sldId id="278" r:id="rId16"/>
    <p:sldId id="285" r:id="rId17"/>
    <p:sldId id="279" r:id="rId18"/>
    <p:sldId id="286" r:id="rId19"/>
    <p:sldId id="266"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0" autoAdjust="0"/>
    <p:restoredTop sz="84736" autoAdjust="0"/>
  </p:normalViewPr>
  <p:slideViewPr>
    <p:cSldViewPr snapToGrid="0">
      <p:cViewPr varScale="1">
        <p:scale>
          <a:sx n="58" d="100"/>
          <a:sy n="58" d="100"/>
        </p:scale>
        <p:origin x="12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19534" custScaleY="111217" custLinFactNeighborX="-12241" custLinFactNeighborY="-5406"/>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2688">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16082" custScaleY="113999" custLinFactNeighborX="-6332" custLinFactNeighborY="-501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2648">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0"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0"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B344FC-DBB3-4408-8EC7-07EF3F0B29E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pPr rtl="1"/>
          <a:endParaRPr lang="he-IL"/>
        </a:p>
      </dgm:t>
    </dgm:pt>
    <dgm:pt modelId="{BE657711-D055-456C-9C15-B35B5D622AED}">
      <dgm:prSet phldrT="[טקסט]"/>
      <dgm:spPr/>
      <dgm:t>
        <a:bodyPr/>
        <a:lstStyle/>
        <a:p>
          <a:pPr rtl="1"/>
          <a:r>
            <a:rPr lang="he-IL" dirty="0">
              <a:latin typeface="+mj-lt"/>
            </a:rPr>
            <a:t>מדידת ל"ד ע"י קטטר למשך 10 דקות, לצד מדידת </a:t>
          </a:r>
          <a:r>
            <a:rPr lang="en-US" dirty="0">
              <a:latin typeface="+mj-lt"/>
            </a:rPr>
            <a:t>PPG</a:t>
          </a:r>
          <a:r>
            <a:rPr lang="he-IL" dirty="0">
              <a:latin typeface="+mj-lt"/>
            </a:rPr>
            <a:t> ע"י קליפס</a:t>
          </a:r>
        </a:p>
      </dgm:t>
    </dgm:pt>
    <dgm:pt modelId="{EE03CC0E-A297-4D31-936D-3268D640FBC5}" type="parTrans" cxnId="{B103437A-2EB2-4E35-ADE3-2F753D3A812E}">
      <dgm:prSet/>
      <dgm:spPr/>
      <dgm:t>
        <a:bodyPr/>
        <a:lstStyle/>
        <a:p>
          <a:pPr rtl="1"/>
          <a:endParaRPr lang="he-IL"/>
        </a:p>
      </dgm:t>
    </dgm:pt>
    <dgm:pt modelId="{BE3D89E0-DB03-4ECB-9AB8-D71C0425F1A6}" type="sibTrans" cxnId="{B103437A-2EB2-4E35-ADE3-2F753D3A812E}">
      <dgm:prSet/>
      <dgm:spPr/>
      <dgm:t>
        <a:bodyPr/>
        <a:lstStyle/>
        <a:p>
          <a:pPr rtl="1"/>
          <a:endParaRPr lang="he-IL"/>
        </a:p>
      </dgm:t>
    </dgm:pt>
    <dgm:pt modelId="{B1D15EA7-65E5-474F-9E1D-90C7E8F5A67F}">
      <dgm:prSet phldrT="[טקסט]"/>
      <dgm:spPr/>
      <dgm:t>
        <a:bodyPr/>
        <a:lstStyle/>
        <a:p>
          <a:pPr rtl="1"/>
          <a:r>
            <a:rPr lang="he-IL" dirty="0">
              <a:latin typeface="+mj-lt"/>
            </a:rPr>
            <a:t>הכנסת הסיגנלים לרשת לצורך אימון</a:t>
          </a:r>
        </a:p>
      </dgm:t>
    </dgm:pt>
    <dgm:pt modelId="{750E4832-7C97-4D22-B89C-C2E2B7FF19ED}" type="parTrans" cxnId="{2E1A5C1B-B958-4709-B264-579AB413C427}">
      <dgm:prSet/>
      <dgm:spPr/>
      <dgm:t>
        <a:bodyPr/>
        <a:lstStyle/>
        <a:p>
          <a:pPr rtl="1"/>
          <a:endParaRPr lang="he-IL"/>
        </a:p>
      </dgm:t>
    </dgm:pt>
    <dgm:pt modelId="{8451787F-2F91-42AE-838C-83C316F96CF3}" type="sibTrans" cxnId="{2E1A5C1B-B958-4709-B264-579AB413C427}">
      <dgm:prSet/>
      <dgm:spPr/>
      <dgm:t>
        <a:bodyPr/>
        <a:lstStyle/>
        <a:p>
          <a:pPr rtl="1"/>
          <a:endParaRPr lang="he-IL"/>
        </a:p>
      </dgm:t>
    </dgm:pt>
    <dgm:pt modelId="{CE9E1E01-8E5A-4DD6-9486-204EAEE03434}">
      <dgm:prSet phldrT="[טקסט]"/>
      <dgm:spPr/>
      <dgm:t>
        <a:bodyPr/>
        <a:lstStyle/>
        <a:p>
          <a:pPr rtl="1"/>
          <a:r>
            <a:rPr lang="he-IL" dirty="0">
              <a:latin typeface="+mj-lt"/>
            </a:rPr>
            <a:t>שימוש במדידה רציפה של </a:t>
          </a:r>
          <a:r>
            <a:rPr lang="en-US" dirty="0">
              <a:latin typeface="+mj-lt"/>
            </a:rPr>
            <a:t>PPG</a:t>
          </a:r>
          <a:r>
            <a:rPr lang="he-IL" dirty="0">
              <a:latin typeface="+mj-lt"/>
            </a:rPr>
            <a:t> ככניסה לרשת המאומנת</a:t>
          </a:r>
        </a:p>
      </dgm:t>
    </dgm:pt>
    <dgm:pt modelId="{20FF5BF8-60A7-4CD6-8133-CA501297F0D4}" type="parTrans" cxnId="{6BB22360-1A68-4A88-A837-DFABF1719811}">
      <dgm:prSet/>
      <dgm:spPr/>
      <dgm:t>
        <a:bodyPr/>
        <a:lstStyle/>
        <a:p>
          <a:pPr rtl="1"/>
          <a:endParaRPr lang="he-IL"/>
        </a:p>
      </dgm:t>
    </dgm:pt>
    <dgm:pt modelId="{5818B649-ACAE-42B2-BC22-2076E2F477D4}" type="sibTrans" cxnId="{6BB22360-1A68-4A88-A837-DFABF1719811}">
      <dgm:prSet/>
      <dgm:spPr/>
      <dgm:t>
        <a:bodyPr/>
        <a:lstStyle/>
        <a:p>
          <a:pPr rtl="1"/>
          <a:endParaRPr lang="he-IL"/>
        </a:p>
      </dgm:t>
    </dgm:pt>
    <dgm:pt modelId="{231F5546-9EC7-4ED5-866B-C6A8CF1150EB}">
      <dgm:prSet phldrT="[טקסט]"/>
      <dgm:spPr/>
      <dgm:t>
        <a:bodyPr/>
        <a:lstStyle/>
        <a:p>
          <a:pPr rtl="1"/>
          <a:r>
            <a:rPr lang="he-IL" dirty="0">
              <a:latin typeface="+mj-lt"/>
            </a:rPr>
            <a:t>קבלת שערוך של אות לחץ דם באותם זמנים בהם נמדד ה-</a:t>
          </a:r>
          <a:r>
            <a:rPr lang="en-US" dirty="0">
              <a:latin typeface="+mj-lt"/>
            </a:rPr>
            <a:t>PPG</a:t>
          </a:r>
          <a:endParaRPr lang="he-IL" dirty="0">
            <a:latin typeface="+mj-lt"/>
          </a:endParaRPr>
        </a:p>
      </dgm:t>
    </dgm:pt>
    <dgm:pt modelId="{7A9B15EE-B5C2-4C35-9436-03510B5958FA}" type="parTrans" cxnId="{C4F89E7E-3C4A-4963-A5C8-1B67E54B4ECD}">
      <dgm:prSet/>
      <dgm:spPr/>
      <dgm:t>
        <a:bodyPr/>
        <a:lstStyle/>
        <a:p>
          <a:pPr rtl="1"/>
          <a:endParaRPr lang="he-IL"/>
        </a:p>
      </dgm:t>
    </dgm:pt>
    <dgm:pt modelId="{D0AE120A-4EB0-44EB-B9D0-2B3F496A1872}" type="sibTrans" cxnId="{C4F89E7E-3C4A-4963-A5C8-1B67E54B4ECD}">
      <dgm:prSet/>
      <dgm:spPr/>
      <dgm:t>
        <a:bodyPr/>
        <a:lstStyle/>
        <a:p>
          <a:pPr rtl="1"/>
          <a:endParaRPr lang="he-IL"/>
        </a:p>
      </dgm:t>
    </dgm:pt>
    <dgm:pt modelId="{5B169847-177A-4A78-B557-64BF702BDC83}">
      <dgm:prSet phldrT="[טקסט]"/>
      <dgm:spPr/>
      <dgm:t>
        <a:bodyPr/>
        <a:lstStyle/>
        <a:p>
          <a:pPr rtl="1"/>
          <a:r>
            <a:rPr lang="he-IL" dirty="0">
              <a:latin typeface="+mj-lt"/>
            </a:rPr>
            <a:t>כיול פרמטרי הנרמול של הרשת ע"י מדידת לחץ הדם כל שעה בעזרת שרוול</a:t>
          </a:r>
        </a:p>
      </dgm:t>
    </dgm:pt>
    <dgm:pt modelId="{A6A3AC46-BF92-46C8-89D8-16E513D4A1B2}" type="parTrans" cxnId="{B53B06D4-053A-468B-8A31-BD0CB1A55D79}">
      <dgm:prSet/>
      <dgm:spPr/>
      <dgm:t>
        <a:bodyPr/>
        <a:lstStyle/>
        <a:p>
          <a:pPr rtl="1"/>
          <a:endParaRPr lang="he-IL"/>
        </a:p>
      </dgm:t>
    </dgm:pt>
    <dgm:pt modelId="{A540B50C-8835-4890-8F32-53598A4B0373}" type="sibTrans" cxnId="{B53B06D4-053A-468B-8A31-BD0CB1A55D79}">
      <dgm:prSet/>
      <dgm:spPr/>
      <dgm:t>
        <a:bodyPr/>
        <a:lstStyle/>
        <a:p>
          <a:pPr rtl="1"/>
          <a:endParaRPr lang="he-IL"/>
        </a:p>
      </dgm:t>
    </dgm:pt>
    <dgm:pt modelId="{545D43CE-B1DD-4A28-A954-C872A8B3BE3A}" type="pres">
      <dgm:prSet presAssocID="{CEB344FC-DBB3-4408-8EC7-07EF3F0B29EC}" presName="rootnode" presStyleCnt="0">
        <dgm:presLayoutVars>
          <dgm:chMax/>
          <dgm:chPref/>
          <dgm:dir/>
          <dgm:animLvl val="lvl"/>
        </dgm:presLayoutVars>
      </dgm:prSet>
      <dgm:spPr/>
    </dgm:pt>
    <dgm:pt modelId="{E0036D0A-3FE1-4D23-AAD8-60DD10313C2A}" type="pres">
      <dgm:prSet presAssocID="{BE657711-D055-456C-9C15-B35B5D622AED}" presName="composite" presStyleCnt="0"/>
      <dgm:spPr/>
    </dgm:pt>
    <dgm:pt modelId="{2E63DC28-31A5-4684-89BC-10023AEC5F35}" type="pres">
      <dgm:prSet presAssocID="{BE657711-D055-456C-9C15-B35B5D622AED}" presName="LShape" presStyleLbl="alignNode1" presStyleIdx="0" presStyleCnt="9"/>
      <dgm:spPr/>
    </dgm:pt>
    <dgm:pt modelId="{54A973EB-008F-4AE3-A3AD-38623836DB71}" type="pres">
      <dgm:prSet presAssocID="{BE657711-D055-456C-9C15-B35B5D622AED}" presName="ParentText" presStyleLbl="revTx" presStyleIdx="0" presStyleCnt="5">
        <dgm:presLayoutVars>
          <dgm:chMax val="0"/>
          <dgm:chPref val="0"/>
          <dgm:bulletEnabled val="1"/>
        </dgm:presLayoutVars>
      </dgm:prSet>
      <dgm:spPr/>
    </dgm:pt>
    <dgm:pt modelId="{74FA1299-11EC-46B1-9038-C13E18DEAE53}" type="pres">
      <dgm:prSet presAssocID="{BE657711-D055-456C-9C15-B35B5D622AED}" presName="Triangle" presStyleLbl="alignNode1" presStyleIdx="1" presStyleCnt="9"/>
      <dgm:spPr/>
    </dgm:pt>
    <dgm:pt modelId="{790231C7-8D09-4350-99AF-AA3F246CC9E6}" type="pres">
      <dgm:prSet presAssocID="{BE3D89E0-DB03-4ECB-9AB8-D71C0425F1A6}" presName="sibTrans" presStyleCnt="0"/>
      <dgm:spPr/>
    </dgm:pt>
    <dgm:pt modelId="{475DD545-E66B-4616-A3A6-2ECA98577362}" type="pres">
      <dgm:prSet presAssocID="{BE3D89E0-DB03-4ECB-9AB8-D71C0425F1A6}" presName="space" presStyleCnt="0"/>
      <dgm:spPr/>
    </dgm:pt>
    <dgm:pt modelId="{2AC5AD5A-633A-4E0E-9B70-B6D56A21DBEF}" type="pres">
      <dgm:prSet presAssocID="{B1D15EA7-65E5-474F-9E1D-90C7E8F5A67F}" presName="composite" presStyleCnt="0"/>
      <dgm:spPr/>
    </dgm:pt>
    <dgm:pt modelId="{F0D80096-A201-4EBD-B6D2-F09F62DB05F2}" type="pres">
      <dgm:prSet presAssocID="{B1D15EA7-65E5-474F-9E1D-90C7E8F5A67F}" presName="LShape" presStyleLbl="alignNode1" presStyleIdx="2" presStyleCnt="9"/>
      <dgm:spPr/>
    </dgm:pt>
    <dgm:pt modelId="{2B3DA458-E6EC-4B56-AE21-C07204C4EBAB}" type="pres">
      <dgm:prSet presAssocID="{B1D15EA7-65E5-474F-9E1D-90C7E8F5A67F}" presName="ParentText" presStyleLbl="revTx" presStyleIdx="1" presStyleCnt="5">
        <dgm:presLayoutVars>
          <dgm:chMax val="0"/>
          <dgm:chPref val="0"/>
          <dgm:bulletEnabled val="1"/>
        </dgm:presLayoutVars>
      </dgm:prSet>
      <dgm:spPr/>
    </dgm:pt>
    <dgm:pt modelId="{843808D1-766F-473A-97D5-7457E494F632}" type="pres">
      <dgm:prSet presAssocID="{B1D15EA7-65E5-474F-9E1D-90C7E8F5A67F}" presName="Triangle" presStyleLbl="alignNode1" presStyleIdx="3" presStyleCnt="9"/>
      <dgm:spPr/>
    </dgm:pt>
    <dgm:pt modelId="{0EBB544A-3583-4ABD-9F7C-E26646898100}" type="pres">
      <dgm:prSet presAssocID="{8451787F-2F91-42AE-838C-83C316F96CF3}" presName="sibTrans" presStyleCnt="0"/>
      <dgm:spPr/>
    </dgm:pt>
    <dgm:pt modelId="{E3FB5744-452A-4C07-8E91-8F5A6060D23B}" type="pres">
      <dgm:prSet presAssocID="{8451787F-2F91-42AE-838C-83C316F96CF3}" presName="space" presStyleCnt="0"/>
      <dgm:spPr/>
    </dgm:pt>
    <dgm:pt modelId="{684C104E-62BF-4FF5-9B78-D38ED7BDBA7B}" type="pres">
      <dgm:prSet presAssocID="{CE9E1E01-8E5A-4DD6-9486-204EAEE03434}" presName="composite" presStyleCnt="0"/>
      <dgm:spPr/>
    </dgm:pt>
    <dgm:pt modelId="{1887AAE3-AC6D-44A1-8534-3A89503469AE}" type="pres">
      <dgm:prSet presAssocID="{CE9E1E01-8E5A-4DD6-9486-204EAEE03434}" presName="LShape" presStyleLbl="alignNode1" presStyleIdx="4" presStyleCnt="9"/>
      <dgm:spPr/>
    </dgm:pt>
    <dgm:pt modelId="{28CDBFE3-7000-45B5-AB2A-DE490AEE0F08}" type="pres">
      <dgm:prSet presAssocID="{CE9E1E01-8E5A-4DD6-9486-204EAEE03434}" presName="ParentText" presStyleLbl="revTx" presStyleIdx="2" presStyleCnt="5">
        <dgm:presLayoutVars>
          <dgm:chMax val="0"/>
          <dgm:chPref val="0"/>
          <dgm:bulletEnabled val="1"/>
        </dgm:presLayoutVars>
      </dgm:prSet>
      <dgm:spPr/>
    </dgm:pt>
    <dgm:pt modelId="{C1F13E6A-161B-403B-9A24-DC86C65C2A35}" type="pres">
      <dgm:prSet presAssocID="{CE9E1E01-8E5A-4DD6-9486-204EAEE03434}" presName="Triangle" presStyleLbl="alignNode1" presStyleIdx="5" presStyleCnt="9"/>
      <dgm:spPr/>
    </dgm:pt>
    <dgm:pt modelId="{93B4D50B-608E-40E2-A263-6C1A986DF2DE}" type="pres">
      <dgm:prSet presAssocID="{5818B649-ACAE-42B2-BC22-2076E2F477D4}" presName="sibTrans" presStyleCnt="0"/>
      <dgm:spPr/>
    </dgm:pt>
    <dgm:pt modelId="{023A4522-E5C8-4E4F-8982-6A7E89692B67}" type="pres">
      <dgm:prSet presAssocID="{5818B649-ACAE-42B2-BC22-2076E2F477D4}" presName="space" presStyleCnt="0"/>
      <dgm:spPr/>
    </dgm:pt>
    <dgm:pt modelId="{77D145C4-A9B2-44BA-AEA5-75BB18258A20}" type="pres">
      <dgm:prSet presAssocID="{231F5546-9EC7-4ED5-866B-C6A8CF1150EB}" presName="composite" presStyleCnt="0"/>
      <dgm:spPr/>
    </dgm:pt>
    <dgm:pt modelId="{0AE5385A-200E-418D-9DC1-C83D0F164570}" type="pres">
      <dgm:prSet presAssocID="{231F5546-9EC7-4ED5-866B-C6A8CF1150EB}" presName="LShape" presStyleLbl="alignNode1" presStyleIdx="6" presStyleCnt="9"/>
      <dgm:spPr/>
    </dgm:pt>
    <dgm:pt modelId="{C8090586-3799-4173-9E3B-3A1BAEAC6236}" type="pres">
      <dgm:prSet presAssocID="{231F5546-9EC7-4ED5-866B-C6A8CF1150EB}" presName="ParentText" presStyleLbl="revTx" presStyleIdx="3" presStyleCnt="5">
        <dgm:presLayoutVars>
          <dgm:chMax val="0"/>
          <dgm:chPref val="0"/>
          <dgm:bulletEnabled val="1"/>
        </dgm:presLayoutVars>
      </dgm:prSet>
      <dgm:spPr/>
    </dgm:pt>
    <dgm:pt modelId="{AC4553D3-8C92-4F77-AC69-3D97A097FB89}" type="pres">
      <dgm:prSet presAssocID="{231F5546-9EC7-4ED5-866B-C6A8CF1150EB}" presName="Triangle" presStyleLbl="alignNode1" presStyleIdx="7" presStyleCnt="9"/>
      <dgm:spPr/>
    </dgm:pt>
    <dgm:pt modelId="{ACDD8B91-B072-4C5A-82BE-62BB8596827F}" type="pres">
      <dgm:prSet presAssocID="{D0AE120A-4EB0-44EB-B9D0-2B3F496A1872}" presName="sibTrans" presStyleCnt="0"/>
      <dgm:spPr/>
    </dgm:pt>
    <dgm:pt modelId="{153D3F34-894F-44BA-85C2-A5F31B55867F}" type="pres">
      <dgm:prSet presAssocID="{D0AE120A-4EB0-44EB-B9D0-2B3F496A1872}" presName="space" presStyleCnt="0"/>
      <dgm:spPr/>
    </dgm:pt>
    <dgm:pt modelId="{F66DDB5A-2F41-469F-A9C2-20DDAF3C69D5}" type="pres">
      <dgm:prSet presAssocID="{5B169847-177A-4A78-B557-64BF702BDC83}" presName="composite" presStyleCnt="0"/>
      <dgm:spPr/>
    </dgm:pt>
    <dgm:pt modelId="{B34AE220-47DC-408E-90FC-AD6721F1AF80}" type="pres">
      <dgm:prSet presAssocID="{5B169847-177A-4A78-B557-64BF702BDC83}" presName="LShape" presStyleLbl="alignNode1" presStyleIdx="8" presStyleCnt="9"/>
      <dgm:spPr/>
    </dgm:pt>
    <dgm:pt modelId="{02557C7D-E136-4429-AB2D-E96CC0F1DD6A}" type="pres">
      <dgm:prSet presAssocID="{5B169847-177A-4A78-B557-64BF702BDC83}" presName="ParentText" presStyleLbl="revTx" presStyleIdx="4" presStyleCnt="5">
        <dgm:presLayoutVars>
          <dgm:chMax val="0"/>
          <dgm:chPref val="0"/>
          <dgm:bulletEnabled val="1"/>
        </dgm:presLayoutVars>
      </dgm:prSet>
      <dgm:spPr/>
    </dgm:pt>
  </dgm:ptLst>
  <dgm:cxnLst>
    <dgm:cxn modelId="{5CAEAA08-2DA9-4DCC-B602-42FAA5504228}" type="presOf" srcId="{CEB344FC-DBB3-4408-8EC7-07EF3F0B29EC}" destId="{545D43CE-B1DD-4A28-A954-C872A8B3BE3A}" srcOrd="0" destOrd="0" presId="urn:microsoft.com/office/officeart/2009/3/layout/StepUpProcess"/>
    <dgm:cxn modelId="{2E1A5C1B-B958-4709-B264-579AB413C427}" srcId="{CEB344FC-DBB3-4408-8EC7-07EF3F0B29EC}" destId="{B1D15EA7-65E5-474F-9E1D-90C7E8F5A67F}" srcOrd="1" destOrd="0" parTransId="{750E4832-7C97-4D22-B89C-C2E2B7FF19ED}" sibTransId="{8451787F-2F91-42AE-838C-83C316F96CF3}"/>
    <dgm:cxn modelId="{7784701D-A5EC-46DB-AB40-A33F06901CC5}" type="presOf" srcId="{231F5546-9EC7-4ED5-866B-C6A8CF1150EB}" destId="{C8090586-3799-4173-9E3B-3A1BAEAC6236}" srcOrd="0" destOrd="0" presId="urn:microsoft.com/office/officeart/2009/3/layout/StepUpProcess"/>
    <dgm:cxn modelId="{7F0A8C26-87D2-4C1B-985E-B9AD582444CF}" type="presOf" srcId="{CE9E1E01-8E5A-4DD6-9486-204EAEE03434}" destId="{28CDBFE3-7000-45B5-AB2A-DE490AEE0F08}" srcOrd="0" destOrd="0" presId="urn:microsoft.com/office/officeart/2009/3/layout/StepUpProcess"/>
    <dgm:cxn modelId="{6BB22360-1A68-4A88-A837-DFABF1719811}" srcId="{CEB344FC-DBB3-4408-8EC7-07EF3F0B29EC}" destId="{CE9E1E01-8E5A-4DD6-9486-204EAEE03434}" srcOrd="2" destOrd="0" parTransId="{20FF5BF8-60A7-4CD6-8133-CA501297F0D4}" sibTransId="{5818B649-ACAE-42B2-BC22-2076E2F477D4}"/>
    <dgm:cxn modelId="{B103437A-2EB2-4E35-ADE3-2F753D3A812E}" srcId="{CEB344FC-DBB3-4408-8EC7-07EF3F0B29EC}" destId="{BE657711-D055-456C-9C15-B35B5D622AED}" srcOrd="0" destOrd="0" parTransId="{EE03CC0E-A297-4D31-936D-3268D640FBC5}" sibTransId="{BE3D89E0-DB03-4ECB-9AB8-D71C0425F1A6}"/>
    <dgm:cxn modelId="{9FD3A17B-CB45-4134-A9DC-02C0B2CC5C94}" type="presOf" srcId="{5B169847-177A-4A78-B557-64BF702BDC83}" destId="{02557C7D-E136-4429-AB2D-E96CC0F1DD6A}" srcOrd="0" destOrd="0" presId="urn:microsoft.com/office/officeart/2009/3/layout/StepUpProcess"/>
    <dgm:cxn modelId="{C4F89E7E-3C4A-4963-A5C8-1B67E54B4ECD}" srcId="{CEB344FC-DBB3-4408-8EC7-07EF3F0B29EC}" destId="{231F5546-9EC7-4ED5-866B-C6A8CF1150EB}" srcOrd="3" destOrd="0" parTransId="{7A9B15EE-B5C2-4C35-9436-03510B5958FA}" sibTransId="{D0AE120A-4EB0-44EB-B9D0-2B3F496A1872}"/>
    <dgm:cxn modelId="{F1281498-8A92-4817-BC75-1DE1D551D63D}" type="presOf" srcId="{BE657711-D055-456C-9C15-B35B5D622AED}" destId="{54A973EB-008F-4AE3-A3AD-38623836DB71}" srcOrd="0" destOrd="0" presId="urn:microsoft.com/office/officeart/2009/3/layout/StepUpProcess"/>
    <dgm:cxn modelId="{2328C1AD-1080-4BED-82B4-C2F5076F0061}" type="presOf" srcId="{B1D15EA7-65E5-474F-9E1D-90C7E8F5A67F}" destId="{2B3DA458-E6EC-4B56-AE21-C07204C4EBAB}" srcOrd="0" destOrd="0" presId="urn:microsoft.com/office/officeart/2009/3/layout/StepUpProcess"/>
    <dgm:cxn modelId="{B53B06D4-053A-468B-8A31-BD0CB1A55D79}" srcId="{CEB344FC-DBB3-4408-8EC7-07EF3F0B29EC}" destId="{5B169847-177A-4A78-B557-64BF702BDC83}" srcOrd="4" destOrd="0" parTransId="{A6A3AC46-BF92-46C8-89D8-16E513D4A1B2}" sibTransId="{A540B50C-8835-4890-8F32-53598A4B0373}"/>
    <dgm:cxn modelId="{763E0057-78CA-4A85-9BA1-CE2334FFE951}" type="presParOf" srcId="{545D43CE-B1DD-4A28-A954-C872A8B3BE3A}" destId="{E0036D0A-3FE1-4D23-AAD8-60DD10313C2A}" srcOrd="0" destOrd="0" presId="urn:microsoft.com/office/officeart/2009/3/layout/StepUpProcess"/>
    <dgm:cxn modelId="{9A11FD53-33F6-4419-9308-68EAE753FF24}" type="presParOf" srcId="{E0036D0A-3FE1-4D23-AAD8-60DD10313C2A}" destId="{2E63DC28-31A5-4684-89BC-10023AEC5F35}" srcOrd="0" destOrd="0" presId="urn:microsoft.com/office/officeart/2009/3/layout/StepUpProcess"/>
    <dgm:cxn modelId="{DA368531-5831-4C9A-8A70-87166B89E4AE}" type="presParOf" srcId="{E0036D0A-3FE1-4D23-AAD8-60DD10313C2A}" destId="{54A973EB-008F-4AE3-A3AD-38623836DB71}" srcOrd="1" destOrd="0" presId="urn:microsoft.com/office/officeart/2009/3/layout/StepUpProcess"/>
    <dgm:cxn modelId="{034428EF-3BE3-457F-8CE9-1F54F3F573C0}" type="presParOf" srcId="{E0036D0A-3FE1-4D23-AAD8-60DD10313C2A}" destId="{74FA1299-11EC-46B1-9038-C13E18DEAE53}" srcOrd="2" destOrd="0" presId="urn:microsoft.com/office/officeart/2009/3/layout/StepUpProcess"/>
    <dgm:cxn modelId="{61A23824-5B66-4BAE-B566-5093E9BD3722}" type="presParOf" srcId="{545D43CE-B1DD-4A28-A954-C872A8B3BE3A}" destId="{790231C7-8D09-4350-99AF-AA3F246CC9E6}" srcOrd="1" destOrd="0" presId="urn:microsoft.com/office/officeart/2009/3/layout/StepUpProcess"/>
    <dgm:cxn modelId="{BFB5D4F0-8AF5-43C3-AE57-378C89BA244B}" type="presParOf" srcId="{790231C7-8D09-4350-99AF-AA3F246CC9E6}" destId="{475DD545-E66B-4616-A3A6-2ECA98577362}" srcOrd="0" destOrd="0" presId="urn:microsoft.com/office/officeart/2009/3/layout/StepUpProcess"/>
    <dgm:cxn modelId="{784BDB47-5972-4D2E-9C28-699FFB7BCE60}" type="presParOf" srcId="{545D43CE-B1DD-4A28-A954-C872A8B3BE3A}" destId="{2AC5AD5A-633A-4E0E-9B70-B6D56A21DBEF}" srcOrd="2" destOrd="0" presId="urn:microsoft.com/office/officeart/2009/3/layout/StepUpProcess"/>
    <dgm:cxn modelId="{1514BCCA-A69F-40ED-9ECD-47ED04E917F7}" type="presParOf" srcId="{2AC5AD5A-633A-4E0E-9B70-B6D56A21DBEF}" destId="{F0D80096-A201-4EBD-B6D2-F09F62DB05F2}" srcOrd="0" destOrd="0" presId="urn:microsoft.com/office/officeart/2009/3/layout/StepUpProcess"/>
    <dgm:cxn modelId="{C858C92D-D717-4C48-8FB7-3CF8D14587EF}" type="presParOf" srcId="{2AC5AD5A-633A-4E0E-9B70-B6D56A21DBEF}" destId="{2B3DA458-E6EC-4B56-AE21-C07204C4EBAB}" srcOrd="1" destOrd="0" presId="urn:microsoft.com/office/officeart/2009/3/layout/StepUpProcess"/>
    <dgm:cxn modelId="{110A8B42-63C8-48D7-8BC7-EEA0582E4C87}" type="presParOf" srcId="{2AC5AD5A-633A-4E0E-9B70-B6D56A21DBEF}" destId="{843808D1-766F-473A-97D5-7457E494F632}" srcOrd="2" destOrd="0" presId="urn:microsoft.com/office/officeart/2009/3/layout/StepUpProcess"/>
    <dgm:cxn modelId="{AECC6EA7-D1F2-4FA5-A898-67BD8EBE04D0}" type="presParOf" srcId="{545D43CE-B1DD-4A28-A954-C872A8B3BE3A}" destId="{0EBB544A-3583-4ABD-9F7C-E26646898100}" srcOrd="3" destOrd="0" presId="urn:microsoft.com/office/officeart/2009/3/layout/StepUpProcess"/>
    <dgm:cxn modelId="{4A3ACF5D-765A-43D8-9C50-9CFFF93F621D}" type="presParOf" srcId="{0EBB544A-3583-4ABD-9F7C-E26646898100}" destId="{E3FB5744-452A-4C07-8E91-8F5A6060D23B}" srcOrd="0" destOrd="0" presId="urn:microsoft.com/office/officeart/2009/3/layout/StepUpProcess"/>
    <dgm:cxn modelId="{D4B2086E-B8C0-41A2-BE62-B3F6E5B30395}" type="presParOf" srcId="{545D43CE-B1DD-4A28-A954-C872A8B3BE3A}" destId="{684C104E-62BF-4FF5-9B78-D38ED7BDBA7B}" srcOrd="4" destOrd="0" presId="urn:microsoft.com/office/officeart/2009/3/layout/StepUpProcess"/>
    <dgm:cxn modelId="{D6CD97B9-CB93-41FB-95CB-A89EAE388673}" type="presParOf" srcId="{684C104E-62BF-4FF5-9B78-D38ED7BDBA7B}" destId="{1887AAE3-AC6D-44A1-8534-3A89503469AE}" srcOrd="0" destOrd="0" presId="urn:microsoft.com/office/officeart/2009/3/layout/StepUpProcess"/>
    <dgm:cxn modelId="{77215040-7256-4028-87A6-3A6200D2A1D0}" type="presParOf" srcId="{684C104E-62BF-4FF5-9B78-D38ED7BDBA7B}" destId="{28CDBFE3-7000-45B5-AB2A-DE490AEE0F08}" srcOrd="1" destOrd="0" presId="urn:microsoft.com/office/officeart/2009/3/layout/StepUpProcess"/>
    <dgm:cxn modelId="{3A219192-7D0F-4370-A1BB-0482D8EB0282}" type="presParOf" srcId="{684C104E-62BF-4FF5-9B78-D38ED7BDBA7B}" destId="{C1F13E6A-161B-403B-9A24-DC86C65C2A35}" srcOrd="2" destOrd="0" presId="urn:microsoft.com/office/officeart/2009/3/layout/StepUpProcess"/>
    <dgm:cxn modelId="{DE6EE294-A1B0-4E07-9DD8-A4ABE9807EDE}" type="presParOf" srcId="{545D43CE-B1DD-4A28-A954-C872A8B3BE3A}" destId="{93B4D50B-608E-40E2-A263-6C1A986DF2DE}" srcOrd="5" destOrd="0" presId="urn:microsoft.com/office/officeart/2009/3/layout/StepUpProcess"/>
    <dgm:cxn modelId="{226FFCBA-A4CA-448C-9658-F995BD955A6C}" type="presParOf" srcId="{93B4D50B-608E-40E2-A263-6C1A986DF2DE}" destId="{023A4522-E5C8-4E4F-8982-6A7E89692B67}" srcOrd="0" destOrd="0" presId="urn:microsoft.com/office/officeart/2009/3/layout/StepUpProcess"/>
    <dgm:cxn modelId="{0AF8AFDA-9E68-4D9E-943F-6D7AFB27C1CB}" type="presParOf" srcId="{545D43CE-B1DD-4A28-A954-C872A8B3BE3A}" destId="{77D145C4-A9B2-44BA-AEA5-75BB18258A20}" srcOrd="6" destOrd="0" presId="urn:microsoft.com/office/officeart/2009/3/layout/StepUpProcess"/>
    <dgm:cxn modelId="{6072791F-9488-4423-9F52-89B97804D16A}" type="presParOf" srcId="{77D145C4-A9B2-44BA-AEA5-75BB18258A20}" destId="{0AE5385A-200E-418D-9DC1-C83D0F164570}" srcOrd="0" destOrd="0" presId="urn:microsoft.com/office/officeart/2009/3/layout/StepUpProcess"/>
    <dgm:cxn modelId="{C00743C6-495A-43BD-92A7-95CD9459C4E2}" type="presParOf" srcId="{77D145C4-A9B2-44BA-AEA5-75BB18258A20}" destId="{C8090586-3799-4173-9E3B-3A1BAEAC6236}" srcOrd="1" destOrd="0" presId="urn:microsoft.com/office/officeart/2009/3/layout/StepUpProcess"/>
    <dgm:cxn modelId="{D48BB1F4-49D9-46A7-B0E9-2BD33B1FFBBF}" type="presParOf" srcId="{77D145C4-A9B2-44BA-AEA5-75BB18258A20}" destId="{AC4553D3-8C92-4F77-AC69-3D97A097FB89}" srcOrd="2" destOrd="0" presId="urn:microsoft.com/office/officeart/2009/3/layout/StepUpProcess"/>
    <dgm:cxn modelId="{2D709771-021E-418D-97EB-858197378867}" type="presParOf" srcId="{545D43CE-B1DD-4A28-A954-C872A8B3BE3A}" destId="{ACDD8B91-B072-4C5A-82BE-62BB8596827F}" srcOrd="7" destOrd="0" presId="urn:microsoft.com/office/officeart/2009/3/layout/StepUpProcess"/>
    <dgm:cxn modelId="{FE316498-E2B8-43A3-B58F-9E3A5AB38809}" type="presParOf" srcId="{ACDD8B91-B072-4C5A-82BE-62BB8596827F}" destId="{153D3F34-894F-44BA-85C2-A5F31B55867F}" srcOrd="0" destOrd="0" presId="urn:microsoft.com/office/officeart/2009/3/layout/StepUpProcess"/>
    <dgm:cxn modelId="{42C1BF6C-E5C2-44A2-852F-FBA9C50D6D93}" type="presParOf" srcId="{545D43CE-B1DD-4A28-A954-C872A8B3BE3A}" destId="{F66DDB5A-2F41-469F-A9C2-20DDAF3C69D5}" srcOrd="8" destOrd="0" presId="urn:microsoft.com/office/officeart/2009/3/layout/StepUpProcess"/>
    <dgm:cxn modelId="{957E7A19-9AA4-4521-BECD-0516F1D2FA3C}" type="presParOf" srcId="{F66DDB5A-2F41-469F-A9C2-20DDAF3C69D5}" destId="{B34AE220-47DC-408E-90FC-AD6721F1AF80}" srcOrd="0" destOrd="0" presId="urn:microsoft.com/office/officeart/2009/3/layout/StepUpProcess"/>
    <dgm:cxn modelId="{BECA0FD1-5343-468B-BADF-6C7B5060DEF8}" type="presParOf" srcId="{F66DDB5A-2F41-469F-A9C2-20DDAF3C69D5}" destId="{02557C7D-E136-4429-AB2D-E96CC0F1DD6A}" srcOrd="1" destOrd="0" presId="urn:microsoft.com/office/officeart/2009/3/layout/StepUp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43EE37-E23F-4779-9C6E-DDD6CCAB5F53}" type="doc">
      <dgm:prSet loTypeId="urn:microsoft.com/office/officeart/2005/8/layout/default" loCatId="list" qsTypeId="urn:microsoft.com/office/officeart/2005/8/quickstyle/simple1" qsCatId="simple" csTypeId="urn:microsoft.com/office/officeart/2005/8/colors/accent2_2" csCatId="accent2" phldr="1"/>
      <dgm:spPr/>
      <dgm:t>
        <a:bodyPr/>
        <a:lstStyle/>
        <a:p>
          <a:pPr rtl="1"/>
          <a:endParaRPr lang="he-IL"/>
        </a:p>
      </dgm:t>
    </dgm:pt>
    <dgm:pt modelId="{06D9196B-4C15-4470-B2D2-A422B14773BB}">
      <dgm:prSet phldrT="[Text]"/>
      <dgm:spPr>
        <a:solidFill>
          <a:srgbClr val="800080"/>
        </a:solidFill>
      </dgm:spPr>
      <dgm:t>
        <a:bodyPr/>
        <a:lstStyle/>
        <a:p>
          <a:pPr rtl="1"/>
          <a:r>
            <a:rPr lang="he-IL" dirty="0">
              <a:latin typeface="+mn-lt"/>
              <a:cs typeface="+mn-cs"/>
            </a:rPr>
            <a:t>אימון על זמן קצר גורר פחות גיוון בלחץ הדם, דבר שמשפיע על הגיוון בתוצאות</a:t>
          </a:r>
        </a:p>
      </dgm:t>
    </dgm:pt>
    <dgm:pt modelId="{073FD743-C3D9-450F-8DEF-B5AB05A42FB6}" type="parTrans" cxnId="{3F5C69F1-647A-4F23-832C-3C23E9E125E2}">
      <dgm:prSet/>
      <dgm:spPr/>
      <dgm:t>
        <a:bodyPr/>
        <a:lstStyle/>
        <a:p>
          <a:pPr rtl="1"/>
          <a:endParaRPr lang="he-IL"/>
        </a:p>
      </dgm:t>
    </dgm:pt>
    <dgm:pt modelId="{9F3AF0BB-356B-4C0F-BD3A-9099D25C0EA6}" type="sibTrans" cxnId="{3F5C69F1-647A-4F23-832C-3C23E9E125E2}">
      <dgm:prSet/>
      <dgm:spPr/>
      <dgm:t>
        <a:bodyPr/>
        <a:lstStyle/>
        <a:p>
          <a:pPr rtl="1"/>
          <a:endParaRPr lang="he-IL"/>
        </a:p>
      </dgm:t>
    </dgm:pt>
    <dgm:pt modelId="{BBC28681-5936-4DE6-9A98-4128FF35E94A}">
      <dgm:prSet phldrT="[Text]"/>
      <dgm:spPr>
        <a:solidFill>
          <a:srgbClr val="800080"/>
        </a:solidFill>
      </dgm:spPr>
      <dgm:t>
        <a:bodyPr/>
        <a:lstStyle/>
        <a:p>
          <a:pPr rtl="1"/>
          <a:r>
            <a:rPr lang="he-IL" dirty="0">
              <a:latin typeface="+mn-lt"/>
            </a:rPr>
            <a:t>צורת </a:t>
          </a:r>
          <a:r>
            <a:rPr lang="en-US" dirty="0">
              <a:latin typeface="+mn-lt"/>
            </a:rPr>
            <a:t>PPG</a:t>
          </a:r>
          <a:r>
            <a:rPr lang="he-IL" dirty="0">
              <a:latin typeface="+mn-lt"/>
            </a:rPr>
            <a:t> שונה לאורך זמן כתוצאה מגורמים שונים</a:t>
          </a:r>
        </a:p>
      </dgm:t>
    </dgm:pt>
    <dgm:pt modelId="{A2963403-8807-4E22-9560-48E588C9E80E}" type="parTrans" cxnId="{F3098D17-3D3E-4BDA-BB17-854BF030C76D}">
      <dgm:prSet/>
      <dgm:spPr/>
      <dgm:t>
        <a:bodyPr/>
        <a:lstStyle/>
        <a:p>
          <a:pPr rtl="1"/>
          <a:endParaRPr lang="he-IL"/>
        </a:p>
      </dgm:t>
    </dgm:pt>
    <dgm:pt modelId="{DAFFB48E-860B-4E0C-B9DD-1366BC6E37FC}" type="sibTrans" cxnId="{F3098D17-3D3E-4BDA-BB17-854BF030C76D}">
      <dgm:prSet/>
      <dgm:spPr/>
      <dgm:t>
        <a:bodyPr/>
        <a:lstStyle/>
        <a:p>
          <a:pPr rtl="1"/>
          <a:endParaRPr lang="he-IL"/>
        </a:p>
      </dgm:t>
    </dgm:pt>
    <dgm:pt modelId="{5C3A9DB1-501E-41F9-B16A-C68E3BC04C63}">
      <dgm:prSet phldrT="[Text]"/>
      <dgm:spPr>
        <a:solidFill>
          <a:srgbClr val="800080"/>
        </a:solidFill>
      </dgm:spPr>
      <dgm:t>
        <a:bodyPr/>
        <a:lstStyle/>
        <a:p>
          <a:pPr rtl="1"/>
          <a:r>
            <a:rPr lang="he-IL" dirty="0"/>
            <a:t>נירמול האותות עפ"י סט האימון משפיע על תוצאות הבדיקה </a:t>
          </a:r>
        </a:p>
      </dgm:t>
    </dgm:pt>
    <dgm:pt modelId="{E558A9E3-5A2D-4DAD-A79F-2AB6AFEC7975}" type="parTrans" cxnId="{6D38BD04-56AC-4D2E-985B-07B2A4783434}">
      <dgm:prSet/>
      <dgm:spPr/>
      <dgm:t>
        <a:bodyPr/>
        <a:lstStyle/>
        <a:p>
          <a:pPr rtl="1"/>
          <a:endParaRPr lang="he-IL"/>
        </a:p>
      </dgm:t>
    </dgm:pt>
    <dgm:pt modelId="{8ABC1F25-83BE-43F6-B90D-3AF9BB94427E}" type="sibTrans" cxnId="{6D38BD04-56AC-4D2E-985B-07B2A4783434}">
      <dgm:prSet/>
      <dgm:spPr/>
      <dgm:t>
        <a:bodyPr/>
        <a:lstStyle/>
        <a:p>
          <a:pPr rtl="1"/>
          <a:endParaRPr lang="he-IL"/>
        </a:p>
      </dgm:t>
    </dgm:pt>
    <dgm:pt modelId="{7B0DB456-F307-4417-8273-88E7F82DA399}" type="pres">
      <dgm:prSet presAssocID="{B543EE37-E23F-4779-9C6E-DDD6CCAB5F53}" presName="diagram" presStyleCnt="0">
        <dgm:presLayoutVars>
          <dgm:dir/>
          <dgm:resizeHandles val="exact"/>
        </dgm:presLayoutVars>
      </dgm:prSet>
      <dgm:spPr/>
    </dgm:pt>
    <dgm:pt modelId="{69BBDF40-EC7F-4DFB-A30E-5EAAB5840E97}" type="pres">
      <dgm:prSet presAssocID="{06D9196B-4C15-4470-B2D2-A422B14773BB}" presName="node" presStyleLbl="node1" presStyleIdx="0" presStyleCnt="3">
        <dgm:presLayoutVars>
          <dgm:bulletEnabled val="1"/>
        </dgm:presLayoutVars>
      </dgm:prSet>
      <dgm:spPr/>
    </dgm:pt>
    <dgm:pt modelId="{B0E93626-40F7-4802-A45E-CC34AB737E9D}" type="pres">
      <dgm:prSet presAssocID="{9F3AF0BB-356B-4C0F-BD3A-9099D25C0EA6}" presName="sibTrans" presStyleCnt="0"/>
      <dgm:spPr/>
    </dgm:pt>
    <dgm:pt modelId="{77DB7D47-D630-467C-B0F7-178FE29A7788}" type="pres">
      <dgm:prSet presAssocID="{BBC28681-5936-4DE6-9A98-4128FF35E94A}" presName="node" presStyleLbl="node1" presStyleIdx="1" presStyleCnt="3">
        <dgm:presLayoutVars>
          <dgm:bulletEnabled val="1"/>
        </dgm:presLayoutVars>
      </dgm:prSet>
      <dgm:spPr/>
    </dgm:pt>
    <dgm:pt modelId="{E07B097F-15A8-4191-92DE-AF6D2DCD8848}" type="pres">
      <dgm:prSet presAssocID="{DAFFB48E-860B-4E0C-B9DD-1366BC6E37FC}" presName="sibTrans" presStyleCnt="0"/>
      <dgm:spPr/>
    </dgm:pt>
    <dgm:pt modelId="{BDE11567-D238-40F4-8CBD-84C669A60238}" type="pres">
      <dgm:prSet presAssocID="{5C3A9DB1-501E-41F9-B16A-C68E3BC04C63}" presName="node" presStyleLbl="node1" presStyleIdx="2" presStyleCnt="3">
        <dgm:presLayoutVars>
          <dgm:bulletEnabled val="1"/>
        </dgm:presLayoutVars>
      </dgm:prSet>
      <dgm:spPr/>
    </dgm:pt>
  </dgm:ptLst>
  <dgm:cxnLst>
    <dgm:cxn modelId="{6D38BD04-56AC-4D2E-985B-07B2A4783434}" srcId="{B543EE37-E23F-4779-9C6E-DDD6CCAB5F53}" destId="{5C3A9DB1-501E-41F9-B16A-C68E3BC04C63}" srcOrd="2" destOrd="0" parTransId="{E558A9E3-5A2D-4DAD-A79F-2AB6AFEC7975}" sibTransId="{8ABC1F25-83BE-43F6-B90D-3AF9BB94427E}"/>
    <dgm:cxn modelId="{C190DF0E-834E-48DF-A8A6-7DC8712562C0}" type="presOf" srcId="{BBC28681-5936-4DE6-9A98-4128FF35E94A}" destId="{77DB7D47-D630-467C-B0F7-178FE29A7788}" srcOrd="0" destOrd="0" presId="urn:microsoft.com/office/officeart/2005/8/layout/default"/>
    <dgm:cxn modelId="{F3098D17-3D3E-4BDA-BB17-854BF030C76D}" srcId="{B543EE37-E23F-4779-9C6E-DDD6CCAB5F53}" destId="{BBC28681-5936-4DE6-9A98-4128FF35E94A}" srcOrd="1" destOrd="0" parTransId="{A2963403-8807-4E22-9560-48E588C9E80E}" sibTransId="{DAFFB48E-860B-4E0C-B9DD-1366BC6E37FC}"/>
    <dgm:cxn modelId="{D3CCBB2F-3F77-4212-A97E-6A3ACED99FAA}" type="presOf" srcId="{5C3A9DB1-501E-41F9-B16A-C68E3BC04C63}" destId="{BDE11567-D238-40F4-8CBD-84C669A60238}" srcOrd="0" destOrd="0" presId="urn:microsoft.com/office/officeart/2005/8/layout/default"/>
    <dgm:cxn modelId="{7A71DA64-4C07-4520-95A9-48417B128721}" type="presOf" srcId="{06D9196B-4C15-4470-B2D2-A422B14773BB}" destId="{69BBDF40-EC7F-4DFB-A30E-5EAAB5840E97}" srcOrd="0" destOrd="0" presId="urn:microsoft.com/office/officeart/2005/8/layout/default"/>
    <dgm:cxn modelId="{603F1AB3-BDBE-4AB9-B525-8D30DEDBCCF7}" type="presOf" srcId="{B543EE37-E23F-4779-9C6E-DDD6CCAB5F53}" destId="{7B0DB456-F307-4417-8273-88E7F82DA399}" srcOrd="0" destOrd="0" presId="urn:microsoft.com/office/officeart/2005/8/layout/default"/>
    <dgm:cxn modelId="{3F5C69F1-647A-4F23-832C-3C23E9E125E2}" srcId="{B543EE37-E23F-4779-9C6E-DDD6CCAB5F53}" destId="{06D9196B-4C15-4470-B2D2-A422B14773BB}" srcOrd="0" destOrd="0" parTransId="{073FD743-C3D9-450F-8DEF-B5AB05A42FB6}" sibTransId="{9F3AF0BB-356B-4C0F-BD3A-9099D25C0EA6}"/>
    <dgm:cxn modelId="{823BF9D9-85B4-4223-82EA-3775C834E7A4}" type="presParOf" srcId="{7B0DB456-F307-4417-8273-88E7F82DA399}" destId="{69BBDF40-EC7F-4DFB-A30E-5EAAB5840E97}" srcOrd="0" destOrd="0" presId="urn:microsoft.com/office/officeart/2005/8/layout/default"/>
    <dgm:cxn modelId="{1EA12BD7-40B8-4B14-8CD4-61C78F1C9217}" type="presParOf" srcId="{7B0DB456-F307-4417-8273-88E7F82DA399}" destId="{B0E93626-40F7-4802-A45E-CC34AB737E9D}" srcOrd="1" destOrd="0" presId="urn:microsoft.com/office/officeart/2005/8/layout/default"/>
    <dgm:cxn modelId="{BC7DF936-BEB4-45CD-9A54-7A9A4B02B57F}" type="presParOf" srcId="{7B0DB456-F307-4417-8273-88E7F82DA399}" destId="{77DB7D47-D630-467C-B0F7-178FE29A7788}" srcOrd="2" destOrd="0" presId="urn:microsoft.com/office/officeart/2005/8/layout/default"/>
    <dgm:cxn modelId="{A0278682-C18F-4834-81B0-7C56DF6BF181}" type="presParOf" srcId="{7B0DB456-F307-4417-8273-88E7F82DA399}" destId="{E07B097F-15A8-4191-92DE-AF6D2DCD8848}" srcOrd="3" destOrd="0" presId="urn:microsoft.com/office/officeart/2005/8/layout/default"/>
    <dgm:cxn modelId="{51BE97AB-2ADC-4813-A251-02D1F96EAFEB}" type="presParOf" srcId="{7B0DB456-F307-4417-8273-88E7F82DA399}" destId="{BDE11567-D238-40F4-8CBD-84C669A6023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9926018-5AE9-4BDA-BE14-803459DA2D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ABC887DD-126E-4357-AB23-4F87D3E72A71}">
      <dgm:prSet phldrT="[Text]"/>
      <dgm:spPr/>
      <dgm:t>
        <a:bodyPr/>
        <a:lstStyle/>
        <a:p>
          <a:pPr rtl="1"/>
          <a:r>
            <a:rPr lang="he-IL" dirty="0"/>
            <a:t>גיוון הסיגנלים בסט האימון ע"י </a:t>
          </a:r>
          <a:r>
            <a:rPr lang="en-US" dirty="0"/>
            <a:t>data </a:t>
          </a:r>
          <a:r>
            <a:rPr lang="en-US" dirty="0" err="1"/>
            <a:t>augmantation</a:t>
          </a:r>
          <a:endParaRPr lang="he-IL" dirty="0"/>
        </a:p>
      </dgm:t>
    </dgm:pt>
    <dgm:pt modelId="{88316647-FCA6-4930-88CB-2FB2C377EA83}" type="parTrans" cxnId="{62FB6149-5AF9-458E-A407-585BECBCA029}">
      <dgm:prSet/>
      <dgm:spPr/>
      <dgm:t>
        <a:bodyPr/>
        <a:lstStyle/>
        <a:p>
          <a:pPr rtl="1"/>
          <a:endParaRPr lang="he-IL"/>
        </a:p>
      </dgm:t>
    </dgm:pt>
    <dgm:pt modelId="{D221B1A8-CA3F-439B-9D98-0489C1156931}" type="sibTrans" cxnId="{62FB6149-5AF9-458E-A407-585BECBCA029}">
      <dgm:prSet/>
      <dgm:spPr/>
      <dgm:t>
        <a:bodyPr/>
        <a:lstStyle/>
        <a:p>
          <a:pPr rtl="1"/>
          <a:endParaRPr lang="he-IL"/>
        </a:p>
      </dgm:t>
    </dgm:pt>
    <dgm:pt modelId="{B0DD8ADE-4A94-4D09-8E7E-4F34E36905BF}">
      <dgm:prSet phldrT="[Text]"/>
      <dgm:spPr/>
      <dgm:t>
        <a:bodyPr/>
        <a:lstStyle/>
        <a:p>
          <a:pPr rtl="1"/>
          <a:r>
            <a:rPr lang="he-IL" dirty="0">
              <a:latin typeface="+mj-lt"/>
            </a:rPr>
            <a:t>העמקת המחקר בנוגע לקשר שבין מבנה אות ה-</a:t>
          </a:r>
          <a:r>
            <a:rPr lang="en-US" dirty="0">
              <a:latin typeface="+mj-lt"/>
            </a:rPr>
            <a:t>PPG</a:t>
          </a:r>
          <a:r>
            <a:rPr lang="he-IL" dirty="0">
              <a:latin typeface="+mj-lt"/>
            </a:rPr>
            <a:t> לבין מבנה אות ה-</a:t>
          </a:r>
          <a:r>
            <a:rPr lang="en-US" dirty="0">
              <a:latin typeface="+mj-lt"/>
            </a:rPr>
            <a:t>BP</a:t>
          </a:r>
          <a:endParaRPr lang="he-IL" dirty="0">
            <a:latin typeface="+mj-lt"/>
          </a:endParaRPr>
        </a:p>
      </dgm:t>
    </dgm:pt>
    <dgm:pt modelId="{D5490C02-D9B4-4C14-AE0F-2FBCC7F337EB}" type="parTrans" cxnId="{0C479338-1FEF-4F50-88C6-67F299620C78}">
      <dgm:prSet/>
      <dgm:spPr/>
      <dgm:t>
        <a:bodyPr/>
        <a:lstStyle/>
        <a:p>
          <a:pPr rtl="1"/>
          <a:endParaRPr lang="he-IL"/>
        </a:p>
      </dgm:t>
    </dgm:pt>
    <dgm:pt modelId="{A47E191C-AD0F-447C-B2F6-CEE21668AF63}" type="sibTrans" cxnId="{0C479338-1FEF-4F50-88C6-67F299620C78}">
      <dgm:prSet/>
      <dgm:spPr/>
      <dgm:t>
        <a:bodyPr/>
        <a:lstStyle/>
        <a:p>
          <a:pPr rtl="1"/>
          <a:endParaRPr lang="he-IL"/>
        </a:p>
      </dgm:t>
    </dgm:pt>
    <dgm:pt modelId="{A3B8478D-BC55-41D9-AD05-A298AB97FF24}">
      <dgm:prSet phldrT="[Text]"/>
      <dgm:spPr/>
      <dgm:t>
        <a:bodyPr/>
        <a:lstStyle/>
        <a:p>
          <a:pPr rtl="1"/>
          <a:r>
            <a:rPr lang="he-IL" dirty="0">
              <a:latin typeface="+mj-lt"/>
            </a:rPr>
            <a:t>אימון הרשת על מספר פציינטים שונים</a:t>
          </a:r>
        </a:p>
      </dgm:t>
    </dgm:pt>
    <dgm:pt modelId="{5B123D16-62B6-40E0-8C30-4A02C34E0069}" type="parTrans" cxnId="{1B412104-AFFB-4AD6-A1F7-820284877534}">
      <dgm:prSet/>
      <dgm:spPr/>
      <dgm:t>
        <a:bodyPr/>
        <a:lstStyle/>
        <a:p>
          <a:pPr rtl="1"/>
          <a:endParaRPr lang="he-IL"/>
        </a:p>
      </dgm:t>
    </dgm:pt>
    <dgm:pt modelId="{21E26B6D-628C-4EC6-A621-1DDE60B71199}" type="sibTrans" cxnId="{1B412104-AFFB-4AD6-A1F7-820284877534}">
      <dgm:prSet/>
      <dgm:spPr/>
      <dgm:t>
        <a:bodyPr/>
        <a:lstStyle/>
        <a:p>
          <a:pPr rtl="1"/>
          <a:endParaRPr lang="he-IL"/>
        </a:p>
      </dgm:t>
    </dgm:pt>
    <dgm:pt modelId="{6A7CD8F1-EDC1-455B-83F3-C0CDAB531199}" type="pres">
      <dgm:prSet presAssocID="{89926018-5AE9-4BDA-BE14-803459DA2DAE}" presName="diagram" presStyleCnt="0">
        <dgm:presLayoutVars>
          <dgm:dir/>
          <dgm:resizeHandles val="exact"/>
        </dgm:presLayoutVars>
      </dgm:prSet>
      <dgm:spPr/>
    </dgm:pt>
    <dgm:pt modelId="{3E16626A-58D8-4190-A3E8-95E0699DDD08}" type="pres">
      <dgm:prSet presAssocID="{ABC887DD-126E-4357-AB23-4F87D3E72A71}" presName="node" presStyleLbl="node1" presStyleIdx="0" presStyleCnt="3">
        <dgm:presLayoutVars>
          <dgm:bulletEnabled val="1"/>
        </dgm:presLayoutVars>
      </dgm:prSet>
      <dgm:spPr/>
    </dgm:pt>
    <dgm:pt modelId="{C209DAB9-2C4A-4A3A-B6D3-8C51844FB622}" type="pres">
      <dgm:prSet presAssocID="{D221B1A8-CA3F-439B-9D98-0489C1156931}" presName="sibTrans" presStyleCnt="0"/>
      <dgm:spPr/>
    </dgm:pt>
    <dgm:pt modelId="{FAAA729B-FD99-42DC-846C-921A9A367A41}" type="pres">
      <dgm:prSet presAssocID="{B0DD8ADE-4A94-4D09-8E7E-4F34E36905BF}" presName="node" presStyleLbl="node1" presStyleIdx="1" presStyleCnt="3">
        <dgm:presLayoutVars>
          <dgm:bulletEnabled val="1"/>
        </dgm:presLayoutVars>
      </dgm:prSet>
      <dgm:spPr/>
    </dgm:pt>
    <dgm:pt modelId="{6FFA44A2-031C-4E0D-97C1-542D84BB3115}" type="pres">
      <dgm:prSet presAssocID="{A47E191C-AD0F-447C-B2F6-CEE21668AF63}" presName="sibTrans" presStyleCnt="0"/>
      <dgm:spPr/>
    </dgm:pt>
    <dgm:pt modelId="{FA8D7F97-FBCA-402D-844A-7F57208B6957}" type="pres">
      <dgm:prSet presAssocID="{A3B8478D-BC55-41D9-AD05-A298AB97FF24}" presName="node" presStyleLbl="node1" presStyleIdx="2" presStyleCnt="3">
        <dgm:presLayoutVars>
          <dgm:bulletEnabled val="1"/>
        </dgm:presLayoutVars>
      </dgm:prSet>
      <dgm:spPr/>
    </dgm:pt>
  </dgm:ptLst>
  <dgm:cxnLst>
    <dgm:cxn modelId="{1B412104-AFFB-4AD6-A1F7-820284877534}" srcId="{89926018-5AE9-4BDA-BE14-803459DA2DAE}" destId="{A3B8478D-BC55-41D9-AD05-A298AB97FF24}" srcOrd="2" destOrd="0" parTransId="{5B123D16-62B6-40E0-8C30-4A02C34E0069}" sibTransId="{21E26B6D-628C-4EC6-A621-1DDE60B71199}"/>
    <dgm:cxn modelId="{0C479338-1FEF-4F50-88C6-67F299620C78}" srcId="{89926018-5AE9-4BDA-BE14-803459DA2DAE}" destId="{B0DD8ADE-4A94-4D09-8E7E-4F34E36905BF}" srcOrd="1" destOrd="0" parTransId="{D5490C02-D9B4-4C14-AE0F-2FBCC7F337EB}" sibTransId="{A47E191C-AD0F-447C-B2F6-CEE21668AF63}"/>
    <dgm:cxn modelId="{62FB6149-5AF9-458E-A407-585BECBCA029}" srcId="{89926018-5AE9-4BDA-BE14-803459DA2DAE}" destId="{ABC887DD-126E-4357-AB23-4F87D3E72A71}" srcOrd="0" destOrd="0" parTransId="{88316647-FCA6-4930-88CB-2FB2C377EA83}" sibTransId="{D221B1A8-CA3F-439B-9D98-0489C1156931}"/>
    <dgm:cxn modelId="{7489BD49-47F8-4367-8EDF-1FED486B5B42}" type="presOf" srcId="{B0DD8ADE-4A94-4D09-8E7E-4F34E36905BF}" destId="{FAAA729B-FD99-42DC-846C-921A9A367A41}" srcOrd="0" destOrd="0" presId="urn:microsoft.com/office/officeart/2005/8/layout/default"/>
    <dgm:cxn modelId="{B4D2024D-0548-404A-B45D-C396CB8C4F5F}" type="presOf" srcId="{ABC887DD-126E-4357-AB23-4F87D3E72A71}" destId="{3E16626A-58D8-4190-A3E8-95E0699DDD08}" srcOrd="0" destOrd="0" presId="urn:microsoft.com/office/officeart/2005/8/layout/default"/>
    <dgm:cxn modelId="{CD336D9F-50E1-42AF-8961-7C568BB05A0E}" type="presOf" srcId="{A3B8478D-BC55-41D9-AD05-A298AB97FF24}" destId="{FA8D7F97-FBCA-402D-844A-7F57208B6957}" srcOrd="0" destOrd="0" presId="urn:microsoft.com/office/officeart/2005/8/layout/default"/>
    <dgm:cxn modelId="{4AFAFAA7-B06C-4338-9A6F-CF09489D7493}" type="presOf" srcId="{89926018-5AE9-4BDA-BE14-803459DA2DAE}" destId="{6A7CD8F1-EDC1-455B-83F3-C0CDAB531199}" srcOrd="0" destOrd="0" presId="urn:microsoft.com/office/officeart/2005/8/layout/default"/>
    <dgm:cxn modelId="{F76FA6FE-C9AB-4139-903D-A9BF871BDD90}" type="presParOf" srcId="{6A7CD8F1-EDC1-455B-83F3-C0CDAB531199}" destId="{3E16626A-58D8-4190-A3E8-95E0699DDD08}" srcOrd="0" destOrd="0" presId="urn:microsoft.com/office/officeart/2005/8/layout/default"/>
    <dgm:cxn modelId="{5FC8378F-A064-45FF-98C1-A0CA67E4CC90}" type="presParOf" srcId="{6A7CD8F1-EDC1-455B-83F3-C0CDAB531199}" destId="{C209DAB9-2C4A-4A3A-B6D3-8C51844FB622}" srcOrd="1" destOrd="0" presId="urn:microsoft.com/office/officeart/2005/8/layout/default"/>
    <dgm:cxn modelId="{9BD6B3C9-3E0B-486D-B09D-BA2AEB6FF460}" type="presParOf" srcId="{6A7CD8F1-EDC1-455B-83F3-C0CDAB531199}" destId="{FAAA729B-FD99-42DC-846C-921A9A367A41}" srcOrd="2" destOrd="0" presId="urn:microsoft.com/office/officeart/2005/8/layout/default"/>
    <dgm:cxn modelId="{A69A5454-A5CD-4089-ACF7-17E690F4A6D5}" type="presParOf" srcId="{6A7CD8F1-EDC1-455B-83F3-C0CDAB531199}" destId="{6FFA44A2-031C-4E0D-97C1-542D84BB3115}" srcOrd="3" destOrd="0" presId="urn:microsoft.com/office/officeart/2005/8/layout/default"/>
    <dgm:cxn modelId="{D714F53B-87B7-4F6A-919A-5AFF8CCA9F3F}" type="presParOf" srcId="{6A7CD8F1-EDC1-455B-83F3-C0CDAB531199}" destId="{FA8D7F97-FBCA-402D-844A-7F57208B695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818645" y="1752514"/>
          <a:ext cx="64334" cy="3119641"/>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373987" y="514262"/>
          <a:ext cx="3407574" cy="2712674"/>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3001372"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40177"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40177" y="0"/>
        <a:ext cx="3011213" cy="602242"/>
      </dsp:txXfrm>
    </dsp:sp>
    <dsp:sp modelId="{D313AFC8-5A79-47C3-9F31-ED550ED9A683}">
      <dsp:nvSpPr>
        <dsp:cNvPr id="0" name=""/>
        <dsp:cNvSpPr/>
      </dsp:nvSpPr>
      <dsp:spPr>
        <a:xfrm flipH="1">
          <a:off x="6778480" y="2738662"/>
          <a:ext cx="454658" cy="1147344"/>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46637" y="489969"/>
          <a:ext cx="3309167" cy="27805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156370"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6926073"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6926073" y="0"/>
        <a:ext cx="3011213" cy="602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0"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0"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DC28-31A5-4684-89BC-10023AEC5F35}">
      <dsp:nvSpPr>
        <dsp:cNvPr id="0" name=""/>
        <dsp:cNvSpPr/>
      </dsp:nvSpPr>
      <dsp:spPr>
        <a:xfrm rot="5400000">
          <a:off x="423716" y="2790792"/>
          <a:ext cx="1256815" cy="2091312"/>
        </a:xfrm>
        <a:prstGeom prst="corner">
          <a:avLst>
            <a:gd name="adj1" fmla="val 16120"/>
            <a:gd name="adj2" fmla="val 16110"/>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973EB-008F-4AE3-A3AD-38623836DB71}">
      <dsp:nvSpPr>
        <dsp:cNvPr id="0" name=""/>
        <dsp:cNvSpPr/>
      </dsp:nvSpPr>
      <dsp:spPr>
        <a:xfrm>
          <a:off x="213922" y="341564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מדידת ל"ד ע"י קטטר למשך 10 דקות, לצד מדידת </a:t>
          </a:r>
          <a:r>
            <a:rPr lang="en-US" sz="2000" kern="1200" dirty="0">
              <a:latin typeface="+mj-lt"/>
            </a:rPr>
            <a:t>PPG</a:t>
          </a:r>
          <a:r>
            <a:rPr lang="he-IL" sz="2000" kern="1200" dirty="0">
              <a:latin typeface="+mj-lt"/>
            </a:rPr>
            <a:t> ע"י קליפס</a:t>
          </a:r>
        </a:p>
      </dsp:txBody>
      <dsp:txXfrm>
        <a:off x="213922" y="3415644"/>
        <a:ext cx="1888048" cy="1654985"/>
      </dsp:txXfrm>
    </dsp:sp>
    <dsp:sp modelId="{74FA1299-11EC-46B1-9038-C13E18DEAE53}">
      <dsp:nvSpPr>
        <dsp:cNvPr id="0" name=""/>
        <dsp:cNvSpPr/>
      </dsp:nvSpPr>
      <dsp:spPr>
        <a:xfrm>
          <a:off x="1745735" y="2636827"/>
          <a:ext cx="356235" cy="356235"/>
        </a:xfrm>
        <a:prstGeom prst="triangle">
          <a:avLst>
            <a:gd name="adj" fmla="val 100000"/>
          </a:avLst>
        </a:prstGeom>
        <a:solidFill>
          <a:schemeClr val="accent6">
            <a:alpha val="90000"/>
            <a:hueOff val="0"/>
            <a:satOff val="0"/>
            <a:lumOff val="0"/>
            <a:alphaOff val="-5000"/>
          </a:schemeClr>
        </a:solidFill>
        <a:ln w="12700" cap="flat" cmpd="sng" algn="ctr">
          <a:solidFill>
            <a:schemeClr val="accent6">
              <a:alpha val="90000"/>
              <a:hueOff val="0"/>
              <a:satOff val="0"/>
              <a:lumOff val="0"/>
              <a:alpha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096-A201-4EBD-B6D2-F09F62DB05F2}">
      <dsp:nvSpPr>
        <dsp:cNvPr id="0" name=""/>
        <dsp:cNvSpPr/>
      </dsp:nvSpPr>
      <dsp:spPr>
        <a:xfrm rot="5400000">
          <a:off x="2735056" y="2218849"/>
          <a:ext cx="1256815" cy="2091312"/>
        </a:xfrm>
        <a:prstGeom prst="corner">
          <a:avLst>
            <a:gd name="adj1" fmla="val 16120"/>
            <a:gd name="adj2" fmla="val 16110"/>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DA458-E6EC-4B56-AE21-C07204C4EBAB}">
      <dsp:nvSpPr>
        <dsp:cNvPr id="0" name=""/>
        <dsp:cNvSpPr/>
      </dsp:nvSpPr>
      <dsp:spPr>
        <a:xfrm>
          <a:off x="2525262" y="284370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הכנסת הסיגנלים לרשת לצורך אימון</a:t>
          </a:r>
        </a:p>
      </dsp:txBody>
      <dsp:txXfrm>
        <a:off x="2525262" y="2843700"/>
        <a:ext cx="1888048" cy="1654985"/>
      </dsp:txXfrm>
    </dsp:sp>
    <dsp:sp modelId="{843808D1-766F-473A-97D5-7457E494F632}">
      <dsp:nvSpPr>
        <dsp:cNvPr id="0" name=""/>
        <dsp:cNvSpPr/>
      </dsp:nvSpPr>
      <dsp:spPr>
        <a:xfrm>
          <a:off x="4057075" y="2064884"/>
          <a:ext cx="356235" cy="356235"/>
        </a:xfrm>
        <a:prstGeom prst="triangle">
          <a:avLst>
            <a:gd name="adj" fmla="val 100000"/>
          </a:avLst>
        </a:prstGeom>
        <a:solidFill>
          <a:schemeClr val="accent6">
            <a:alpha val="90000"/>
            <a:hueOff val="0"/>
            <a:satOff val="0"/>
            <a:lumOff val="0"/>
            <a:alphaOff val="-15000"/>
          </a:schemeClr>
        </a:solidFill>
        <a:ln w="12700" cap="flat" cmpd="sng" algn="ctr">
          <a:solidFill>
            <a:schemeClr val="accent6">
              <a:alpha val="90000"/>
              <a:hueOff val="0"/>
              <a:satOff val="0"/>
              <a:lumOff val="0"/>
              <a:alpha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AAE3-AC6D-44A1-8534-3A89503469AE}">
      <dsp:nvSpPr>
        <dsp:cNvPr id="0" name=""/>
        <dsp:cNvSpPr/>
      </dsp:nvSpPr>
      <dsp:spPr>
        <a:xfrm rot="5400000">
          <a:off x="5046396" y="1646905"/>
          <a:ext cx="1256815" cy="2091312"/>
        </a:xfrm>
        <a:prstGeom prst="corner">
          <a:avLst>
            <a:gd name="adj1" fmla="val 16120"/>
            <a:gd name="adj2" fmla="val 16110"/>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BFE3-7000-45B5-AB2A-DE490AEE0F08}">
      <dsp:nvSpPr>
        <dsp:cNvPr id="0" name=""/>
        <dsp:cNvSpPr/>
      </dsp:nvSpPr>
      <dsp:spPr>
        <a:xfrm>
          <a:off x="4836603" y="2271757"/>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שימוש במדידה רציפה של </a:t>
          </a:r>
          <a:r>
            <a:rPr lang="en-US" sz="2000" kern="1200" dirty="0">
              <a:latin typeface="+mj-lt"/>
            </a:rPr>
            <a:t>PPG</a:t>
          </a:r>
          <a:r>
            <a:rPr lang="he-IL" sz="2000" kern="1200" dirty="0">
              <a:latin typeface="+mj-lt"/>
            </a:rPr>
            <a:t> ככניסה לרשת המאומנת</a:t>
          </a:r>
        </a:p>
      </dsp:txBody>
      <dsp:txXfrm>
        <a:off x="4836603" y="2271757"/>
        <a:ext cx="1888048" cy="1654985"/>
      </dsp:txXfrm>
    </dsp:sp>
    <dsp:sp modelId="{C1F13E6A-161B-403B-9A24-DC86C65C2A35}">
      <dsp:nvSpPr>
        <dsp:cNvPr id="0" name=""/>
        <dsp:cNvSpPr/>
      </dsp:nvSpPr>
      <dsp:spPr>
        <a:xfrm>
          <a:off x="6368416" y="1492940"/>
          <a:ext cx="356235" cy="356235"/>
        </a:xfrm>
        <a:prstGeom prst="triangle">
          <a:avLst>
            <a:gd name="adj" fmla="val 100000"/>
          </a:avLst>
        </a:prstGeom>
        <a:solidFill>
          <a:schemeClr val="accent6">
            <a:alpha val="90000"/>
            <a:hueOff val="0"/>
            <a:satOff val="0"/>
            <a:lumOff val="0"/>
            <a:alphaOff val="-25000"/>
          </a:schemeClr>
        </a:solidFill>
        <a:ln w="12700" cap="flat" cmpd="sng" algn="ctr">
          <a:solidFill>
            <a:schemeClr val="accent6">
              <a:alpha val="90000"/>
              <a:hueOff val="0"/>
              <a:satOff val="0"/>
              <a:lumOff val="0"/>
              <a:alpha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385A-200E-418D-9DC1-C83D0F164570}">
      <dsp:nvSpPr>
        <dsp:cNvPr id="0" name=""/>
        <dsp:cNvSpPr/>
      </dsp:nvSpPr>
      <dsp:spPr>
        <a:xfrm rot="5400000">
          <a:off x="7357737" y="1074962"/>
          <a:ext cx="1256815" cy="2091312"/>
        </a:xfrm>
        <a:prstGeom prst="corner">
          <a:avLst>
            <a:gd name="adj1" fmla="val 16120"/>
            <a:gd name="adj2" fmla="val 16110"/>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0586-3799-4173-9E3B-3A1BAEAC6236}">
      <dsp:nvSpPr>
        <dsp:cNvPr id="0" name=""/>
        <dsp:cNvSpPr/>
      </dsp:nvSpPr>
      <dsp:spPr>
        <a:xfrm>
          <a:off x="7147943" y="169981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קבלת שערוך של אות לחץ דם באותם זמנים בהם נמדד ה-</a:t>
          </a:r>
          <a:r>
            <a:rPr lang="en-US" sz="2000" kern="1200" dirty="0">
              <a:latin typeface="+mj-lt"/>
            </a:rPr>
            <a:t>PPG</a:t>
          </a:r>
          <a:endParaRPr lang="he-IL" sz="2000" kern="1200" dirty="0">
            <a:latin typeface="+mj-lt"/>
          </a:endParaRPr>
        </a:p>
      </dsp:txBody>
      <dsp:txXfrm>
        <a:off x="7147943" y="1699814"/>
        <a:ext cx="1888048" cy="1654985"/>
      </dsp:txXfrm>
    </dsp:sp>
    <dsp:sp modelId="{AC4553D3-8C92-4F77-AC69-3D97A097FB89}">
      <dsp:nvSpPr>
        <dsp:cNvPr id="0" name=""/>
        <dsp:cNvSpPr/>
      </dsp:nvSpPr>
      <dsp:spPr>
        <a:xfrm>
          <a:off x="8679756" y="920997"/>
          <a:ext cx="356235" cy="356235"/>
        </a:xfrm>
        <a:prstGeom prst="triangle">
          <a:avLst>
            <a:gd name="adj" fmla="val 100000"/>
          </a:avLst>
        </a:prstGeom>
        <a:solidFill>
          <a:schemeClr val="accent6">
            <a:alpha val="90000"/>
            <a:hueOff val="0"/>
            <a:satOff val="0"/>
            <a:lumOff val="0"/>
            <a:alphaOff val="-35000"/>
          </a:schemeClr>
        </a:solidFill>
        <a:ln w="12700" cap="flat" cmpd="sng" algn="ctr">
          <a:solidFill>
            <a:schemeClr val="accent6">
              <a:alpha val="90000"/>
              <a:hueOff val="0"/>
              <a:satOff val="0"/>
              <a:lumOff val="0"/>
              <a:alphaOff val="-3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AE220-47DC-408E-90FC-AD6721F1AF80}">
      <dsp:nvSpPr>
        <dsp:cNvPr id="0" name=""/>
        <dsp:cNvSpPr/>
      </dsp:nvSpPr>
      <dsp:spPr>
        <a:xfrm rot="5400000">
          <a:off x="9669077" y="503018"/>
          <a:ext cx="1256815" cy="2091312"/>
        </a:xfrm>
        <a:prstGeom prst="corner">
          <a:avLst>
            <a:gd name="adj1" fmla="val 16120"/>
            <a:gd name="adj2" fmla="val 16110"/>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57C7D-E136-4429-AB2D-E96CC0F1DD6A}">
      <dsp:nvSpPr>
        <dsp:cNvPr id="0" name=""/>
        <dsp:cNvSpPr/>
      </dsp:nvSpPr>
      <dsp:spPr>
        <a:xfrm>
          <a:off x="9459283" y="112787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כיול פרמטרי הנרמול של הרשת ע"י מדידת לחץ הדם כל שעה בעזרת שרוול</a:t>
          </a:r>
        </a:p>
      </dsp:txBody>
      <dsp:txXfrm>
        <a:off x="9459283" y="1127870"/>
        <a:ext cx="1888048" cy="1654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BDF40-EC7F-4DFB-A30E-5EAAB5840E97}">
      <dsp:nvSpPr>
        <dsp:cNvPr id="0" name=""/>
        <dsp:cNvSpPr/>
      </dsp:nvSpPr>
      <dsp:spPr>
        <a:xfrm>
          <a:off x="916079" y="1000"/>
          <a:ext cx="2938957" cy="1763374"/>
        </a:xfrm>
        <a:prstGeom prst="rect">
          <a:avLst/>
        </a:prstGeom>
        <a:solidFill>
          <a:srgbClr val="800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latin typeface="+mn-lt"/>
              <a:cs typeface="+mn-cs"/>
            </a:rPr>
            <a:t>אימון על זמן קצר גורר פחות גיוון בלחץ הדם, דבר שמשפיע על הגיוון בתוצאות</a:t>
          </a:r>
        </a:p>
      </dsp:txBody>
      <dsp:txXfrm>
        <a:off x="916079" y="1000"/>
        <a:ext cx="2938957" cy="1763374"/>
      </dsp:txXfrm>
    </dsp:sp>
    <dsp:sp modelId="{77DB7D47-D630-467C-B0F7-178FE29A7788}">
      <dsp:nvSpPr>
        <dsp:cNvPr id="0" name=""/>
        <dsp:cNvSpPr/>
      </dsp:nvSpPr>
      <dsp:spPr>
        <a:xfrm>
          <a:off x="4148932" y="1000"/>
          <a:ext cx="2938957" cy="1763374"/>
        </a:xfrm>
        <a:prstGeom prst="rect">
          <a:avLst/>
        </a:prstGeom>
        <a:solidFill>
          <a:srgbClr val="800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latin typeface="+mn-lt"/>
            </a:rPr>
            <a:t>צורת </a:t>
          </a:r>
          <a:r>
            <a:rPr lang="en-US" sz="2600" kern="1200" dirty="0">
              <a:latin typeface="+mn-lt"/>
            </a:rPr>
            <a:t>PPG</a:t>
          </a:r>
          <a:r>
            <a:rPr lang="he-IL" sz="2600" kern="1200" dirty="0">
              <a:latin typeface="+mn-lt"/>
            </a:rPr>
            <a:t> שונה לאורך זמן כתוצאה מגורמים שונים</a:t>
          </a:r>
        </a:p>
      </dsp:txBody>
      <dsp:txXfrm>
        <a:off x="4148932" y="1000"/>
        <a:ext cx="2938957" cy="1763374"/>
      </dsp:txXfrm>
    </dsp:sp>
    <dsp:sp modelId="{BDE11567-D238-40F4-8CBD-84C669A60238}">
      <dsp:nvSpPr>
        <dsp:cNvPr id="0" name=""/>
        <dsp:cNvSpPr/>
      </dsp:nvSpPr>
      <dsp:spPr>
        <a:xfrm>
          <a:off x="2532505" y="2058270"/>
          <a:ext cx="2938957" cy="1763374"/>
        </a:xfrm>
        <a:prstGeom prst="rect">
          <a:avLst/>
        </a:prstGeom>
        <a:solidFill>
          <a:srgbClr val="800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נירמול האותות עפ"י סט האימון משפיע על תוצאות הבדיקה </a:t>
          </a:r>
        </a:p>
      </dsp:txBody>
      <dsp:txXfrm>
        <a:off x="2532505" y="2058270"/>
        <a:ext cx="2938957" cy="1763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6626A-58D8-4190-A3E8-95E0699DDD08}">
      <dsp:nvSpPr>
        <dsp:cNvPr id="0" name=""/>
        <dsp:cNvSpPr/>
      </dsp:nvSpPr>
      <dsp:spPr>
        <a:xfrm>
          <a:off x="599031"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גיוון הסיגנלים בסט האימון ע"י </a:t>
          </a:r>
          <a:r>
            <a:rPr lang="en-US" sz="3000" kern="1200" dirty="0"/>
            <a:t>data </a:t>
          </a:r>
          <a:r>
            <a:rPr lang="en-US" sz="3000" kern="1200" dirty="0" err="1"/>
            <a:t>augmantation</a:t>
          </a:r>
          <a:endParaRPr lang="he-IL" sz="3000" kern="1200" dirty="0"/>
        </a:p>
      </dsp:txBody>
      <dsp:txXfrm>
        <a:off x="599031" y="801"/>
        <a:ext cx="3313793" cy="1988275"/>
      </dsp:txXfrm>
    </dsp:sp>
    <dsp:sp modelId="{FAAA729B-FD99-42DC-846C-921A9A367A41}">
      <dsp:nvSpPr>
        <dsp:cNvPr id="0" name=""/>
        <dsp:cNvSpPr/>
      </dsp:nvSpPr>
      <dsp:spPr>
        <a:xfrm>
          <a:off x="4244204"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העמקת המחקר בנוגע לקשר שבין מבנה אות ה-</a:t>
          </a:r>
          <a:r>
            <a:rPr lang="en-US" sz="3000" kern="1200" dirty="0">
              <a:latin typeface="+mj-lt"/>
            </a:rPr>
            <a:t>PPG</a:t>
          </a:r>
          <a:r>
            <a:rPr lang="he-IL" sz="3000" kern="1200" dirty="0">
              <a:latin typeface="+mj-lt"/>
            </a:rPr>
            <a:t> לבין מבנה אות ה-</a:t>
          </a:r>
          <a:r>
            <a:rPr lang="en-US" sz="3000" kern="1200" dirty="0">
              <a:latin typeface="+mj-lt"/>
            </a:rPr>
            <a:t>BP</a:t>
          </a:r>
          <a:endParaRPr lang="he-IL" sz="3000" kern="1200" dirty="0">
            <a:latin typeface="+mj-lt"/>
          </a:endParaRPr>
        </a:p>
      </dsp:txBody>
      <dsp:txXfrm>
        <a:off x="4244204" y="801"/>
        <a:ext cx="3313793" cy="1988275"/>
      </dsp:txXfrm>
    </dsp:sp>
    <dsp:sp modelId="{FA8D7F97-FBCA-402D-844A-7F57208B6957}">
      <dsp:nvSpPr>
        <dsp:cNvPr id="0" name=""/>
        <dsp:cNvSpPr/>
      </dsp:nvSpPr>
      <dsp:spPr>
        <a:xfrm>
          <a:off x="2421617" y="2320456"/>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אימון הרשת על מספר פציינטים שונים</a:t>
          </a:r>
        </a:p>
      </dsp:txBody>
      <dsp:txXfrm>
        <a:off x="2421617" y="2320456"/>
        <a:ext cx="3313793" cy="1988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ל'/כסלו/תש"פ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1</a:t>
            </a:fld>
            <a:endParaRPr lang="he-IL"/>
          </a:p>
        </p:txBody>
      </p:sp>
    </p:spTree>
    <p:extLst>
      <p:ext uri="{BB962C8B-B14F-4D97-AF65-F5344CB8AC3E}">
        <p14:creationId xmlns:p14="http://schemas.microsoft.com/office/powerpoint/2010/main" val="1666240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12</a:t>
            </a:fld>
            <a:endParaRPr lang="he-IL"/>
          </a:p>
        </p:txBody>
      </p:sp>
    </p:spTree>
    <p:extLst>
      <p:ext uri="{BB962C8B-B14F-4D97-AF65-F5344CB8AC3E}">
        <p14:creationId xmlns:p14="http://schemas.microsoft.com/office/powerpoint/2010/main" val="119801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מלל עבור השקופית הבאה, לא בהכרח נציג את השקופית הזו</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13</a:t>
            </a:fld>
            <a:endParaRPr lang="he-IL"/>
          </a:p>
        </p:txBody>
      </p:sp>
    </p:spTree>
    <p:extLst>
      <p:ext uri="{BB962C8B-B14F-4D97-AF65-F5344CB8AC3E}">
        <p14:creationId xmlns:p14="http://schemas.microsoft.com/office/powerpoint/2010/main" val="426884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14</a:t>
            </a:fld>
            <a:endParaRPr lang="he-IL"/>
          </a:p>
        </p:txBody>
      </p:sp>
    </p:spTree>
    <p:extLst>
      <p:ext uri="{BB962C8B-B14F-4D97-AF65-F5344CB8AC3E}">
        <p14:creationId xmlns:p14="http://schemas.microsoft.com/office/powerpoint/2010/main" val="333685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16</a:t>
            </a:fld>
            <a:endParaRPr lang="he-IL"/>
          </a:p>
        </p:txBody>
      </p:sp>
    </p:spTree>
    <p:extLst>
      <p:ext uri="{BB962C8B-B14F-4D97-AF65-F5344CB8AC3E}">
        <p14:creationId xmlns:p14="http://schemas.microsoft.com/office/powerpoint/2010/main" val="122132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18</a:t>
            </a:fld>
            <a:endParaRPr lang="he-IL"/>
          </a:p>
        </p:txBody>
      </p:sp>
    </p:spTree>
    <p:extLst>
      <p:ext uri="{BB962C8B-B14F-4D97-AF65-F5344CB8AC3E}">
        <p14:creationId xmlns:p14="http://schemas.microsoft.com/office/powerpoint/2010/main" val="7423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2</a:t>
            </a:fld>
            <a:endParaRPr lang="he-IL"/>
          </a:p>
        </p:txBody>
      </p:sp>
    </p:spTree>
    <p:extLst>
      <p:ext uri="{BB962C8B-B14F-4D97-AF65-F5344CB8AC3E}">
        <p14:creationId xmlns:p14="http://schemas.microsoft.com/office/powerpoint/2010/main" val="312194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שירילי</a:t>
            </a:r>
          </a:p>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4</a:t>
            </a:fld>
            <a:endParaRPr lang="he-IL"/>
          </a:p>
        </p:txBody>
      </p:sp>
    </p:spTree>
    <p:extLst>
      <p:ext uri="{BB962C8B-B14F-4D97-AF65-F5344CB8AC3E}">
        <p14:creationId xmlns:p14="http://schemas.microsoft.com/office/powerpoint/2010/main" val="44499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5</a:t>
            </a:fld>
            <a:endParaRPr lang="he-IL"/>
          </a:p>
        </p:txBody>
      </p:sp>
    </p:spTree>
    <p:extLst>
      <p:ext uri="{BB962C8B-B14F-4D97-AF65-F5344CB8AC3E}">
        <p14:creationId xmlns:p14="http://schemas.microsoft.com/office/powerpoint/2010/main" val="269851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6</a:t>
            </a:fld>
            <a:endParaRPr lang="he-IL"/>
          </a:p>
        </p:txBody>
      </p:sp>
    </p:spTree>
    <p:extLst>
      <p:ext uri="{BB962C8B-B14F-4D97-AF65-F5344CB8AC3E}">
        <p14:creationId xmlns:p14="http://schemas.microsoft.com/office/powerpoint/2010/main" val="353956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7</a:t>
            </a:fld>
            <a:endParaRPr lang="he-IL"/>
          </a:p>
        </p:txBody>
      </p:sp>
    </p:spTree>
    <p:extLst>
      <p:ext uri="{BB962C8B-B14F-4D97-AF65-F5344CB8AC3E}">
        <p14:creationId xmlns:p14="http://schemas.microsoft.com/office/powerpoint/2010/main" val="414854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a:p>
            <a:endParaRPr lang="he-IL" dirty="0"/>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במהלך הפרויקט הבנו שעל מנת לשערך לחץ דם של מטופל, נדרשת רשת פרסונלית. החלטה זו באה בהינתן שני חסרונות של 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רשת על מספר מטופלים יכול להניב תוצאה שהיא ממוצע המטופל הממוצע. בהתחשב במקור </a:t>
            </a:r>
            <a:r>
              <a:rPr lang="he-IL" dirty="0" err="1">
                <a:latin typeface="Calibri" panose="020F0502020204030204" pitchFamily="34" charset="0"/>
                <a:cs typeface="Calibri" panose="020F0502020204030204" pitchFamily="34" charset="0"/>
              </a:rPr>
              <a:t>הדאטא</a:t>
            </a:r>
            <a:r>
              <a:rPr lang="he-IL" dirty="0">
                <a:latin typeface="Calibri" panose="020F0502020204030204" pitchFamily="34" charset="0"/>
                <a:cs typeface="Calibri" panose="020F0502020204030204" pitchFamily="34" charset="0"/>
              </a:rPr>
              <a:t> סט שלנו, ייתכן ורשת שאומנה על </a:t>
            </a:r>
            <a:r>
              <a:rPr lang="he-IL" dirty="0" err="1">
                <a:latin typeface="Calibri" panose="020F0502020204030204" pitchFamily="34" charset="0"/>
                <a:cs typeface="Calibri" panose="020F0502020204030204" pitchFamily="34" charset="0"/>
              </a:rPr>
              <a:t>דאטא</a:t>
            </a:r>
            <a:r>
              <a:rPr lang="he-IL" dirty="0">
                <a:latin typeface="Calibri" panose="020F0502020204030204" pitchFamily="34" charset="0"/>
                <a:cs typeface="Calibri" panose="020F0502020204030204" pitchFamily="34" charset="0"/>
              </a:rPr>
              <a:t> זה לא תתאים למדינות אחרות בעולם או בעלי </a:t>
            </a:r>
            <a:r>
              <a:rPr lang="he-IL" dirty="0" err="1">
                <a:latin typeface="Calibri" panose="020F0502020204030204" pitchFamily="34" charset="0"/>
                <a:cs typeface="Calibri" panose="020F0502020204030204" pitchFamily="34" charset="0"/>
              </a:rPr>
              <a:t>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בשקפים הבאים נוכל לראות כי מוצא הרשת תלוי בסיגנל ה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אשר שונה בין מטופל למטופל, ומשתנה גם עקב המנח של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8</a:t>
            </a:fld>
            <a:endParaRPr lang="he-IL"/>
          </a:p>
        </p:txBody>
      </p:sp>
    </p:spTree>
    <p:extLst>
      <p:ext uri="{BB962C8B-B14F-4D97-AF65-F5344CB8AC3E}">
        <p14:creationId xmlns:p14="http://schemas.microsoft.com/office/powerpoint/2010/main" val="315769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סיגנלים אלה מנורמלים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a:t>
            </a:r>
            <a:r>
              <a:rPr lang="he-IL" dirty="0" err="1">
                <a:latin typeface="Calibri" panose="020F0502020204030204" pitchFamily="34" charset="0"/>
                <a:cs typeface="Calibri" panose="020F0502020204030204" pitchFamily="34" charset="0"/>
              </a:rPr>
              <a:t>וסקיילרים</a:t>
            </a:r>
            <a:r>
              <a:rPr lang="he-IL" dirty="0">
                <a:latin typeface="Calibri" panose="020F0502020204030204" pitchFamily="34" charset="0"/>
                <a:cs typeface="Calibri" panose="020F0502020204030204" pitchFamily="34" charset="0"/>
              </a:rPr>
              <a:t> אלה נשמרים כתוצאה בפונקציית האימון. הרשת ממשקלת את המשקולות שלה עפ"י </a:t>
            </a:r>
            <a:r>
              <a:rPr lang="en-US" dirty="0">
                <a:latin typeface="Calibri" panose="020F0502020204030204" pitchFamily="34" charset="0"/>
                <a:cs typeface="Calibri" panose="020F0502020204030204" pitchFamily="34" charset="0"/>
              </a:rPr>
              <a:t>stochastic gradient descent </a:t>
            </a:r>
            <a:r>
              <a:rPr lang="he-IL" dirty="0">
                <a:latin typeface="Calibri" panose="020F0502020204030204" pitchFamily="34" charset="0"/>
                <a:cs typeface="Calibri" panose="020F0502020204030204" pitchFamily="34" charset="0"/>
              </a:rPr>
              <a:t> ע"י </a:t>
            </a:r>
            <a:r>
              <a:rPr lang="en-US" dirty="0">
                <a:latin typeface="Calibri" panose="020F0502020204030204" pitchFamily="34" charset="0"/>
                <a:cs typeface="Calibri" panose="020F0502020204030204" pitchFamily="34" charset="0"/>
              </a:rPr>
              <a:t>Adam optimizer</a:t>
            </a:r>
            <a:r>
              <a:rPr lang="he-IL" dirty="0">
                <a:latin typeface="Calibri" panose="020F0502020204030204" pitchFamily="34" charset="0"/>
                <a:cs typeface="Calibri" panose="020F0502020204030204" pitchFamily="34" charset="0"/>
              </a:rPr>
              <a:t>. </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latin typeface="Calibri" panose="020F0502020204030204" pitchFamily="34" charset="0"/>
                <a:cs typeface="Calibri" panose="020F0502020204030204" pitchFamily="34" charset="0"/>
              </a:rPr>
              <a:t>בעת כניסת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לביצוע </a:t>
            </a:r>
            <a:r>
              <a:rPr lang="en-US" dirty="0">
                <a:latin typeface="Calibri" panose="020F0502020204030204" pitchFamily="34" charset="0"/>
                <a:cs typeface="Calibri" panose="020F0502020204030204" pitchFamily="34" charset="0"/>
              </a:rPr>
              <a:t>test</a:t>
            </a:r>
            <a:r>
              <a:rPr lang="he-IL" dirty="0">
                <a:latin typeface="Calibri" panose="020F0502020204030204" pitchFamily="34" charset="0"/>
                <a:cs typeface="Calibri" panose="020F0502020204030204" pitchFamily="34" charset="0"/>
              </a:rPr>
              <a:t>, סיגנל זה מנורמל ע"י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בסט האימון, ופלט הרשת- סיגנל ה-</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המשוערך מנורמל עפ"י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אות זה באימון. זאת על מנת לדמות מצב אמיתי בזמן ריצה.</a:t>
            </a:r>
          </a:p>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66134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ל'/כסלו/תש"פ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ל'/כסלו/תש"פ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6.png"/><Relationship Id="rId5" Type="http://schemas.openxmlformats.org/officeDocument/2006/relationships/diagramQuickStyle" Target="../diagrams/quickStyle2.xml"/><Relationship Id="rId10" Type="http://schemas.openxmlformats.org/officeDocument/2006/relationships/image" Target="../media/image15.png"/><Relationship Id="rId4" Type="http://schemas.openxmlformats.org/officeDocument/2006/relationships/diagramLayout" Target="../diagrams/layout2.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7.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8.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4"/>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
            <a:extLst>
              <a:ext uri="{FF2B5EF4-FFF2-40B4-BE49-F238E27FC236}">
                <a16:creationId xmlns:a16="http://schemas.microsoft.com/office/drawing/2014/main" id="{D1826BBE-8D59-4A46-8827-6B1AB2DDB70F}"/>
              </a:ext>
            </a:extLst>
          </p:cNvPr>
          <p:cNvPicPr/>
          <p:nvPr/>
        </p:nvPicPr>
        <p:blipFill>
          <a:blip r:embed="rId3">
            <a:lum/>
            <a:alphaModFix/>
          </a:blip>
          <a:srcRect/>
          <a:stretch>
            <a:fillRect/>
          </a:stretch>
        </p:blipFill>
        <p:spPr>
          <a:xfrm>
            <a:off x="2412134" y="4209396"/>
            <a:ext cx="3283432" cy="2661864"/>
          </a:xfrm>
          <a:prstGeom prst="rect">
            <a:avLst/>
          </a:prstGeom>
        </p:spPr>
      </p:pic>
      <p:pic>
        <p:nvPicPr>
          <p:cNvPr id="8" name="Image2">
            <a:extLst>
              <a:ext uri="{FF2B5EF4-FFF2-40B4-BE49-F238E27FC236}">
                <a16:creationId xmlns:a16="http://schemas.microsoft.com/office/drawing/2014/main" id="{C9A8AA56-0A64-4B68-B85B-7AC175812C27}"/>
              </a:ext>
            </a:extLst>
          </p:cNvPr>
          <p:cNvPicPr/>
          <p:nvPr/>
        </p:nvPicPr>
        <p:blipFill>
          <a:blip r:embed="rId4">
            <a:lum/>
            <a:alphaModFix/>
          </a:blip>
          <a:srcRect/>
          <a:stretch>
            <a:fillRect/>
          </a:stretch>
        </p:blipFill>
        <p:spPr>
          <a:xfrm>
            <a:off x="6685627" y="4209394"/>
            <a:ext cx="3283431" cy="2695902"/>
          </a:xfrm>
          <a:prstGeom prst="rect">
            <a:avLst/>
          </a:prstGeom>
        </p:spPr>
      </p:pic>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1059794322"/>
              </p:ext>
            </p:extLst>
          </p:nvPr>
        </p:nvGraphicFramePr>
        <p:xfrm>
          <a:off x="-110359" y="1087821"/>
          <a:ext cx="12959256" cy="60224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81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2857653829"/>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23232"/>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121797"/>
            <a:ext cx="9905010" cy="6001643"/>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מתבצעת בכל מקרה באופן תקופתי, על מנת לקחת דגימת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במקביל נמדד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בעזרת הקליפס.</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שני סיגנלים אלו אשר מדדנו: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המקטעים.</a:t>
            </a:r>
          </a:p>
          <a:p>
            <a:r>
              <a:rPr lang="he-IL" sz="2400" dirty="0">
                <a:latin typeface="Calibri" panose="020F0502020204030204" pitchFamily="34" charset="0"/>
                <a:cs typeface="Calibri" panose="020F0502020204030204" pitchFamily="34" charset="0"/>
              </a:rPr>
              <a:t>לאחר מכן, נפסיק את מדידת הלחץ דם בעזרת </a:t>
            </a:r>
            <a:r>
              <a:rPr lang="he-IL" sz="2400" dirty="0" err="1">
                <a:latin typeface="Calibri" panose="020F0502020204030204" pitchFamily="34" charset="0"/>
                <a:cs typeface="Calibri" panose="020F0502020204030204" pitchFamily="34" charset="0"/>
              </a:rPr>
              <a:t>הקטטר</a:t>
            </a:r>
            <a:r>
              <a:rPr lang="he-IL" sz="2400" dirty="0">
                <a:latin typeface="Calibri" panose="020F0502020204030204" pitchFamily="34" charset="0"/>
                <a:cs typeface="Calibri" panose="020F0502020204030204" pitchFamily="34" charset="0"/>
              </a:rPr>
              <a:t>,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הפרמטרים לנרמול (</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נצטרך למדוד את לחץ הדם (ע"י שרוול) פעם בשעה (תלוי במצבו של החולה). </a:t>
            </a:r>
          </a:p>
          <a:p>
            <a:r>
              <a:rPr lang="he-IL" sz="2400" dirty="0">
                <a:latin typeface="Calibri" panose="020F0502020204030204" pitchFamily="34" charset="0"/>
                <a:cs typeface="Calibri" panose="020F0502020204030204" pitchFamily="34" charset="0"/>
              </a:rPr>
              <a:t>בכל פעם שיש שינוי במצבו של החולה/אחת לכ-10 שעות/כאשר צורת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משתנה – נצטרך לחזור על תהליך האימון של הרשת.</a:t>
            </a:r>
          </a:p>
          <a:p>
            <a:endParaRPr lang="he-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8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2" name="דיאגרמה 1">
            <a:extLst>
              <a:ext uri="{FF2B5EF4-FFF2-40B4-BE49-F238E27FC236}">
                <a16:creationId xmlns:a16="http://schemas.microsoft.com/office/drawing/2014/main" id="{38919620-6BF8-4790-B655-2545B8089D19}"/>
              </a:ext>
            </a:extLst>
          </p:cNvPr>
          <p:cNvGraphicFramePr/>
          <p:nvPr>
            <p:extLst>
              <p:ext uri="{D42A27DB-BD31-4B8C-83A1-F6EECF244321}">
                <p14:modId xmlns:p14="http://schemas.microsoft.com/office/powerpoint/2010/main" val="300549849"/>
              </p:ext>
            </p:extLst>
          </p:nvPr>
        </p:nvGraphicFramePr>
        <p:xfrm>
          <a:off x="441435" y="835573"/>
          <a:ext cx="11353800" cy="5990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1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169277" y="1513493"/>
            <a:ext cx="10024240" cy="4154984"/>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קיימים גורמים המשפיעים על מבנה סיגנל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 הדרך שבה הקליפס מונח על המטופל , מצבו הרפואי המשתנה או מתן התרופות – כל אלה יכולים להוביל לצורת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שונה אשר משפיעה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(על מנת למזער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הסיגנלים בכניסה לרשת הנוירונים הוא מרכיב קריטי על מנת שהשערוך יעבוד. </a:t>
            </a: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graphicFrame>
        <p:nvGraphicFramePr>
          <p:cNvPr id="5" name="Diagram 4">
            <a:extLst>
              <a:ext uri="{FF2B5EF4-FFF2-40B4-BE49-F238E27FC236}">
                <a16:creationId xmlns:a16="http://schemas.microsoft.com/office/drawing/2014/main" id="{848182D1-6A84-4800-BA0C-D00738298136}"/>
              </a:ext>
            </a:extLst>
          </p:cNvPr>
          <p:cNvGraphicFramePr/>
          <p:nvPr>
            <p:extLst>
              <p:ext uri="{D42A27DB-BD31-4B8C-83A1-F6EECF244321}">
                <p14:modId xmlns:p14="http://schemas.microsoft.com/office/powerpoint/2010/main" val="2109480603"/>
              </p:ext>
            </p:extLst>
          </p:nvPr>
        </p:nvGraphicFramePr>
        <p:xfrm>
          <a:off x="2125683" y="1690688"/>
          <a:ext cx="8003969" cy="3822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72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601189" y="1690688"/>
            <a:ext cx="8989621" cy="4524315"/>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גיוון הסיגנלים – לא מובטח שמדידת לחץ הדם של המטופל עבור סט האימון תהיה מגוונת מספיק על מנת לאמן את הרשת בצורה טובה. נרצה לנסות לגרום לסיגנלים הקצרים הנמדדים בצורה פולשנית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מטופל אחר יוכל להיות יותר מדויק.</a:t>
            </a:r>
          </a:p>
        </p:txBody>
      </p:sp>
    </p:spTree>
    <p:extLst>
      <p:ext uri="{BB962C8B-B14F-4D97-AF65-F5344CB8AC3E}">
        <p14:creationId xmlns:p14="http://schemas.microsoft.com/office/powerpoint/2010/main" val="327330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graphicFrame>
        <p:nvGraphicFramePr>
          <p:cNvPr id="2" name="Diagram 1">
            <a:extLst>
              <a:ext uri="{FF2B5EF4-FFF2-40B4-BE49-F238E27FC236}">
                <a16:creationId xmlns:a16="http://schemas.microsoft.com/office/drawing/2014/main" id="{B7F548B1-4CB3-4B7B-8C67-394113742BB3}"/>
              </a:ext>
            </a:extLst>
          </p:cNvPr>
          <p:cNvGraphicFramePr/>
          <p:nvPr>
            <p:extLst>
              <p:ext uri="{D42A27DB-BD31-4B8C-83A1-F6EECF244321}">
                <p14:modId xmlns:p14="http://schemas.microsoft.com/office/powerpoint/2010/main" val="2095269983"/>
              </p:ext>
            </p:extLst>
          </p:nvPr>
        </p:nvGraphicFramePr>
        <p:xfrm>
          <a:off x="2031999" y="1828800"/>
          <a:ext cx="8157029"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494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615638"/>
            <a:ext cx="9172575" cy="5139869"/>
          </a:xfrm>
          <a:prstGeom prst="rect">
            <a:avLst/>
          </a:prstGeom>
        </p:spPr>
        <p:txBody>
          <a:bodyPr wrap="square">
            <a:spAutoFit/>
          </a:bodyPr>
          <a:lstStyle/>
          <a:p>
            <a:pPr algn="ctr"/>
            <a:r>
              <a:rPr lang="he-IL" sz="2800" i="1" dirty="0">
                <a:solidFill>
                  <a:srgbClr val="222222"/>
                </a:solidFill>
                <a:latin typeface="Calibri" panose="020F0502020204030204" pitchFamily="34" charset="0"/>
                <a:ea typeface="Calibri" panose="020F0502020204030204" pitchFamily="34" charset="0"/>
                <a:cs typeface="Calibri" panose="020F0502020204030204" pitchFamily="34" charset="0"/>
              </a:rPr>
              <a:t>אופציה א:</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הקשר בין </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ללחץ הדם של מטופל </a:t>
            </a: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2400" i="1" dirty="0">
                <a:solidFill>
                  <a:srgbClr val="222222"/>
                </a:solidFill>
                <a:latin typeface="Calibri" panose="020F0502020204030204" pitchFamily="34" charset="0"/>
                <a:ea typeface="Calibri" panose="020F0502020204030204" pitchFamily="34" charset="0"/>
                <a:cs typeface="Calibri" panose="020F0502020204030204" pitchFamily="34" charset="0"/>
              </a:rPr>
              <a:t>אופציה ב:</a:t>
            </a:r>
            <a:r>
              <a:rPr lang="he-IL" sz="4000" i="1"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שערוך אות לחץ הדם של מטופל על סמך אות ה-</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ע"י למידה עמוקה</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283013"/>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3626072" y="1825625"/>
            <a:ext cx="7838090" cy="4351338"/>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מקטע המשתרע על פני 40 דקות לכל     אחד מהסיגנלים (</a:t>
            </a:r>
            <a:r>
              <a:rPr lang="en-US" dirty="0">
                <a:latin typeface="Calibri" panose="020F0502020204030204" pitchFamily="34" charset="0"/>
                <a:cs typeface="Calibri" panose="020F0502020204030204" pitchFamily="34" charset="0"/>
              </a:rPr>
              <a:t>BP, ECG, PPG, RI</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עבור כל חולה יש בין 10 ל-100 מקטעים מכל סיגנל.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pPr marL="0" indent="0">
              <a:buNone/>
            </a:pPr>
            <a:endParaRPr lang="he-IL" dirty="0"/>
          </a:p>
        </p:txBody>
      </p:sp>
      <p:pic>
        <p:nvPicPr>
          <p:cNvPr id="4" name="תמונה 3">
            <a:extLst>
              <a:ext uri="{FF2B5EF4-FFF2-40B4-BE49-F238E27FC236}">
                <a16:creationId xmlns:a16="http://schemas.microsoft.com/office/drawing/2014/main" id="{93507F51-E9ED-4A95-9AC8-EF10D1C017CC}"/>
              </a:ext>
            </a:extLst>
          </p:cNvPr>
          <p:cNvPicPr>
            <a:picLocks noChangeAspect="1"/>
          </p:cNvPicPr>
          <p:nvPr/>
        </p:nvPicPr>
        <p:blipFill>
          <a:blip r:embed="rId3"/>
          <a:stretch>
            <a:fillRect/>
          </a:stretch>
        </p:blipFill>
        <p:spPr>
          <a:xfrm>
            <a:off x="251564" y="1636298"/>
            <a:ext cx="3784408" cy="4206362"/>
          </a:xfrm>
          <a:prstGeom prst="rect">
            <a:avLst/>
          </a:prstGeom>
          <a:ln>
            <a:noFill/>
          </a:ln>
          <a:effectLst>
            <a:softEdge rad="112500"/>
          </a:effectLst>
        </p:spPr>
      </p:pic>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מהלך הפרויקט</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07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14543"/>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677917" y="1686902"/>
            <a:ext cx="105156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PPG</a:t>
            </a:r>
            <a:r>
              <a:rPr lang="he-IL" sz="2800" dirty="0">
                <a:latin typeface="Calibri" panose="020F0502020204030204" pitchFamily="34" charset="0"/>
                <a:cs typeface="Calibri" panose="020F0502020204030204" pitchFamily="34" charset="0"/>
              </a:rPr>
              <a:t> דגום באותו קצב כמו </a:t>
            </a:r>
            <a:r>
              <a:rPr lang="en-US" sz="2800" dirty="0">
                <a:latin typeface="Calibri" panose="020F0502020204030204" pitchFamily="34" charset="0"/>
                <a:cs typeface="Calibri" panose="020F0502020204030204" pitchFamily="34" charset="0"/>
              </a:rPr>
              <a:t>BP</a:t>
            </a:r>
            <a:r>
              <a:rPr lang="he-IL" sz="28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הקשר בין שני הסיגנלים מובהק – כאשר לחץ הדם עולה גם </a:t>
            </a:r>
            <a:r>
              <a:rPr lang="he-IL" sz="2800" dirty="0" err="1">
                <a:latin typeface="Calibri" panose="020F0502020204030204" pitchFamily="34" charset="0"/>
                <a:cs typeface="Calibri" panose="020F0502020204030204" pitchFamily="34" charset="0"/>
              </a:rPr>
              <a:t>ריוויון</a:t>
            </a:r>
            <a:r>
              <a:rPr lang="he-IL" sz="28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3">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4">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a:t>
            </a:r>
          </a:p>
          <a:p>
            <a:pPr>
              <a:buFont typeface="Courier New" panose="02070309020205020404" pitchFamily="49" charset="0"/>
              <a:buChar char="o"/>
            </a:pPr>
            <a:r>
              <a:rPr lang="he-IL">
                <a:latin typeface="Calibri" panose="020F0502020204030204" pitchFamily="34" charset="0"/>
                <a:cs typeface="Calibri" panose="020F0502020204030204" pitchFamily="34" charset="0"/>
              </a:rPr>
              <a:t>תחילה</a:t>
            </a:r>
            <a:r>
              <a:rPr lang="he-IL" dirty="0">
                <a:latin typeface="Calibri" panose="020F0502020204030204" pitchFamily="34" charset="0"/>
                <a:cs typeface="Calibri" panose="020F0502020204030204" pitchFamily="34" charset="0"/>
              </a:rPr>
              <a:t>,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840BC3FF-3678-49B2-AC7A-BAE21C905B57}"/>
              </a:ext>
            </a:extLst>
          </p:cNvPr>
          <p:cNvPicPr>
            <a:picLocks noChangeAspect="1"/>
          </p:cNvPicPr>
          <p:nvPr/>
        </p:nvPicPr>
        <p:blipFill>
          <a:blip r:embed="rId3"/>
          <a:stretch>
            <a:fillRect/>
          </a:stretch>
        </p:blipFill>
        <p:spPr>
          <a:xfrm>
            <a:off x="3176491" y="4641363"/>
            <a:ext cx="5839018" cy="1938427"/>
          </a:xfrm>
          <a:prstGeom prst="rect">
            <a:avLst/>
          </a:prstGeom>
        </p:spPr>
      </p:pic>
    </p:spTree>
    <p:extLst>
      <p:ext uri="{BB962C8B-B14F-4D97-AF65-F5344CB8AC3E}">
        <p14:creationId xmlns:p14="http://schemas.microsoft.com/office/powerpoint/2010/main" val="270227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175935"/>
            <a:ext cx="10515600" cy="1325563"/>
          </a:xfrm>
        </p:spPr>
        <p:txBody>
          <a:bodyPr/>
          <a:lstStyle/>
          <a:p>
            <a:pPr algn="ctr"/>
            <a:r>
              <a:rPr lang="he-IL" dirty="0">
                <a:latin typeface="Calibri" panose="020F0502020204030204" pitchFamily="34" charset="0"/>
                <a:cs typeface="Calibri" panose="020F0502020204030204" pitchFamily="34" charset="0"/>
              </a:rPr>
              <a:t>הרשת שלנו- מעבר לשימוש ב-</a:t>
            </a:r>
            <a:r>
              <a:rPr lang="en-US" dirty="0">
                <a:latin typeface="Calibri" panose="020F0502020204030204" pitchFamily="34" charset="0"/>
                <a:cs typeface="Calibri" panose="020F0502020204030204" pitchFamily="34" charset="0"/>
              </a:rPr>
              <a:t>batch</a:t>
            </a:r>
            <a:endParaRPr lang="he-IL"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1011024" y="3429000"/>
            <a:ext cx="4320995" cy="492034"/>
          </a:xfrm>
        </p:spPr>
        <p:txBody>
          <a:bodyPr>
            <a:normAutofit/>
          </a:bodyPr>
          <a:lstStyle/>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316187684"/>
              </p:ext>
            </p:extLst>
          </p:nvPr>
        </p:nvGraphicFramePr>
        <p:xfrm>
          <a:off x="919250" y="4093767"/>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Step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1987976409"/>
                  </a:ext>
                </a:extLst>
              </a:tr>
            </a:tbl>
          </a:graphicData>
        </a:graphic>
      </p:graphicFrame>
      <p:pic>
        <p:nvPicPr>
          <p:cNvPr id="6" name="Image1">
            <a:extLst>
              <a:ext uri="{FF2B5EF4-FFF2-40B4-BE49-F238E27FC236}">
                <a16:creationId xmlns:a16="http://schemas.microsoft.com/office/drawing/2014/main" id="{596A5C57-FDA2-49B6-86AD-AFEB407D9020}"/>
              </a:ext>
            </a:extLst>
          </p:cNvPr>
          <p:cNvPicPr/>
          <p:nvPr/>
        </p:nvPicPr>
        <p:blipFill>
          <a:blip r:embed="rId3">
            <a:lum/>
            <a:alphaModFix/>
          </a:blip>
          <a:srcRect/>
          <a:stretch>
            <a:fillRect/>
          </a:stretch>
        </p:blipFill>
        <p:spPr>
          <a:xfrm>
            <a:off x="6898986" y="2806924"/>
            <a:ext cx="4781156" cy="3919890"/>
          </a:xfrm>
          <a:prstGeom prst="rect">
            <a:avLst/>
          </a:prstGeom>
        </p:spPr>
      </p:pic>
      <p:sp>
        <p:nvSpPr>
          <p:cNvPr id="7" name="Rectangle: Rounded Corners 6">
            <a:extLst>
              <a:ext uri="{FF2B5EF4-FFF2-40B4-BE49-F238E27FC236}">
                <a16:creationId xmlns:a16="http://schemas.microsoft.com/office/drawing/2014/main" id="{0A063CAA-753A-4CC6-B792-77B0F0C4FC94}"/>
              </a:ext>
            </a:extLst>
          </p:cNvPr>
          <p:cNvSpPr/>
          <p:nvPr/>
        </p:nvSpPr>
        <p:spPr>
          <a:xfrm>
            <a:off x="6404846" y="1415233"/>
            <a:ext cx="2704513"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יתרונות:</a:t>
            </a:r>
          </a:p>
          <a:p>
            <a:pPr marL="285750" indent="-285750">
              <a:buFontTx/>
              <a:buChar char="-"/>
            </a:pPr>
            <a:r>
              <a:rPr lang="he-IL" dirty="0"/>
              <a:t>זמן אימון קצר יותר- ניצול ה-</a:t>
            </a:r>
            <a:r>
              <a:rPr lang="en-US" dirty="0"/>
              <a:t>GPU</a:t>
            </a:r>
            <a:endParaRPr lang="he-IL" dirty="0"/>
          </a:p>
          <a:p>
            <a:pPr marL="285750" indent="-285750">
              <a:buFontTx/>
              <a:buChar char="-"/>
            </a:pPr>
            <a:r>
              <a:rPr lang="he-IL" dirty="0"/>
              <a:t>יכולת לאמן על פני יותר איטרציות</a:t>
            </a:r>
          </a:p>
        </p:txBody>
      </p:sp>
      <p:sp>
        <p:nvSpPr>
          <p:cNvPr id="8" name="Rectangle: Rounded Corners 7">
            <a:extLst>
              <a:ext uri="{FF2B5EF4-FFF2-40B4-BE49-F238E27FC236}">
                <a16:creationId xmlns:a16="http://schemas.microsoft.com/office/drawing/2014/main" id="{68CFE987-C95A-40E2-9FFA-1CDDC9C59A42}"/>
              </a:ext>
            </a:extLst>
          </p:cNvPr>
          <p:cNvSpPr/>
          <p:nvPr/>
        </p:nvSpPr>
        <p:spPr>
          <a:xfrm>
            <a:off x="2838201" y="1438670"/>
            <a:ext cx="2969915"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חסרונות:</a:t>
            </a:r>
          </a:p>
          <a:p>
            <a:pPr marL="285750" indent="-285750">
              <a:buFontTx/>
              <a:buChar char="-"/>
            </a:pPr>
            <a:r>
              <a:rPr lang="he-IL" dirty="0"/>
              <a:t>אימון על פני זמן קצר יותר</a:t>
            </a:r>
          </a:p>
          <a:p>
            <a:pPr marL="285750" indent="-285750">
              <a:buFontTx/>
              <a:buChar char="-"/>
            </a:pPr>
            <a:r>
              <a:rPr lang="he-IL" dirty="0"/>
              <a:t>חוסר ניצול של העבר שיכול להשפיע על העתיד</a:t>
            </a:r>
          </a:p>
          <a:p>
            <a:endParaRPr lang="he-IL" dirty="0"/>
          </a:p>
        </p:txBody>
      </p:sp>
    </p:spTree>
    <p:extLst>
      <p:ext uri="{BB962C8B-B14F-4D97-AF65-F5344CB8AC3E}">
        <p14:creationId xmlns:p14="http://schemas.microsoft.com/office/powerpoint/2010/main" val="237030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FC373F-A754-4D93-A23C-582984B9A432}"/>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התמקדות במטופל יחיד</a:t>
            </a:r>
          </a:p>
        </p:txBody>
      </p:sp>
      <p:sp>
        <p:nvSpPr>
          <p:cNvPr id="5" name="Content Placeholder 2">
            <a:extLst>
              <a:ext uri="{FF2B5EF4-FFF2-40B4-BE49-F238E27FC236}">
                <a16:creationId xmlns:a16="http://schemas.microsoft.com/office/drawing/2014/main" id="{D1C9EE7B-C7D6-4E6F-98C1-7E0F648C362B}"/>
              </a:ext>
            </a:extLst>
          </p:cNvPr>
          <p:cNvSpPr>
            <a:spLocks noGrp="1"/>
          </p:cNvSpPr>
          <p:nvPr>
            <p:ph idx="1"/>
          </p:nvPr>
        </p:nvSpPr>
        <p:spPr>
          <a:xfrm>
            <a:off x="838200" y="1430123"/>
            <a:ext cx="10269494" cy="4340060"/>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חסרונות האימון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תוצאה שהיא המטופל הממוצע. לא יתאים </a:t>
            </a:r>
            <a:r>
              <a:rPr lang="he-IL" dirty="0" err="1">
                <a:latin typeface="Calibri" panose="020F0502020204030204" pitchFamily="34" charset="0"/>
                <a:cs typeface="Calibri" panose="020F0502020204030204" pitchFamily="34" charset="0"/>
              </a:rPr>
              <a:t>לאוכלוסיה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שונות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בין מטופלים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שונות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עקב מנח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br>
              <a:rPr lang="en-US" dirty="0"/>
            </a:b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he-IL" dirty="0">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9887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319761"/>
            <a:ext cx="10269494" cy="1722987"/>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קלט –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מתואמים בזמן.</a:t>
            </a:r>
            <a:endParaRPr lang="en-US" dirty="0">
              <a:latin typeface="Calibri" panose="020F0502020204030204" pitchFamily="34" charset="0"/>
              <a:cs typeface="Calibri" panose="020F0502020204030204" pitchFamily="34" charset="0"/>
            </a:endParaRP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נרמול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שמירת הרשת </a:t>
            </a:r>
            <a:r>
              <a:rPr lang="he-IL" dirty="0" err="1">
                <a:latin typeface="Calibri" panose="020F0502020204030204" pitchFamily="34" charset="0"/>
                <a:cs typeface="Calibri" panose="020F0502020204030204" pitchFamily="34" charset="0"/>
              </a:rPr>
              <a:t>והסקיילרים</a:t>
            </a: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73426" y="2538241"/>
            <a:ext cx="5108028" cy="4225159"/>
          </a:xfrm>
          <a:prstGeom prst="rect">
            <a:avLst/>
          </a:prstGeom>
          <a:blipFill rotWithShape="1">
            <a:blip r:embed="rId3">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he-IL" dirty="0"/>
          </a:p>
        </p:txBody>
      </p:sp>
      <p:sp>
        <p:nvSpPr>
          <p:cNvPr id="7" name="Content Placeholder 2">
            <a:extLst>
              <a:ext uri="{FF2B5EF4-FFF2-40B4-BE49-F238E27FC236}">
                <a16:creationId xmlns:a16="http://schemas.microsoft.com/office/drawing/2014/main" id="{475EB834-6AF8-444F-9CE8-B5661B7DAC7D}"/>
              </a:ext>
            </a:extLst>
          </p:cNvPr>
          <p:cNvSpPr txBox="1">
            <a:spLocks/>
          </p:cNvSpPr>
          <p:nvPr/>
        </p:nvSpPr>
        <p:spPr>
          <a:xfrm>
            <a:off x="5465374" y="2979690"/>
            <a:ext cx="5666406" cy="2842337"/>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נרמול סיגנל ה- </a:t>
            </a:r>
            <a:r>
              <a:rPr lang="en-US" dirty="0">
                <a:latin typeface="Calibri" panose="020F0502020204030204" pitchFamily="34" charset="0"/>
                <a:cs typeface="Calibri" panose="020F0502020204030204" pitchFamily="34" charset="0"/>
              </a:rPr>
              <a:t>test</a:t>
            </a: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Font typeface="Arial" panose="020B0604020202020204" pitchFamily="34" charset="0"/>
              <a:buNone/>
            </a:pPr>
            <a:endParaRPr lang="he-IL" dirty="0">
              <a:cs typeface="Calibri" panose="020F0502020204030204" pitchFamily="34" charset="0"/>
            </a:endParaRPr>
          </a:p>
        </p:txBody>
      </p:sp>
    </p:spTree>
    <p:extLst>
      <p:ext uri="{BB962C8B-B14F-4D97-AF65-F5344CB8AC3E}">
        <p14:creationId xmlns:p14="http://schemas.microsoft.com/office/powerpoint/2010/main" val="360454625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4621</TotalTime>
  <Words>1333</Words>
  <Application>Microsoft Office PowerPoint</Application>
  <PresentationFormat>מסך רחב</PresentationFormat>
  <Paragraphs>151</Paragraphs>
  <Slides>19</Slides>
  <Notes>16</Notes>
  <HiddenSlides>3</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מהלך הפרויקט</vt:lpstr>
      <vt:lpstr>מצגת של PowerPoint‏</vt:lpstr>
      <vt:lpstr>הרשת שלנו</vt:lpstr>
      <vt:lpstr>הרשת שלנו- מעבר לשימוש ב-batch</vt:lpstr>
      <vt:lpstr>התמקדות במטופל יחיד</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חסרונות</vt:lpstr>
      <vt:lpstr>הצעות למחקרי המשך</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Shirili Shelef</cp:lastModifiedBy>
  <cp:revision>130</cp:revision>
  <dcterms:created xsi:type="dcterms:W3CDTF">2019-12-12T17:34:15Z</dcterms:created>
  <dcterms:modified xsi:type="dcterms:W3CDTF">2019-12-28T19:38:24Z</dcterms:modified>
</cp:coreProperties>
</file>