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8"/>
  </p:notesMasterIdLst>
  <p:sldIdLst>
    <p:sldId id="257" r:id="rId2"/>
    <p:sldId id="261" r:id="rId3"/>
    <p:sldId id="267" r:id="rId4"/>
    <p:sldId id="256" r:id="rId5"/>
    <p:sldId id="283" r:id="rId6"/>
    <p:sldId id="274" r:id="rId7"/>
    <p:sldId id="275" r:id="rId8"/>
    <p:sldId id="280" r:id="rId9"/>
    <p:sldId id="268" r:id="rId10"/>
    <p:sldId id="281" r:id="rId11"/>
    <p:sldId id="276" r:id="rId12"/>
    <p:sldId id="277" r:id="rId13"/>
    <p:sldId id="282" r:id="rId14"/>
    <p:sldId id="278" r:id="rId15"/>
    <p:sldId id="279" r:id="rId16"/>
    <p:sldId id="266" r:id="rId17"/>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9628" autoAdjust="0"/>
  </p:normalViewPr>
  <p:slideViewPr>
    <p:cSldViewPr snapToGrid="0">
      <p:cViewPr varScale="1">
        <p:scale>
          <a:sx n="54" d="100"/>
          <a:sy n="54" d="100"/>
        </p:scale>
        <p:origin x="11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ata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ata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 Id="rId4"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29718" custScaleY="121645" custLinFactNeighborX="-12241" custLinFactNeighborY="8502"/>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485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29127" custScaleY="119881" custLinFactNeighborX="-1774" custLinFactNeighborY="730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1076" custLinFactNeighborY="1931">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en-US" b="1" dirty="0"/>
            <a:t>2043726-9499</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en-US" b="1" dirty="0"/>
            <a:t>654833-8356</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D0B955-747E-46E5-812C-01BC0527677D}" type="doc">
      <dgm:prSet loTypeId="urn:microsoft.com/office/officeart/2005/8/layout/process1" loCatId="process" qsTypeId="urn:microsoft.com/office/officeart/2005/8/quickstyle/simple1" qsCatId="simple" csTypeId="urn:microsoft.com/office/officeart/2005/8/colors/accent1_2" csCatId="accent1" phldr="1"/>
      <dgm:spPr/>
    </dgm:pt>
    <dgm:pt modelId="{9598DE56-9423-40FE-AA56-6819DAA540EA}">
      <dgm:prSet phldrT="[Text]" custT="1"/>
      <dgm:spPr/>
      <dgm:t>
        <a:bodyPr/>
        <a:lstStyle/>
        <a:p>
          <a:pPr rtl="1"/>
          <a:r>
            <a:rPr lang="he-IL" sz="1800" dirty="0"/>
            <a:t>מדידה רציפה של </a:t>
          </a:r>
          <a:r>
            <a:rPr lang="en-US" sz="1800" dirty="0"/>
            <a:t>PPG</a:t>
          </a:r>
          <a:r>
            <a:rPr lang="he-IL" sz="1800" dirty="0"/>
            <a:t> והכנסה לרשת המאומנת</a:t>
          </a:r>
        </a:p>
      </dgm:t>
    </dgm:pt>
    <dgm:pt modelId="{9F64BD2A-9D11-43A1-A0F1-9E3A7B32ACE0}" type="parTrans" cxnId="{2B8E654E-4C1A-4E3C-A67F-7809A3B9E291}">
      <dgm:prSet/>
      <dgm:spPr/>
      <dgm:t>
        <a:bodyPr/>
        <a:lstStyle/>
        <a:p>
          <a:pPr rtl="1"/>
          <a:endParaRPr lang="he-IL"/>
        </a:p>
      </dgm:t>
    </dgm:pt>
    <dgm:pt modelId="{92A49498-9402-421D-843D-7DDAB1343E08}" type="sibTrans" cxnId="{2B8E654E-4C1A-4E3C-A67F-7809A3B9E291}">
      <dgm:prSet/>
      <dgm:spPr/>
      <dgm:t>
        <a:bodyPr/>
        <a:lstStyle/>
        <a:p>
          <a:pPr rtl="1"/>
          <a:endParaRPr lang="he-IL"/>
        </a:p>
      </dgm:t>
    </dgm:pt>
    <dgm:pt modelId="{C0C22E8D-0305-4711-AA51-BDFB9707433A}">
      <dgm:prSet phldrT="[Text]" custT="1"/>
      <dgm:spPr/>
      <dgm:t>
        <a:bodyPr/>
        <a:lstStyle/>
        <a:p>
          <a:pPr rtl="1"/>
          <a:r>
            <a:rPr lang="he-IL" sz="2000" dirty="0"/>
            <a:t>הכנסת הסיגנלים לרשת לצורך אימון</a:t>
          </a:r>
        </a:p>
      </dgm:t>
    </dgm:pt>
    <dgm:pt modelId="{ECADF1F0-5629-4D70-ABD2-6DC8A87AA4E4}" type="parTrans" cxnId="{A18605F2-713A-4833-A810-D4AF8B150A3F}">
      <dgm:prSet/>
      <dgm:spPr/>
      <dgm:t>
        <a:bodyPr/>
        <a:lstStyle/>
        <a:p>
          <a:pPr rtl="1"/>
          <a:endParaRPr lang="he-IL"/>
        </a:p>
      </dgm:t>
    </dgm:pt>
    <dgm:pt modelId="{22A38610-43EA-4115-95C7-CF36096DB741}" type="sibTrans" cxnId="{A18605F2-713A-4833-A810-D4AF8B150A3F}">
      <dgm:prSet/>
      <dgm:spPr/>
      <dgm:t>
        <a:bodyPr/>
        <a:lstStyle/>
        <a:p>
          <a:pPr rtl="1"/>
          <a:endParaRPr lang="he-IL"/>
        </a:p>
      </dgm:t>
    </dgm:pt>
    <dgm:pt modelId="{0775A6B2-DAA7-474B-AD05-6D214FC7262E}">
      <dgm:prSet phldrT="[Text]" custT="1"/>
      <dgm:spPr/>
      <dgm:t>
        <a:bodyPr/>
        <a:lstStyle/>
        <a:p>
          <a:pPr rtl="1"/>
          <a:r>
            <a:rPr lang="he-IL" sz="2000" dirty="0"/>
            <a:t>מדידת ל"ד ע"י קטטר במשך עשר דקות, תוך מדידת </a:t>
          </a:r>
          <a:r>
            <a:rPr lang="en-US" sz="2000" dirty="0"/>
            <a:t>PPG</a:t>
          </a:r>
          <a:endParaRPr lang="he-IL" sz="2000" dirty="0"/>
        </a:p>
      </dgm:t>
    </dgm:pt>
    <dgm:pt modelId="{D6DAFDBC-9188-4321-AC2D-CCAAF56AFEE7}" type="parTrans" cxnId="{7A3E2328-542D-44C2-97A8-D429BA7037C8}">
      <dgm:prSet/>
      <dgm:spPr/>
      <dgm:t>
        <a:bodyPr/>
        <a:lstStyle/>
        <a:p>
          <a:pPr rtl="1"/>
          <a:endParaRPr lang="he-IL"/>
        </a:p>
      </dgm:t>
    </dgm:pt>
    <dgm:pt modelId="{27BBED1E-F779-403E-A68D-FA279FB3BD46}" type="sibTrans" cxnId="{7A3E2328-542D-44C2-97A8-D429BA7037C8}">
      <dgm:prSet/>
      <dgm:spPr/>
      <dgm:t>
        <a:bodyPr/>
        <a:lstStyle/>
        <a:p>
          <a:pPr rtl="1"/>
          <a:endParaRPr lang="he-IL"/>
        </a:p>
      </dgm:t>
    </dgm:pt>
    <dgm:pt modelId="{41D14444-2AB8-4AAD-8DFE-AE5EAAB0E76B}" type="pres">
      <dgm:prSet presAssocID="{22D0B955-747E-46E5-812C-01BC0527677D}" presName="Name0" presStyleCnt="0">
        <dgm:presLayoutVars>
          <dgm:dir/>
          <dgm:resizeHandles val="exact"/>
        </dgm:presLayoutVars>
      </dgm:prSet>
      <dgm:spPr/>
    </dgm:pt>
    <dgm:pt modelId="{E090BDB5-B0E7-40CC-99E6-89154AC9D158}" type="pres">
      <dgm:prSet presAssocID="{9598DE56-9423-40FE-AA56-6819DAA540EA}" presName="node" presStyleLbl="node1" presStyleIdx="0" presStyleCnt="3" custLinFactNeighborY="-93597">
        <dgm:presLayoutVars>
          <dgm:bulletEnabled val="1"/>
        </dgm:presLayoutVars>
      </dgm:prSet>
      <dgm:spPr/>
    </dgm:pt>
    <dgm:pt modelId="{40707DAB-7FE0-40A7-BCD1-9923F6DBF526}" type="pres">
      <dgm:prSet presAssocID="{92A49498-9402-421D-843D-7DDAB1343E08}" presName="sibTrans" presStyleLbl="sibTrans2D1" presStyleIdx="0" presStyleCnt="2" custAng="10800000"/>
      <dgm:spPr/>
    </dgm:pt>
    <dgm:pt modelId="{2C1A2DF3-2D82-4220-A298-F734BF2EAD60}" type="pres">
      <dgm:prSet presAssocID="{92A49498-9402-421D-843D-7DDAB1343E08}" presName="connectorText" presStyleLbl="sibTrans2D1" presStyleIdx="0" presStyleCnt="2"/>
      <dgm:spPr/>
    </dgm:pt>
    <dgm:pt modelId="{93CEE29E-E982-48C1-AE66-092DD0AB0D31}" type="pres">
      <dgm:prSet presAssocID="{C0C22E8D-0305-4711-AA51-BDFB9707433A}" presName="node" presStyleLbl="node1" presStyleIdx="1" presStyleCnt="3" custLinFactNeighborY="-62528">
        <dgm:presLayoutVars>
          <dgm:bulletEnabled val="1"/>
        </dgm:presLayoutVars>
      </dgm:prSet>
      <dgm:spPr/>
    </dgm:pt>
    <dgm:pt modelId="{A2F087E1-1E73-4C6D-A91D-5C60A41B98E6}" type="pres">
      <dgm:prSet presAssocID="{22A38610-43EA-4115-95C7-CF36096DB741}" presName="sibTrans" presStyleLbl="sibTrans2D1" presStyleIdx="1" presStyleCnt="2" custAng="10800000"/>
      <dgm:spPr/>
    </dgm:pt>
    <dgm:pt modelId="{E9DDB85A-D5C1-46EF-B10F-D59CB6A1A2F1}" type="pres">
      <dgm:prSet presAssocID="{22A38610-43EA-4115-95C7-CF36096DB741}" presName="connectorText" presStyleLbl="sibTrans2D1" presStyleIdx="1" presStyleCnt="2"/>
      <dgm:spPr/>
    </dgm:pt>
    <dgm:pt modelId="{02B1E835-B80E-4C53-8740-B1F9FEFAF879}" type="pres">
      <dgm:prSet presAssocID="{0775A6B2-DAA7-474B-AD05-6D214FC7262E}" presName="node" presStyleLbl="node1" presStyleIdx="2" presStyleCnt="3" custLinFactNeighborY="-93597">
        <dgm:presLayoutVars>
          <dgm:bulletEnabled val="1"/>
        </dgm:presLayoutVars>
      </dgm:prSet>
      <dgm:spPr/>
    </dgm:pt>
  </dgm:ptLst>
  <dgm:cxnLst>
    <dgm:cxn modelId="{31384318-FBE0-451F-B156-DFF283648A90}" type="presOf" srcId="{22D0B955-747E-46E5-812C-01BC0527677D}" destId="{41D14444-2AB8-4AAD-8DFE-AE5EAAB0E76B}" srcOrd="0" destOrd="0" presId="urn:microsoft.com/office/officeart/2005/8/layout/process1"/>
    <dgm:cxn modelId="{7A3E2328-542D-44C2-97A8-D429BA7037C8}" srcId="{22D0B955-747E-46E5-812C-01BC0527677D}" destId="{0775A6B2-DAA7-474B-AD05-6D214FC7262E}" srcOrd="2" destOrd="0" parTransId="{D6DAFDBC-9188-4321-AC2D-CCAAF56AFEE7}" sibTransId="{27BBED1E-F779-403E-A68D-FA279FB3BD46}"/>
    <dgm:cxn modelId="{5BC09135-0490-4A05-8E3C-1E4A5A14113F}" type="presOf" srcId="{C0C22E8D-0305-4711-AA51-BDFB9707433A}" destId="{93CEE29E-E982-48C1-AE66-092DD0AB0D31}" srcOrd="0" destOrd="0" presId="urn:microsoft.com/office/officeart/2005/8/layout/process1"/>
    <dgm:cxn modelId="{E452D540-1F1C-403B-95AA-970CFB7850C4}" type="presOf" srcId="{22A38610-43EA-4115-95C7-CF36096DB741}" destId="{A2F087E1-1E73-4C6D-A91D-5C60A41B98E6}" srcOrd="0" destOrd="0" presId="urn:microsoft.com/office/officeart/2005/8/layout/process1"/>
    <dgm:cxn modelId="{555F4E4C-C506-40CC-9968-2A1F1ABEF153}" type="presOf" srcId="{0775A6B2-DAA7-474B-AD05-6D214FC7262E}" destId="{02B1E835-B80E-4C53-8740-B1F9FEFAF879}" srcOrd="0" destOrd="0" presId="urn:microsoft.com/office/officeart/2005/8/layout/process1"/>
    <dgm:cxn modelId="{2B8E654E-4C1A-4E3C-A67F-7809A3B9E291}" srcId="{22D0B955-747E-46E5-812C-01BC0527677D}" destId="{9598DE56-9423-40FE-AA56-6819DAA540EA}" srcOrd="0" destOrd="0" parTransId="{9F64BD2A-9D11-43A1-A0F1-9E3A7B32ACE0}" sibTransId="{92A49498-9402-421D-843D-7DDAB1343E08}"/>
    <dgm:cxn modelId="{9221C551-2E0C-4170-B177-34742B09A3C9}" type="presOf" srcId="{92A49498-9402-421D-843D-7DDAB1343E08}" destId="{2C1A2DF3-2D82-4220-A298-F734BF2EAD60}" srcOrd="1" destOrd="0" presId="urn:microsoft.com/office/officeart/2005/8/layout/process1"/>
    <dgm:cxn modelId="{0928B881-C5C9-492B-8D31-5971A82A9059}" type="presOf" srcId="{22A38610-43EA-4115-95C7-CF36096DB741}" destId="{E9DDB85A-D5C1-46EF-B10F-D59CB6A1A2F1}" srcOrd="1" destOrd="0" presId="urn:microsoft.com/office/officeart/2005/8/layout/process1"/>
    <dgm:cxn modelId="{C398A1D0-B84D-4A27-B4AA-BDEB0D83C933}" type="presOf" srcId="{92A49498-9402-421D-843D-7DDAB1343E08}" destId="{40707DAB-7FE0-40A7-BCD1-9923F6DBF526}" srcOrd="0" destOrd="0" presId="urn:microsoft.com/office/officeart/2005/8/layout/process1"/>
    <dgm:cxn modelId="{9D5825D9-FB11-4847-96A1-C9FAB34233C7}" type="presOf" srcId="{9598DE56-9423-40FE-AA56-6819DAA540EA}" destId="{E090BDB5-B0E7-40CC-99E6-89154AC9D158}" srcOrd="0" destOrd="0" presId="urn:microsoft.com/office/officeart/2005/8/layout/process1"/>
    <dgm:cxn modelId="{A18605F2-713A-4833-A810-D4AF8B150A3F}" srcId="{22D0B955-747E-46E5-812C-01BC0527677D}" destId="{C0C22E8D-0305-4711-AA51-BDFB9707433A}" srcOrd="1" destOrd="0" parTransId="{ECADF1F0-5629-4D70-ABD2-6DC8A87AA4E4}" sibTransId="{22A38610-43EA-4115-95C7-CF36096DB741}"/>
    <dgm:cxn modelId="{7A6D49FD-5DC6-48BD-8BDA-ACDFEDF9845A}" type="presParOf" srcId="{41D14444-2AB8-4AAD-8DFE-AE5EAAB0E76B}" destId="{E090BDB5-B0E7-40CC-99E6-89154AC9D158}" srcOrd="0" destOrd="0" presId="urn:microsoft.com/office/officeart/2005/8/layout/process1"/>
    <dgm:cxn modelId="{A71B7C83-7305-43BA-A83C-6DA3F65E9312}" type="presParOf" srcId="{41D14444-2AB8-4AAD-8DFE-AE5EAAB0E76B}" destId="{40707DAB-7FE0-40A7-BCD1-9923F6DBF526}" srcOrd="1" destOrd="0" presId="urn:microsoft.com/office/officeart/2005/8/layout/process1"/>
    <dgm:cxn modelId="{F6D2707B-3D4B-46FA-9FF0-771E3930CFBC}" type="presParOf" srcId="{40707DAB-7FE0-40A7-BCD1-9923F6DBF526}" destId="{2C1A2DF3-2D82-4220-A298-F734BF2EAD60}" srcOrd="0" destOrd="0" presId="urn:microsoft.com/office/officeart/2005/8/layout/process1"/>
    <dgm:cxn modelId="{C1E87073-8E6F-4F49-9F70-C30399C888CE}" type="presParOf" srcId="{41D14444-2AB8-4AAD-8DFE-AE5EAAB0E76B}" destId="{93CEE29E-E982-48C1-AE66-092DD0AB0D31}" srcOrd="2" destOrd="0" presId="urn:microsoft.com/office/officeart/2005/8/layout/process1"/>
    <dgm:cxn modelId="{4E4171D0-90FB-4ACB-8ECE-443AD950D2FB}" type="presParOf" srcId="{41D14444-2AB8-4AAD-8DFE-AE5EAAB0E76B}" destId="{A2F087E1-1E73-4C6D-A91D-5C60A41B98E6}" srcOrd="3" destOrd="0" presId="urn:microsoft.com/office/officeart/2005/8/layout/process1"/>
    <dgm:cxn modelId="{41D3E1E7-1034-40E0-8964-AA1CD8E0CF60}" type="presParOf" srcId="{A2F087E1-1E73-4C6D-A91D-5C60A41B98E6}" destId="{E9DDB85A-D5C1-46EF-B10F-D59CB6A1A2F1}" srcOrd="0" destOrd="0" presId="urn:microsoft.com/office/officeart/2005/8/layout/process1"/>
    <dgm:cxn modelId="{893B399D-CAAC-4367-8B18-A7ABD1BF3446}" type="presParOf" srcId="{41D14444-2AB8-4AAD-8DFE-AE5EAAB0E76B}" destId="{02B1E835-B80E-4C53-8740-B1F9FEFAF87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CC7E02-CA7F-43D4-A929-70E767269B77}" type="doc">
      <dgm:prSet loTypeId="urn:microsoft.com/office/officeart/2005/8/layout/process1" loCatId="process" qsTypeId="urn:microsoft.com/office/officeart/2005/8/quickstyle/simple1" qsCatId="simple" csTypeId="urn:microsoft.com/office/officeart/2005/8/colors/accent1_2" csCatId="accent1" phldr="1"/>
      <dgm:spPr/>
    </dgm:pt>
    <dgm:pt modelId="{A52669CC-3CFE-49DD-B35D-0E30AC8A0FC8}">
      <dgm:prSet phldrT="[Text]" custT="1"/>
      <dgm:spPr/>
      <dgm:t>
        <a:bodyPr/>
        <a:lstStyle/>
        <a:p>
          <a:pPr rtl="1"/>
          <a:r>
            <a:rPr lang="he-IL" sz="2000" dirty="0"/>
            <a:t>כיול הרשת ע"י מדידת לחץ דם כל שעה ע"י שרוול</a:t>
          </a:r>
        </a:p>
      </dgm:t>
    </dgm:pt>
    <dgm:pt modelId="{849F03DC-5C5D-47AE-9A9C-3BFF4C7B01E8}" type="parTrans" cxnId="{2F4437F0-FFB9-4227-BB39-8D402E8FC7C8}">
      <dgm:prSet/>
      <dgm:spPr/>
      <dgm:t>
        <a:bodyPr/>
        <a:lstStyle/>
        <a:p>
          <a:pPr rtl="1"/>
          <a:endParaRPr lang="he-IL"/>
        </a:p>
      </dgm:t>
    </dgm:pt>
    <dgm:pt modelId="{E141CA3C-01C3-4EC1-B3C0-C95F0B2FD9DB}" type="sibTrans" cxnId="{2F4437F0-FFB9-4227-BB39-8D402E8FC7C8}">
      <dgm:prSet/>
      <dgm:spPr/>
      <dgm:t>
        <a:bodyPr/>
        <a:lstStyle/>
        <a:p>
          <a:pPr rtl="1"/>
          <a:endParaRPr lang="he-IL"/>
        </a:p>
      </dgm:t>
    </dgm:pt>
    <dgm:pt modelId="{862A077B-9B20-416B-BF08-0D4150055BCE}">
      <dgm:prSet phldrT="[Text]" custT="1"/>
      <dgm:spPr/>
      <dgm:t>
        <a:bodyPr/>
        <a:lstStyle/>
        <a:p>
          <a:pPr rtl="1"/>
          <a:r>
            <a:rPr lang="he-IL" sz="2000" dirty="0"/>
            <a:t>קבלת אות לחץ דם משוערך</a:t>
          </a:r>
        </a:p>
      </dgm:t>
    </dgm:pt>
    <dgm:pt modelId="{D666DE45-7E5A-4C43-8998-A548986C1387}" type="parTrans" cxnId="{1DFCC0D5-197E-4C1E-AD1C-56FDB9260478}">
      <dgm:prSet/>
      <dgm:spPr/>
      <dgm:t>
        <a:bodyPr/>
        <a:lstStyle/>
        <a:p>
          <a:pPr rtl="1"/>
          <a:endParaRPr lang="he-IL"/>
        </a:p>
      </dgm:t>
    </dgm:pt>
    <dgm:pt modelId="{C73D0217-1C32-4A8B-B445-E71A1E46F9D7}" type="sibTrans" cxnId="{1DFCC0D5-197E-4C1E-AD1C-56FDB9260478}">
      <dgm:prSet/>
      <dgm:spPr/>
      <dgm:t>
        <a:bodyPr/>
        <a:lstStyle/>
        <a:p>
          <a:pPr rtl="1"/>
          <a:endParaRPr lang="he-IL"/>
        </a:p>
      </dgm:t>
    </dgm:pt>
    <dgm:pt modelId="{D6FEAE6D-39D5-40A7-BF54-A616C82FA4DA}" type="pres">
      <dgm:prSet presAssocID="{2CCC7E02-CA7F-43D4-A929-70E767269B77}" presName="Name0" presStyleCnt="0">
        <dgm:presLayoutVars>
          <dgm:dir/>
          <dgm:resizeHandles val="exact"/>
        </dgm:presLayoutVars>
      </dgm:prSet>
      <dgm:spPr/>
    </dgm:pt>
    <dgm:pt modelId="{2F071527-D9B1-459A-90A6-3DC39B617B17}" type="pres">
      <dgm:prSet presAssocID="{A52669CC-3CFE-49DD-B35D-0E30AC8A0FC8}" presName="node" presStyleLbl="node1" presStyleIdx="0" presStyleCnt="2" custScaleX="29970" custScaleY="40946" custLinFactNeighborY="26883">
        <dgm:presLayoutVars>
          <dgm:bulletEnabled val="1"/>
        </dgm:presLayoutVars>
      </dgm:prSet>
      <dgm:spPr/>
    </dgm:pt>
    <dgm:pt modelId="{94C0C4DD-43F2-4CA0-91D9-BACF4A50193C}" type="pres">
      <dgm:prSet presAssocID="{E141CA3C-01C3-4EC1-B3C0-C95F0B2FD9DB}" presName="sibTrans" presStyleLbl="sibTrans2D1" presStyleIdx="0" presStyleCnt="1" custAng="10800000" custScaleX="42724" custScaleY="36500"/>
      <dgm:spPr/>
    </dgm:pt>
    <dgm:pt modelId="{E0236968-09A8-44F1-91D9-AE5AEB396B4A}" type="pres">
      <dgm:prSet presAssocID="{E141CA3C-01C3-4EC1-B3C0-C95F0B2FD9DB}" presName="connectorText" presStyleLbl="sibTrans2D1" presStyleIdx="0" presStyleCnt="1"/>
      <dgm:spPr/>
    </dgm:pt>
    <dgm:pt modelId="{3DA8534D-9B99-4B77-9B7A-0385CB2D10AE}" type="pres">
      <dgm:prSet presAssocID="{862A077B-9B20-416B-BF08-0D4150055BCE}" presName="node" presStyleLbl="node1" presStyleIdx="1" presStyleCnt="2" custScaleX="32817" custScaleY="35319" custLinFactNeighborY="26883">
        <dgm:presLayoutVars>
          <dgm:bulletEnabled val="1"/>
        </dgm:presLayoutVars>
      </dgm:prSet>
      <dgm:spPr/>
    </dgm:pt>
  </dgm:ptLst>
  <dgm:cxnLst>
    <dgm:cxn modelId="{BACE470F-C1A6-46B0-A900-081ADF5F1A96}" type="presOf" srcId="{862A077B-9B20-416B-BF08-0D4150055BCE}" destId="{3DA8534D-9B99-4B77-9B7A-0385CB2D10AE}" srcOrd="0" destOrd="0" presId="urn:microsoft.com/office/officeart/2005/8/layout/process1"/>
    <dgm:cxn modelId="{31D640A1-C597-4B36-A5CB-04AB16F8FA63}" type="presOf" srcId="{2CCC7E02-CA7F-43D4-A929-70E767269B77}" destId="{D6FEAE6D-39D5-40A7-BF54-A616C82FA4DA}" srcOrd="0" destOrd="0" presId="urn:microsoft.com/office/officeart/2005/8/layout/process1"/>
    <dgm:cxn modelId="{75D925B6-8513-4C32-B0C7-CAEEA20FBB88}" type="presOf" srcId="{E141CA3C-01C3-4EC1-B3C0-C95F0B2FD9DB}" destId="{94C0C4DD-43F2-4CA0-91D9-BACF4A50193C}" srcOrd="0" destOrd="0" presId="urn:microsoft.com/office/officeart/2005/8/layout/process1"/>
    <dgm:cxn modelId="{1DFCC0D5-197E-4C1E-AD1C-56FDB9260478}" srcId="{2CCC7E02-CA7F-43D4-A929-70E767269B77}" destId="{862A077B-9B20-416B-BF08-0D4150055BCE}" srcOrd="1" destOrd="0" parTransId="{D666DE45-7E5A-4C43-8998-A548986C1387}" sibTransId="{C73D0217-1C32-4A8B-B445-E71A1E46F9D7}"/>
    <dgm:cxn modelId="{9C7583DF-1F4F-4E6D-A283-833ECA8D50F0}" type="presOf" srcId="{E141CA3C-01C3-4EC1-B3C0-C95F0B2FD9DB}" destId="{E0236968-09A8-44F1-91D9-AE5AEB396B4A}" srcOrd="1" destOrd="0" presId="urn:microsoft.com/office/officeart/2005/8/layout/process1"/>
    <dgm:cxn modelId="{2F4437F0-FFB9-4227-BB39-8D402E8FC7C8}" srcId="{2CCC7E02-CA7F-43D4-A929-70E767269B77}" destId="{A52669CC-3CFE-49DD-B35D-0E30AC8A0FC8}" srcOrd="0" destOrd="0" parTransId="{849F03DC-5C5D-47AE-9A9C-3BFF4C7B01E8}" sibTransId="{E141CA3C-01C3-4EC1-B3C0-C95F0B2FD9DB}"/>
    <dgm:cxn modelId="{A944A1FB-8ABD-4EBC-B1E8-A9FA3198B6FA}" type="presOf" srcId="{A52669CC-3CFE-49DD-B35D-0E30AC8A0FC8}" destId="{2F071527-D9B1-459A-90A6-3DC39B617B17}" srcOrd="0" destOrd="0" presId="urn:microsoft.com/office/officeart/2005/8/layout/process1"/>
    <dgm:cxn modelId="{447DC785-25DA-4F76-8A98-6A575F6F9714}" type="presParOf" srcId="{D6FEAE6D-39D5-40A7-BF54-A616C82FA4DA}" destId="{2F071527-D9B1-459A-90A6-3DC39B617B17}" srcOrd="0" destOrd="0" presId="urn:microsoft.com/office/officeart/2005/8/layout/process1"/>
    <dgm:cxn modelId="{42BB83B2-9282-47B1-AB58-16A00E670C50}" type="presParOf" srcId="{D6FEAE6D-39D5-40A7-BF54-A616C82FA4DA}" destId="{94C0C4DD-43F2-4CA0-91D9-BACF4A50193C}" srcOrd="1" destOrd="0" presId="urn:microsoft.com/office/officeart/2005/8/layout/process1"/>
    <dgm:cxn modelId="{E0AAD890-4794-43DE-A50C-79735097BE2D}" type="presParOf" srcId="{94C0C4DD-43F2-4CA0-91D9-BACF4A50193C}" destId="{E0236968-09A8-44F1-91D9-AE5AEB396B4A}" srcOrd="0" destOrd="0" presId="urn:microsoft.com/office/officeart/2005/8/layout/process1"/>
    <dgm:cxn modelId="{DBF5CE35-C4B3-45E2-BE12-B0F7A06E952A}" type="presParOf" srcId="{D6FEAE6D-39D5-40A7-BF54-A616C82FA4DA}" destId="{3DA8534D-9B99-4B77-9B7A-0385CB2D10AE}"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796474" y="1706636"/>
          <a:ext cx="64334" cy="3037975"/>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222940" y="707303"/>
          <a:ext cx="3601088" cy="2889351"/>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975260" y="3137653"/>
          <a:ext cx="2776089" cy="272711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23521" y="28450"/>
          <a:ext cx="2932386" cy="58647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23521" y="28450"/>
        <a:ext cx="2932386" cy="586477"/>
      </dsp:txXfrm>
    </dsp:sp>
    <dsp:sp modelId="{D313AFC8-5A79-47C3-9F31-ED550ED9A683}">
      <dsp:nvSpPr>
        <dsp:cNvPr id="0" name=""/>
        <dsp:cNvSpPr/>
      </dsp:nvSpPr>
      <dsp:spPr>
        <a:xfrm flipH="1">
          <a:off x="6842160" y="2666969"/>
          <a:ext cx="454658" cy="1117309"/>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62564" y="699773"/>
          <a:ext cx="3584681" cy="2847452"/>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216108" y="3137653"/>
          <a:ext cx="2776089" cy="272711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037936" y="11324"/>
          <a:ext cx="2932386" cy="58647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7037936" y="11324"/>
        <a:ext cx="2932386" cy="5864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t>טסט על מטופל </a:t>
          </a:r>
          <a:r>
            <a:rPr lang="en-US" sz="2300" b="1" kern="1200" dirty="0"/>
            <a:t>2043726-9499</a:t>
          </a:r>
          <a:r>
            <a:rPr lang="he-IL" sz="23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1022350" rtl="1">
            <a:lnSpc>
              <a:spcPct val="90000"/>
            </a:lnSpc>
            <a:spcBef>
              <a:spcPct val="0"/>
            </a:spcBef>
            <a:spcAft>
              <a:spcPct val="35000"/>
            </a:spcAft>
            <a:buNone/>
          </a:pPr>
          <a:r>
            <a:rPr lang="he-IL" sz="2300" kern="1200" dirty="0">
              <a:latin typeface="+mn-lt"/>
              <a:cs typeface="+mn-cs"/>
            </a:rPr>
            <a:t>אימון על מטופל </a:t>
          </a:r>
          <a:r>
            <a:rPr lang="en-US" sz="2300" b="1" kern="1200" dirty="0"/>
            <a:t>654833-8356</a:t>
          </a:r>
          <a:r>
            <a:rPr lang="he-IL" sz="2300" b="1" kern="1200" dirty="0"/>
            <a:t> </a:t>
          </a:r>
          <a:r>
            <a:rPr lang="he-IL" sz="23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0BDB5-B0E7-40CC-99E6-89154AC9D158}">
      <dsp:nvSpPr>
        <dsp:cNvPr id="0" name=""/>
        <dsp:cNvSpPr/>
      </dsp:nvSpPr>
      <dsp:spPr>
        <a:xfrm>
          <a:off x="7143" y="0"/>
          <a:ext cx="2135187" cy="1341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kern="1200" dirty="0"/>
            <a:t>מדידה רציפה של </a:t>
          </a:r>
          <a:r>
            <a:rPr lang="en-US" sz="1800" kern="1200" dirty="0"/>
            <a:t>PPG</a:t>
          </a:r>
          <a:r>
            <a:rPr lang="he-IL" sz="1800" kern="1200" dirty="0"/>
            <a:t> והכנסה לרשת המאומנת</a:t>
          </a:r>
        </a:p>
      </dsp:txBody>
      <dsp:txXfrm>
        <a:off x="46424" y="39281"/>
        <a:ext cx="2056625" cy="1262602"/>
      </dsp:txXfrm>
    </dsp:sp>
    <dsp:sp modelId="{40707DAB-7FE0-40A7-BCD1-9923F6DBF526}">
      <dsp:nvSpPr>
        <dsp:cNvPr id="0" name=""/>
        <dsp:cNvSpPr/>
      </dsp:nvSpPr>
      <dsp:spPr>
        <a:xfrm rot="10800000">
          <a:off x="2355850" y="405819"/>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endParaRPr lang="he-IL" sz="2400" kern="1200"/>
        </a:p>
      </dsp:txBody>
      <dsp:txXfrm>
        <a:off x="2491648" y="511724"/>
        <a:ext cx="316861" cy="317716"/>
      </dsp:txXfrm>
    </dsp:sp>
    <dsp:sp modelId="{93CEE29E-E982-48C1-AE66-092DD0AB0D31}">
      <dsp:nvSpPr>
        <dsp:cNvPr id="0" name=""/>
        <dsp:cNvSpPr/>
      </dsp:nvSpPr>
      <dsp:spPr>
        <a:xfrm>
          <a:off x="2996406" y="0"/>
          <a:ext cx="2135187" cy="1341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הכנסת הסיגנלים לרשת לצורך אימון</a:t>
          </a:r>
        </a:p>
      </dsp:txBody>
      <dsp:txXfrm>
        <a:off x="3035687" y="39281"/>
        <a:ext cx="2056625" cy="1262602"/>
      </dsp:txXfrm>
    </dsp:sp>
    <dsp:sp modelId="{A2F087E1-1E73-4C6D-A91D-5C60A41B98E6}">
      <dsp:nvSpPr>
        <dsp:cNvPr id="0" name=""/>
        <dsp:cNvSpPr/>
      </dsp:nvSpPr>
      <dsp:spPr>
        <a:xfrm rot="10800000">
          <a:off x="5345112" y="405819"/>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rtl="1">
            <a:lnSpc>
              <a:spcPct val="90000"/>
            </a:lnSpc>
            <a:spcBef>
              <a:spcPct val="0"/>
            </a:spcBef>
            <a:spcAft>
              <a:spcPct val="35000"/>
            </a:spcAft>
            <a:buNone/>
          </a:pPr>
          <a:endParaRPr lang="he-IL" sz="2400" kern="1200"/>
        </a:p>
      </dsp:txBody>
      <dsp:txXfrm>
        <a:off x="5480910" y="511724"/>
        <a:ext cx="316861" cy="317716"/>
      </dsp:txXfrm>
    </dsp:sp>
    <dsp:sp modelId="{02B1E835-B80E-4C53-8740-B1F9FEFAF879}">
      <dsp:nvSpPr>
        <dsp:cNvPr id="0" name=""/>
        <dsp:cNvSpPr/>
      </dsp:nvSpPr>
      <dsp:spPr>
        <a:xfrm>
          <a:off x="5985668" y="0"/>
          <a:ext cx="2135187" cy="13411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מדידת ל"ד ע"י קטטר במשך עשר דקות, תוך מדידת </a:t>
          </a:r>
          <a:r>
            <a:rPr lang="en-US" sz="2000" kern="1200" dirty="0"/>
            <a:t>PPG</a:t>
          </a:r>
          <a:endParaRPr lang="he-IL" sz="2000" kern="1200" dirty="0"/>
        </a:p>
      </dsp:txBody>
      <dsp:txXfrm>
        <a:off x="6024949" y="39281"/>
        <a:ext cx="2056625" cy="1262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71527-D9B1-459A-90A6-3DC39B617B17}">
      <dsp:nvSpPr>
        <dsp:cNvPr id="0" name=""/>
        <dsp:cNvSpPr/>
      </dsp:nvSpPr>
      <dsp:spPr>
        <a:xfrm>
          <a:off x="822" y="364972"/>
          <a:ext cx="2033470" cy="1666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כיול הרשת ע"י מדידת לחץ דם כל שעה ע"י שרוול</a:t>
          </a:r>
        </a:p>
      </dsp:txBody>
      <dsp:txXfrm>
        <a:off x="49644" y="413794"/>
        <a:ext cx="1935826" cy="1569272"/>
      </dsp:txXfrm>
    </dsp:sp>
    <dsp:sp modelId="{94C0C4DD-43F2-4CA0-91D9-BACF4A50193C}">
      <dsp:nvSpPr>
        <dsp:cNvPr id="0" name=""/>
        <dsp:cNvSpPr/>
      </dsp:nvSpPr>
      <dsp:spPr>
        <a:xfrm rot="10881270">
          <a:off x="3124645" y="948430"/>
          <a:ext cx="614724" cy="61418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rtl="1">
            <a:lnSpc>
              <a:spcPct val="90000"/>
            </a:lnSpc>
            <a:spcBef>
              <a:spcPct val="0"/>
            </a:spcBef>
            <a:spcAft>
              <a:spcPct val="35000"/>
            </a:spcAft>
            <a:buNone/>
          </a:pPr>
          <a:endParaRPr lang="he-IL" sz="2800" kern="1200"/>
        </a:p>
      </dsp:txBody>
      <dsp:txXfrm>
        <a:off x="3308873" y="1073444"/>
        <a:ext cx="430470" cy="368508"/>
      </dsp:txXfrm>
    </dsp:sp>
    <dsp:sp modelId="{3DA8534D-9B99-4B77-9B7A-0385CB2D10AE}">
      <dsp:nvSpPr>
        <dsp:cNvPr id="0" name=""/>
        <dsp:cNvSpPr/>
      </dsp:nvSpPr>
      <dsp:spPr>
        <a:xfrm>
          <a:off x="4748301" y="594048"/>
          <a:ext cx="2226640" cy="1437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1">
            <a:lnSpc>
              <a:spcPct val="90000"/>
            </a:lnSpc>
            <a:spcBef>
              <a:spcPct val="0"/>
            </a:spcBef>
            <a:spcAft>
              <a:spcPct val="35000"/>
            </a:spcAft>
            <a:buNone/>
          </a:pPr>
          <a:r>
            <a:rPr lang="he-IL" sz="2000" kern="1200" dirty="0"/>
            <a:t>קבלת אות לחץ דם משוערך</a:t>
          </a:r>
        </a:p>
      </dsp:txBody>
      <dsp:txXfrm>
        <a:off x="4790414" y="636161"/>
        <a:ext cx="2142414" cy="13536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י"ט/כסלו/תש"פ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1198014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י"ט/כסלו/תש"פ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י"ט/כסלו/תש"פ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4.png"/><Relationship Id="rId5" Type="http://schemas.openxmlformats.org/officeDocument/2006/relationships/diagramQuickStyle" Target="../diagrams/quickStyle2.xml"/><Relationship Id="rId10" Type="http://schemas.openxmlformats.org/officeDocument/2006/relationships/image" Target="../media/image13.png"/><Relationship Id="rId4" Type="http://schemas.openxmlformats.org/officeDocument/2006/relationships/diagramLayout" Target="../diagrams/layout2.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3"/>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3945916924"/>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מלבן 5">
            <a:extLst>
              <a:ext uri="{FF2B5EF4-FFF2-40B4-BE49-F238E27FC236}">
                <a16:creationId xmlns:a16="http://schemas.microsoft.com/office/drawing/2014/main" id="{102A04EC-5357-4FCD-B76E-388596B9202A}"/>
              </a:ext>
            </a:extLst>
          </p:cNvPr>
          <p:cNvSpPr/>
          <p:nvPr/>
        </p:nvSpPr>
        <p:spPr>
          <a:xfrm>
            <a:off x="10862566" y="183717"/>
            <a:ext cx="1199367" cy="369332"/>
          </a:xfrm>
          <a:prstGeom prst="rect">
            <a:avLst/>
          </a:prstGeom>
        </p:spPr>
        <p:txBody>
          <a:bodyPr wrap="none">
            <a:spAutoFit/>
          </a:bodyPr>
          <a:lstStyle/>
          <a:p>
            <a:r>
              <a:rPr lang="he-IL" dirty="0">
                <a:highlight>
                  <a:srgbClr val="FFFF00"/>
                </a:highlight>
                <a:latin typeface="Calibri" panose="020F0502020204030204" pitchFamily="34" charset="0"/>
                <a:cs typeface="Calibri" panose="020F0502020204030204" pitchFamily="34" charset="0"/>
              </a:rPr>
              <a:t>להוסיף </a:t>
            </a:r>
            <a:r>
              <a:rPr lang="en-US" dirty="0">
                <a:highlight>
                  <a:srgbClr val="FFFF00"/>
                </a:highlight>
                <a:latin typeface="Calibri" panose="020F0502020204030204" pitchFamily="34" charset="0"/>
                <a:cs typeface="Calibri" panose="020F0502020204030204" pitchFamily="34" charset="0"/>
              </a:rPr>
              <a:t>PPG</a:t>
            </a:r>
            <a:endParaRPr lang="he-IL" dirty="0">
              <a:highlight>
                <a:srgbClr val="FFFF00"/>
              </a:highlight>
            </a:endParaRPr>
          </a:p>
        </p:txBody>
      </p:sp>
    </p:spTree>
    <p:extLst>
      <p:ext uri="{BB962C8B-B14F-4D97-AF65-F5344CB8AC3E}">
        <p14:creationId xmlns:p14="http://schemas.microsoft.com/office/powerpoint/2010/main" val="1954819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676041690"/>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484415"/>
            <a:ext cx="9905010" cy="4893647"/>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בכל מקרה מתבצעת, כי במהלכה לוקחים בנוסף דגימות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לאורך זמן זה, נמדוד גם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את שני סיגנלים אלו-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מדדים אלו.</a:t>
            </a:r>
          </a:p>
          <a:p>
            <a:r>
              <a:rPr lang="he-IL" sz="2400" dirty="0">
                <a:latin typeface="Calibri" panose="020F0502020204030204" pitchFamily="34" charset="0"/>
                <a:cs typeface="Calibri" panose="020F0502020204030204" pitchFamily="34" charset="0"/>
              </a:rPr>
              <a:t>לאחר מכן, נפסיק את מדידת הלחץ דם באופן זה,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שלנו, נצרטך לקבל מדידת לחץ דם (ע"י שרוול) פעם בשעה (תלוי במצבו של החולה). </a:t>
            </a:r>
          </a:p>
        </p:txBody>
      </p:sp>
    </p:spTree>
    <p:extLst>
      <p:ext uri="{BB962C8B-B14F-4D97-AF65-F5344CB8AC3E}">
        <p14:creationId xmlns:p14="http://schemas.microsoft.com/office/powerpoint/2010/main" val="391258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3" name="Diagram 2">
            <a:extLst>
              <a:ext uri="{FF2B5EF4-FFF2-40B4-BE49-F238E27FC236}">
                <a16:creationId xmlns:a16="http://schemas.microsoft.com/office/drawing/2014/main" id="{57F0D367-25CD-40FB-B9E1-5EC532D92DF1}"/>
              </a:ext>
            </a:extLst>
          </p:cNvPr>
          <p:cNvGraphicFramePr/>
          <p:nvPr>
            <p:extLst>
              <p:ext uri="{D42A27DB-BD31-4B8C-83A1-F6EECF244321}">
                <p14:modId xmlns:p14="http://schemas.microsoft.com/office/powerpoint/2010/main" val="930504684"/>
              </p:ext>
            </p:extLst>
          </p:nvPr>
        </p:nvGraphicFramePr>
        <p:xfrm>
          <a:off x="2317008" y="1690689"/>
          <a:ext cx="8128000" cy="1646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36BDDFA0-479E-4E8C-82AF-3B7FC5FFAA49}"/>
              </a:ext>
            </a:extLst>
          </p:cNvPr>
          <p:cNvGraphicFramePr/>
          <p:nvPr>
            <p:extLst>
              <p:ext uri="{D42A27DB-BD31-4B8C-83A1-F6EECF244321}">
                <p14:modId xmlns:p14="http://schemas.microsoft.com/office/powerpoint/2010/main" val="2497425962"/>
              </p:ext>
            </p:extLst>
          </p:nvPr>
        </p:nvGraphicFramePr>
        <p:xfrm>
          <a:off x="2608118" y="3428999"/>
          <a:ext cx="6975764" cy="20318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76216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923801" y="1805050"/>
            <a:ext cx="8989621" cy="3785652"/>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הדרך שבה הקליפס המשמש למדידת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מונח על המטופל יכולה להיות שונה, וכך להשפיע על מבנה הסיגנל. דבר זה משפיע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(מהרצון להוריד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נירמול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911926" y="2066307"/>
            <a:ext cx="8989621" cy="3785652"/>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כלשהו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לנסות לגרום לסיגנלים הקצרים המשמשים לאימון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אדם אחר יוכל להיות יותר נכון.</a:t>
            </a:r>
          </a:p>
        </p:txBody>
      </p:sp>
    </p:spTree>
    <p:extLst>
      <p:ext uri="{BB962C8B-B14F-4D97-AF65-F5344CB8AC3E}">
        <p14:creationId xmlns:p14="http://schemas.microsoft.com/office/powerpoint/2010/main" val="327330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964573"/>
            <a:ext cx="9172575" cy="2554545"/>
          </a:xfrm>
          <a:prstGeom prst="rect">
            <a:avLst/>
          </a:prstGeom>
        </p:spPr>
        <p:txBody>
          <a:bodyPr wrap="square">
            <a:spAutoFit/>
          </a:bodyPr>
          <a:lstStyle/>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למידת פיזיולוגיה של מטופל על מנת לשערך את לחץ הדם שלו</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346075"/>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p:txBody>
          <a:bodyPr/>
          <a:lstStyle/>
          <a:p>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גרף של כל אחד מארבעת האותות, שמשתרעים כל אחד על פני 40 דקות.</a:t>
            </a:r>
          </a:p>
          <a:p>
            <a:r>
              <a:rPr lang="he-IL" dirty="0">
                <a:latin typeface="Calibri" panose="020F0502020204030204" pitchFamily="34" charset="0"/>
                <a:cs typeface="Calibri" panose="020F0502020204030204" pitchFamily="34" charset="0"/>
              </a:rPr>
              <a:t>עבור כל חולה יש בין 10 ל-100 מקטעים מכל סיגנל.</a:t>
            </a:r>
          </a:p>
          <a:p>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דגמנו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r>
              <a:rPr lang="he-IL" dirty="0">
                <a:highlight>
                  <a:srgbClr val="FFFF00"/>
                </a:highlight>
                <a:latin typeface="Calibri" panose="020F0502020204030204" pitchFamily="34" charset="0"/>
                <a:cs typeface="Calibri" panose="020F0502020204030204" pitchFamily="34" charset="0"/>
              </a:rPr>
              <a:t>להוסיף תמונה של כל המקטעים מתוך </a:t>
            </a:r>
            <a:r>
              <a:rPr lang="he-IL" dirty="0" err="1">
                <a:highlight>
                  <a:srgbClr val="FFFF00"/>
                </a:highlight>
                <a:latin typeface="Calibri" panose="020F0502020204030204" pitchFamily="34" charset="0"/>
                <a:cs typeface="Calibri" panose="020F0502020204030204" pitchFamily="34" charset="0"/>
              </a:rPr>
              <a:t>הדאטא</a:t>
            </a:r>
            <a:r>
              <a:rPr lang="he-IL" dirty="0">
                <a:highlight>
                  <a:srgbClr val="FFFF00"/>
                </a:highlight>
                <a:latin typeface="Calibri" panose="020F0502020204030204" pitchFamily="34" charset="0"/>
                <a:cs typeface="Calibri" panose="020F0502020204030204" pitchFamily="34" charset="0"/>
              </a:rPr>
              <a:t> של חולה מסוים</a:t>
            </a:r>
          </a:p>
          <a:p>
            <a:endParaRPr lang="he-IL" dirty="0"/>
          </a:p>
        </p:txBody>
      </p:sp>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46075"/>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2851059" y="1918770"/>
            <a:ext cx="8263590" cy="1569660"/>
          </a:xfrm>
          <a:prstGeom prst="rect">
            <a:avLst/>
          </a:prstGeom>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דגום באותו קצב כמו </a:t>
            </a:r>
            <a:r>
              <a:rPr lang="en-US" sz="2400" dirty="0">
                <a:latin typeface="Calibri" panose="020F0502020204030204" pitchFamily="34" charset="0"/>
                <a:cs typeface="Calibri" panose="020F0502020204030204" pitchFamily="34" charset="0"/>
              </a:rPr>
              <a:t>BP</a:t>
            </a:r>
            <a:endParaRPr lang="he-IL"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he-IL" sz="2400" dirty="0">
                <a:latin typeface="Calibri" panose="020F0502020204030204" pitchFamily="34" charset="0"/>
                <a:cs typeface="Calibri" panose="020F0502020204030204" pitchFamily="34" charset="0"/>
              </a:rPr>
              <a:t>הקשר בין שני הסיגנלים מובהק – כאשר לחץ הדם עולה גם </a:t>
            </a:r>
            <a:r>
              <a:rPr lang="he-IL" sz="2400" dirty="0" err="1">
                <a:latin typeface="Calibri" panose="020F0502020204030204" pitchFamily="34" charset="0"/>
                <a:cs typeface="Calibri" panose="020F0502020204030204" pitchFamily="34" charset="0"/>
              </a:rPr>
              <a:t>רוויון</a:t>
            </a:r>
            <a:r>
              <a:rPr lang="he-IL" sz="24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4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2">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3">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רשת זו שומרת וקטור באורך כלשהו של תוצאות העבר, ומכניסה אותו כקלט לחישוב הנוכחי וכך מתחשבת בעבר.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תחילה,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702273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347264"/>
            <a:ext cx="10023389" cy="3919889"/>
          </a:xfrm>
        </p:spPr>
        <p:txBody>
          <a:bodyPr>
            <a:normAutofit/>
          </a:bodyPr>
          <a:lstStyle/>
          <a:p>
            <a:pPr marL="0" indent="0">
              <a:buNone/>
            </a:pPr>
            <a:r>
              <a:rPr lang="he-IL" dirty="0">
                <a:latin typeface="Calibri" panose="020F0502020204030204" pitchFamily="34" charset="0"/>
                <a:cs typeface="Calibri" panose="020F0502020204030204" pitchFamily="34" charset="0"/>
              </a:rPr>
              <a:t>על מנת לבדוק אריכטקטורה נוספת, עברנו לאמן באמצעות </a:t>
            </a:r>
            <a:r>
              <a:rPr lang="en-US" dirty="0">
                <a:latin typeface="Calibri" panose="020F0502020204030204" pitchFamily="34" charset="0"/>
                <a:cs typeface="Calibri" panose="020F0502020204030204" pitchFamily="34" charset="0"/>
              </a:rPr>
              <a:t>batch</a:t>
            </a:r>
            <a:r>
              <a:rPr lang="he-IL" dirty="0">
                <a:latin typeface="Calibri" panose="020F0502020204030204" pitchFamily="34" charset="0"/>
                <a:cs typeface="Calibri" panose="020F0502020204030204" pitchFamily="34" charset="0"/>
              </a:rPr>
              <a:t>. בשיטה זו, יכולנו לנצל את מקביליות ה-</a:t>
            </a:r>
            <a:r>
              <a:rPr lang="en-US" dirty="0">
                <a:latin typeface="Calibri" panose="020F0502020204030204" pitchFamily="34" charset="0"/>
                <a:cs typeface="Calibri" panose="020F0502020204030204" pitchFamily="34" charset="0"/>
              </a:rPr>
              <a:t>GPU</a:t>
            </a:r>
            <a:r>
              <a:rPr lang="he-IL" dirty="0">
                <a:latin typeface="Calibri" panose="020F0502020204030204" pitchFamily="34" charset="0"/>
                <a:cs typeface="Calibri" panose="020F0502020204030204" pitchFamily="34" charset="0"/>
              </a:rPr>
              <a:t> במחשב המעבדה, ולאמן את הרשת על פני מספר גדול משמעותית של איטרציות, בזמן קצר יותר. </a:t>
            </a:r>
          </a:p>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928C4699-5FD9-4F22-AA56-2E7376975266}"/>
              </a:ext>
            </a:extLst>
          </p:cNvPr>
          <p:cNvPicPr>
            <a:picLocks noChangeAspect="1"/>
          </p:cNvPicPr>
          <p:nvPr/>
        </p:nvPicPr>
        <p:blipFill>
          <a:blip r:embed="rId2"/>
          <a:stretch>
            <a:fillRect/>
          </a:stretch>
        </p:blipFill>
        <p:spPr>
          <a:xfrm>
            <a:off x="798199" y="4291097"/>
            <a:ext cx="5898564" cy="1958195"/>
          </a:xfrm>
          <a:prstGeom prst="rect">
            <a:avLst/>
          </a:prstGeom>
        </p:spPr>
      </p:pic>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3892587332"/>
              </p:ext>
            </p:extLst>
          </p:nvPr>
        </p:nvGraphicFramePr>
        <p:xfrm>
          <a:off x="1290532" y="2742602"/>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Step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20000"/>
                        <a:lumOff val="8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87976409"/>
                  </a:ext>
                </a:extLst>
              </a:tr>
            </a:tbl>
          </a:graphicData>
        </a:graphic>
      </p:graphicFrame>
    </p:spTree>
    <p:extLst>
      <p:ext uri="{BB962C8B-B14F-4D97-AF65-F5344CB8AC3E}">
        <p14:creationId xmlns:p14="http://schemas.microsoft.com/office/powerpoint/2010/main" val="2370309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דיאגרמת בלוקים</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107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1084305" y="1193633"/>
            <a:ext cx="10023389" cy="3919889"/>
          </a:xfrm>
        </p:spPr>
        <p:txBody>
          <a:bodyPr>
            <a:normAutofit/>
          </a:bodyPr>
          <a:lstStyle/>
          <a:p>
            <a:pPr>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סיגנלים אלה מנורמלים ע"י </a:t>
            </a:r>
            <a:r>
              <a:rPr lang="en-US" sz="2400" dirty="0" err="1">
                <a:latin typeface="Calibri" panose="020F0502020204030204" pitchFamily="34" charset="0"/>
                <a:cs typeface="Calibri" panose="020F0502020204030204" pitchFamily="34" charset="0"/>
              </a:rPr>
              <a:t>MinMaxScaler</a:t>
            </a:r>
            <a:r>
              <a:rPr lang="he-IL" sz="2400" dirty="0">
                <a:latin typeface="Calibri" panose="020F0502020204030204" pitchFamily="34" charset="0"/>
                <a:cs typeface="Calibri" panose="020F0502020204030204" pitchFamily="34" charset="0"/>
              </a:rPr>
              <a:t> וסקיילרים אלה מיוצאים כתוצאה בפונקציית האימון. הרשת ממשקלת את המשקולות שלה עפ"י </a:t>
            </a:r>
            <a:r>
              <a:rPr lang="en-US" sz="2400" dirty="0">
                <a:latin typeface="Calibri" panose="020F0502020204030204" pitchFamily="34" charset="0"/>
                <a:cs typeface="Calibri" panose="020F0502020204030204" pitchFamily="34" charset="0"/>
              </a:rPr>
              <a:t>stochastic gradient descent </a:t>
            </a:r>
            <a:r>
              <a:rPr lang="he-IL" sz="2400" dirty="0">
                <a:latin typeface="Calibri" panose="020F0502020204030204" pitchFamily="34" charset="0"/>
                <a:cs typeface="Calibri" panose="020F0502020204030204" pitchFamily="34" charset="0"/>
              </a:rPr>
              <a:t> ע"י </a:t>
            </a:r>
            <a:r>
              <a:rPr lang="en-US" sz="2400" dirty="0">
                <a:latin typeface="Calibri" panose="020F0502020204030204" pitchFamily="34" charset="0"/>
                <a:cs typeface="Calibri" panose="020F0502020204030204" pitchFamily="34" charset="0"/>
              </a:rPr>
              <a:t>Adam optimizer</a:t>
            </a:r>
            <a:r>
              <a:rPr lang="he-IL" sz="2400"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בעת כניסת סיגנל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לביצוע </a:t>
            </a:r>
            <a:r>
              <a:rPr lang="en-US" sz="2400" dirty="0">
                <a:latin typeface="Calibri" panose="020F0502020204030204" pitchFamily="34" charset="0"/>
                <a:cs typeface="Calibri" panose="020F0502020204030204" pitchFamily="34" charset="0"/>
              </a:rPr>
              <a:t>test</a:t>
            </a:r>
            <a:r>
              <a:rPr lang="he-IL" sz="2400" dirty="0">
                <a:latin typeface="Calibri" panose="020F0502020204030204" pitchFamily="34" charset="0"/>
                <a:cs typeface="Calibri" panose="020F0502020204030204" pitchFamily="34" charset="0"/>
              </a:rPr>
              <a:t>, סיגנל זה מנורמל ע"י הסקיילר של סיגנל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בסט האימון, ופלט הרשת- סיגנל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המשוערך מנורמל עפ"י הסקיילר של אות זה באימון. זאת על מנת לדמות מצב אמיתי בזמן ריצה.</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על 2123847-10616 :</a:t>
            </a:r>
          </a:p>
          <a:p>
            <a:pPr marL="0" indent="0">
              <a:buNone/>
            </a:pP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0" y="3620858"/>
            <a:ext cx="3888706" cy="3237142"/>
          </a:xfrm>
          <a:prstGeom prst="rect">
            <a:avLst/>
          </a:prstGeom>
          <a:blipFill rotWithShape="1">
            <a:blip r:embed="rId2">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0454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3621</TotalTime>
  <Words>962</Words>
  <Application>Microsoft Office PowerPoint</Application>
  <PresentationFormat>Widescreen</PresentationFormat>
  <Paragraphs>93</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PowerPoint Presentation</vt:lpstr>
      <vt:lpstr>הרשת שלנו</vt:lpstr>
      <vt:lpstr>הרשת שלנו</vt:lpstr>
      <vt:lpstr>דיאגרמת בלוקים</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dorin alon</cp:lastModifiedBy>
  <cp:revision>70</cp:revision>
  <dcterms:created xsi:type="dcterms:W3CDTF">2019-12-12T17:34:15Z</dcterms:created>
  <dcterms:modified xsi:type="dcterms:W3CDTF">2019-12-17T10:21:55Z</dcterms:modified>
</cp:coreProperties>
</file>