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2" r:id="rId4"/>
    <p:sldId id="273" r:id="rId5"/>
    <p:sldId id="259" r:id="rId6"/>
    <p:sldId id="265" r:id="rId7"/>
    <p:sldId id="266" r:id="rId8"/>
    <p:sldId id="267" r:id="rId9"/>
    <p:sldId id="268" r:id="rId10"/>
    <p:sldId id="269" r:id="rId11"/>
    <p:sldId id="262" r:id="rId12"/>
    <p:sldId id="274" r:id="rId13"/>
    <p:sldId id="263" r:id="rId14"/>
    <p:sldId id="26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162519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3275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FF8A2A-C7E5-4EB4-9595-FEC01BA3AE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596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208753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FF8A2A-C7E5-4EB4-9595-FEC01BA3AE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911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2371712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145725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413303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140282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35ABB-A3A0-4768-8E22-D3A00B801A9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203680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49414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35ABB-A3A0-4768-8E22-D3A00B801A99}"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3328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35ABB-A3A0-4768-8E22-D3A00B801A99}"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76712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35ABB-A3A0-4768-8E22-D3A00B801A99}"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303224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42427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35ABB-A3A0-4768-8E22-D3A00B801A9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FF8A2A-C7E5-4EB4-9595-FEC01BA3AE04}" type="slidenum">
              <a:rPr lang="en-US" smtClean="0"/>
              <a:t>‹#›</a:t>
            </a:fld>
            <a:endParaRPr lang="en-US"/>
          </a:p>
        </p:txBody>
      </p:sp>
    </p:spTree>
    <p:extLst>
      <p:ext uri="{BB962C8B-B14F-4D97-AF65-F5344CB8AC3E}">
        <p14:creationId xmlns:p14="http://schemas.microsoft.com/office/powerpoint/2010/main" val="16361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435ABB-A3A0-4768-8E22-D3A00B801A99}" type="datetimeFigureOut">
              <a:rPr lang="en-US" smtClean="0"/>
              <a:t>4/20/2023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FF8A2A-C7E5-4EB4-9595-FEC01BA3AE04}" type="slidenum">
              <a:rPr lang="en-US" smtClean="0"/>
              <a:t>‹#›</a:t>
            </a:fld>
            <a:endParaRPr lang="en-US"/>
          </a:p>
        </p:txBody>
      </p:sp>
    </p:spTree>
    <p:extLst>
      <p:ext uri="{BB962C8B-B14F-4D97-AF65-F5344CB8AC3E}">
        <p14:creationId xmlns:p14="http://schemas.microsoft.com/office/powerpoint/2010/main" val="1647636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3D77-EDA1-39DE-64CE-9BCA84FA40E1}"/>
              </a:ext>
            </a:extLst>
          </p:cNvPr>
          <p:cNvSpPr>
            <a:spLocks noGrp="1"/>
          </p:cNvSpPr>
          <p:nvPr>
            <p:ph type="title"/>
          </p:nvPr>
        </p:nvSpPr>
        <p:spPr/>
        <p:txBody>
          <a:bodyPr/>
          <a:lstStyle/>
          <a:p>
            <a:r>
              <a:rPr lang="en-US" dirty="0"/>
              <a:t>King County House Analysis</a:t>
            </a:r>
          </a:p>
        </p:txBody>
      </p:sp>
      <p:pic>
        <p:nvPicPr>
          <p:cNvPr id="5" name="Content Placeholder 4">
            <a:extLst>
              <a:ext uri="{FF2B5EF4-FFF2-40B4-BE49-F238E27FC236}">
                <a16:creationId xmlns:a16="http://schemas.microsoft.com/office/drawing/2014/main" id="{FDDBD550-407F-740C-63EF-3806D8254030}"/>
              </a:ext>
            </a:extLst>
          </p:cNvPr>
          <p:cNvPicPr>
            <a:picLocks noGrp="1" noChangeAspect="1"/>
          </p:cNvPicPr>
          <p:nvPr>
            <p:ph sz="half" idx="1"/>
          </p:nvPr>
        </p:nvPicPr>
        <p:blipFill>
          <a:blip r:embed="rId2"/>
          <a:stretch>
            <a:fillRect/>
          </a:stretch>
        </p:blipFill>
        <p:spPr>
          <a:xfrm>
            <a:off x="2869053" y="2133600"/>
            <a:ext cx="3753556" cy="3778250"/>
          </a:xfrm>
          <a:prstGeom prst="rect">
            <a:avLst/>
          </a:prstGeom>
        </p:spPr>
      </p:pic>
      <p:sp>
        <p:nvSpPr>
          <p:cNvPr id="4" name="Content Placeholder 3">
            <a:extLst>
              <a:ext uri="{FF2B5EF4-FFF2-40B4-BE49-F238E27FC236}">
                <a16:creationId xmlns:a16="http://schemas.microsoft.com/office/drawing/2014/main" id="{3DD7E1DC-EB17-629E-A212-053956748E86}"/>
              </a:ext>
            </a:extLst>
          </p:cNvPr>
          <p:cNvSpPr>
            <a:spLocks noGrp="1"/>
          </p:cNvSpPr>
          <p:nvPr>
            <p:ph sz="half" idx="2"/>
          </p:nvPr>
        </p:nvSpPr>
        <p:spPr/>
        <p:txBody>
          <a:bodyPr/>
          <a:lstStyle/>
          <a:p>
            <a:r>
              <a:rPr lang="en-US" sz="2000" dirty="0">
                <a:latin typeface="Times New Roman" panose="02020603050405020304" pitchFamily="18" charset="0"/>
                <a:cs typeface="Times New Roman" panose="02020603050405020304" pitchFamily="18" charset="0"/>
              </a:rPr>
              <a:t>Presented By:</a:t>
            </a:r>
          </a:p>
          <a:p>
            <a:r>
              <a:rPr lang="en-US" sz="2000" b="0" dirty="0">
                <a:effectLst/>
                <a:latin typeface="Times New Roman" panose="02020603050405020304" pitchFamily="18" charset="0"/>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Evah</a:t>
            </a:r>
            <a:r>
              <a:rPr lang="en-US" sz="2000" b="0" dirty="0">
                <a:effectLst/>
                <a:latin typeface="Times New Roman" panose="02020603050405020304" pitchFamily="18" charset="0"/>
                <a:cs typeface="Times New Roman" panose="02020603050405020304" pitchFamily="18" charset="0"/>
              </a:rPr>
              <a:t> Wangari</a:t>
            </a:r>
          </a:p>
          <a:p>
            <a:r>
              <a:rPr lang="en-US" sz="2000" b="0" dirty="0">
                <a:effectLst/>
                <a:latin typeface="Times New Roman" panose="02020603050405020304" pitchFamily="18" charset="0"/>
                <a:cs typeface="Times New Roman" panose="02020603050405020304" pitchFamily="18" charset="0"/>
              </a:rPr>
              <a:t> Dorine Langat</a:t>
            </a:r>
          </a:p>
          <a:p>
            <a:r>
              <a:rPr lang="en-US" sz="2000" b="0" dirty="0">
                <a:effectLst/>
                <a:latin typeface="Times New Roman" panose="02020603050405020304" pitchFamily="18" charset="0"/>
                <a:cs typeface="Times New Roman" panose="02020603050405020304" pitchFamily="18" charset="0"/>
              </a:rPr>
              <a:t> Grace </a:t>
            </a:r>
            <a:r>
              <a:rPr lang="en-US" sz="2000" b="0" dirty="0" err="1">
                <a:effectLst/>
                <a:latin typeface="Times New Roman" panose="02020603050405020304" pitchFamily="18" charset="0"/>
                <a:cs typeface="Times New Roman" panose="02020603050405020304" pitchFamily="18" charset="0"/>
              </a:rPr>
              <a:t>Nyongesa</a:t>
            </a:r>
            <a:endParaRPr lang="en-US" sz="2000" b="0" dirty="0">
              <a:effectLst/>
              <a:latin typeface="Times New Roman" panose="02020603050405020304" pitchFamily="18" charset="0"/>
              <a:cs typeface="Times New Roman" panose="02020603050405020304" pitchFamily="18" charset="0"/>
            </a:endParaRPr>
          </a:p>
          <a:p>
            <a:r>
              <a:rPr lang="en-US" sz="2000" b="0" dirty="0">
                <a:effectLst/>
                <a:latin typeface="Times New Roman" panose="02020603050405020304" pitchFamily="18" charset="0"/>
                <a:cs typeface="Times New Roman" panose="02020603050405020304" pitchFamily="18" charset="0"/>
              </a:rPr>
              <a:t> Maureen </a:t>
            </a:r>
            <a:r>
              <a:rPr lang="en-US" sz="2000" b="0" dirty="0" err="1">
                <a:effectLst/>
                <a:latin typeface="Times New Roman" panose="02020603050405020304" pitchFamily="18" charset="0"/>
                <a:cs typeface="Times New Roman" panose="02020603050405020304" pitchFamily="18" charset="0"/>
              </a:rPr>
              <a:t>Anduuru</a:t>
            </a:r>
            <a:endParaRPr lang="en-US" sz="2000" b="0" dirty="0">
              <a:effectLst/>
              <a:latin typeface="Times New Roman" panose="02020603050405020304" pitchFamily="18" charset="0"/>
              <a:cs typeface="Times New Roman" panose="02020603050405020304" pitchFamily="18" charset="0"/>
            </a:endParaRPr>
          </a:p>
          <a:p>
            <a:r>
              <a:rPr lang="en-US" sz="2000" b="0" dirty="0">
                <a:effectLst/>
                <a:latin typeface="Times New Roman" panose="02020603050405020304" pitchFamily="18" charset="0"/>
                <a:cs typeface="Times New Roman" panose="02020603050405020304" pitchFamily="18" charset="0"/>
              </a:rPr>
              <a:t> Stella </a:t>
            </a:r>
            <a:r>
              <a:rPr lang="en-US" sz="2000" b="0" dirty="0" err="1">
                <a:effectLst/>
                <a:latin typeface="Times New Roman" panose="02020603050405020304" pitchFamily="18" charset="0"/>
                <a:cs typeface="Times New Roman" panose="02020603050405020304" pitchFamily="18" charset="0"/>
              </a:rPr>
              <a:t>Kitur</a:t>
            </a:r>
            <a:endParaRPr lang="en-US" sz="2000" b="0" dirty="0">
              <a:effectLst/>
              <a:latin typeface="Times New Roman" panose="02020603050405020304" pitchFamily="18" charset="0"/>
              <a:cs typeface="Times New Roman" panose="02020603050405020304" pitchFamily="18" charset="0"/>
            </a:endParaRPr>
          </a:p>
          <a:p>
            <a:r>
              <a:rPr lang="en-US" sz="2000" b="0" dirty="0">
                <a:effectLst/>
                <a:latin typeface="Times New Roman" panose="02020603050405020304" pitchFamily="18" charset="0"/>
                <a:cs typeface="Times New Roman" panose="02020603050405020304" pitchFamily="18" charset="0"/>
              </a:rPr>
              <a:t> Vivian </a:t>
            </a:r>
            <a:r>
              <a:rPr lang="en-US" sz="2000" b="0" dirty="0" err="1">
                <a:effectLst/>
                <a:latin typeface="Times New Roman" panose="02020603050405020304" pitchFamily="18" charset="0"/>
                <a:cs typeface="Times New Roman" panose="02020603050405020304" pitchFamily="18" charset="0"/>
              </a:rPr>
              <a:t>Adhiambo</a:t>
            </a:r>
            <a:endParaRPr lang="en-US" sz="2000" b="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248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A70D-8B90-3ED0-20A8-7F5998EFDFA6}"/>
              </a:ext>
            </a:extLst>
          </p:cNvPr>
          <p:cNvSpPr>
            <a:spLocks noGrp="1"/>
          </p:cNvSpPr>
          <p:nvPr>
            <p:ph type="title"/>
          </p:nvPr>
        </p:nvSpPr>
        <p:spPr/>
        <p:txBody>
          <a:bodyPr/>
          <a:lstStyle/>
          <a:p>
            <a:r>
              <a:rPr lang="en-US" dirty="0"/>
              <a:t>Correlation Heatmap with House Age</a:t>
            </a:r>
          </a:p>
        </p:txBody>
      </p:sp>
      <p:pic>
        <p:nvPicPr>
          <p:cNvPr id="5" name="Content Placeholder 4">
            <a:extLst>
              <a:ext uri="{FF2B5EF4-FFF2-40B4-BE49-F238E27FC236}">
                <a16:creationId xmlns:a16="http://schemas.microsoft.com/office/drawing/2014/main" id="{C132B014-5336-C0CC-C1CD-F83249CFE151}"/>
              </a:ext>
            </a:extLst>
          </p:cNvPr>
          <p:cNvPicPr>
            <a:picLocks noGrp="1" noChangeAspect="1"/>
          </p:cNvPicPr>
          <p:nvPr>
            <p:ph idx="1"/>
          </p:nvPr>
        </p:nvPicPr>
        <p:blipFill>
          <a:blip r:embed="rId2"/>
          <a:stretch>
            <a:fillRect/>
          </a:stretch>
        </p:blipFill>
        <p:spPr>
          <a:xfrm>
            <a:off x="2679321" y="2133600"/>
            <a:ext cx="8735184" cy="3778250"/>
          </a:xfrm>
        </p:spPr>
      </p:pic>
    </p:spTree>
    <p:extLst>
      <p:ext uri="{BB962C8B-B14F-4D97-AF65-F5344CB8AC3E}">
        <p14:creationId xmlns:p14="http://schemas.microsoft.com/office/powerpoint/2010/main" val="55620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6B6C-5525-5B70-B2DE-B9F82AE8737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7A2E194-65FD-51A0-4BBB-34444B9F328E}"/>
              </a:ext>
            </a:extLst>
          </p:cNvPr>
          <p:cNvSpPr>
            <a:spLocks noGrp="1"/>
          </p:cNvSpPr>
          <p:nvPr>
            <p:ph idx="1"/>
          </p:nvPr>
        </p:nvSpPr>
        <p:spPr/>
        <p:txBody>
          <a:bodyPr>
            <a:normAutofit fontScale="92500"/>
          </a:bodyPr>
          <a:lstStyle/>
          <a:p>
            <a:pPr indent="0" rtl="0">
              <a:lnSpc>
                <a:spcPct val="150000"/>
              </a:lnSpc>
              <a:spcBef>
                <a:spcPts val="0"/>
              </a:spcBef>
              <a:spcAft>
                <a:spcPts val="0"/>
              </a:spcAft>
              <a:buNone/>
            </a:pPr>
            <a:r>
              <a:rPr lang="en-US" sz="2800" b="0" i="0" u="none" strike="noStrike" dirty="0">
                <a:solidFill>
                  <a:srgbClr val="202124"/>
                </a:solidFill>
                <a:effectLst/>
                <a:latin typeface="Times New Roman" panose="02020603050405020304" pitchFamily="18" charset="0"/>
              </a:rPr>
              <a:t>1</a:t>
            </a:r>
            <a:r>
              <a:rPr lang="en-US" sz="2200" b="0" i="0" u="none" strike="noStrike" dirty="0">
                <a:solidFill>
                  <a:srgbClr val="202124"/>
                </a:solidFill>
                <a:effectLst/>
                <a:latin typeface="Times New Roman" panose="02020603050405020304" pitchFamily="18" charset="0"/>
                <a:cs typeface="Times New Roman" panose="02020603050405020304" pitchFamily="18" charset="0"/>
              </a:rPr>
              <a:t>. Some of the features that influence the pricing of houses include:</a:t>
            </a:r>
            <a:endParaRPr lang="en-US" sz="2200" b="0" dirty="0">
              <a:effectLst/>
              <a:latin typeface="Times New Roman" panose="02020603050405020304" pitchFamily="18" charset="0"/>
              <a:cs typeface="Times New Roman" panose="02020603050405020304" pitchFamily="18" charset="0"/>
            </a:endParaRPr>
          </a:p>
          <a:p>
            <a:pPr marL="685800" indent="-457200">
              <a:lnSpc>
                <a:spcPct val="150000"/>
              </a:lnSpc>
              <a:spcBef>
                <a:spcPts val="0"/>
              </a:spcBef>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Square footage of living space in the home: an additional square footage increases the price by $199.09</a:t>
            </a:r>
            <a:endParaRPr lang="en-US" sz="2200" b="0" dirty="0">
              <a:effectLst/>
              <a:latin typeface="Times New Roman" panose="02020603050405020304" pitchFamily="18" charset="0"/>
              <a:cs typeface="Times New Roman" panose="02020603050405020304" pitchFamily="18" charset="0"/>
            </a:endParaRPr>
          </a:p>
          <a:p>
            <a:pPr marL="685800" indent="-457200">
              <a:lnSpc>
                <a:spcPct val="150000"/>
              </a:lnSpc>
              <a:spcBef>
                <a:spcPts val="0"/>
              </a:spcBef>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Waterfront: the presence of a waterfront has an associated increase in price of $70,000  </a:t>
            </a:r>
          </a:p>
          <a:p>
            <a:pPr marL="685800" indent="-457200">
              <a:lnSpc>
                <a:spcPct val="150000"/>
              </a:lnSpc>
              <a:spcBef>
                <a:spcPts val="0"/>
              </a:spcBef>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Condition of the house: houses in good conditions have an associated increase in price of $35,650 compared to houses with average condition.</a:t>
            </a:r>
            <a:endParaRPr lang="en-US" sz="2200" b="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4021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806BA-7252-D38D-886C-06B365AF2A40}"/>
              </a:ext>
            </a:extLst>
          </p:cNvPr>
          <p:cNvSpPr>
            <a:spLocks noGrp="1"/>
          </p:cNvSpPr>
          <p:nvPr>
            <p:ph idx="1"/>
          </p:nvPr>
        </p:nvSpPr>
        <p:spPr>
          <a:xfrm>
            <a:off x="838200" y="1364566"/>
            <a:ext cx="10515600" cy="4812397"/>
          </a:xfrm>
        </p:spPr>
        <p:txBody>
          <a:bodyPr/>
          <a:lstStyle/>
          <a:p>
            <a:pPr indent="0" rtl="0">
              <a:lnSpc>
                <a:spcPct val="150000"/>
              </a:lnSpc>
              <a:spcBef>
                <a:spcPts val="0"/>
              </a:spcBef>
              <a:spcAft>
                <a:spcPts val="0"/>
              </a:spcAft>
              <a:buNone/>
            </a:pPr>
            <a:r>
              <a:rPr lang="en-US" sz="2800" b="0" i="0" u="none" strike="noStrike" dirty="0">
                <a:solidFill>
                  <a:srgbClr val="202124"/>
                </a:solidFill>
                <a:effectLst/>
                <a:latin typeface="Times New Roman" panose="02020603050405020304" pitchFamily="18" charset="0"/>
              </a:rPr>
              <a:t>2.  </a:t>
            </a:r>
            <a:r>
              <a:rPr lang="en-US" sz="2000" b="0" i="0" u="none" strike="noStrike" dirty="0">
                <a:solidFill>
                  <a:srgbClr val="202124"/>
                </a:solidFill>
                <a:effectLst/>
                <a:latin typeface="Times New Roman" panose="02020603050405020304" pitchFamily="18" charset="0"/>
                <a:cs typeface="Times New Roman" panose="02020603050405020304" pitchFamily="18" charset="0"/>
              </a:rPr>
              <a:t>For every additional year in the age of a house, there is an associated decrease in price of $626.09</a:t>
            </a:r>
            <a:endParaRPr lang="en-US" sz="2000" b="0" dirty="0">
              <a:effectLst/>
              <a:latin typeface="Times New Roman" panose="02020603050405020304" pitchFamily="18" charset="0"/>
              <a:cs typeface="Times New Roman" panose="02020603050405020304" pitchFamily="18" charset="0"/>
            </a:endParaRPr>
          </a:p>
          <a:p>
            <a:pPr indent="0" rtl="0">
              <a:lnSpc>
                <a:spcPct val="150000"/>
              </a:lnSpc>
              <a:spcBef>
                <a:spcPts val="0"/>
              </a:spcBef>
              <a:spcAft>
                <a:spcPts val="0"/>
              </a:spcAft>
              <a:buNone/>
            </a:pPr>
            <a:r>
              <a:rPr lang="en-US" sz="2000" b="0" i="0" u="none" strike="noStrike" dirty="0">
                <a:solidFill>
                  <a:srgbClr val="202124"/>
                </a:solidFill>
                <a:effectLst/>
                <a:latin typeface="Times New Roman" panose="02020603050405020304" pitchFamily="18" charset="0"/>
                <a:cs typeface="Times New Roman" panose="02020603050405020304" pitchFamily="18" charset="0"/>
              </a:rPr>
              <a:t>3.  </a:t>
            </a:r>
          </a:p>
          <a:p>
            <a:pPr marL="685800" indent="-457200">
              <a:lnSpc>
                <a:spcPct val="150000"/>
              </a:lnSpc>
              <a:spcBef>
                <a:spcPts val="0"/>
              </a:spcBef>
            </a:pPr>
            <a:r>
              <a:rPr lang="en-US" sz="2000" b="0" i="0" u="none" strike="noStrike" dirty="0">
                <a:solidFill>
                  <a:srgbClr val="202124"/>
                </a:solidFill>
                <a:effectLst/>
                <a:latin typeface="Times New Roman" panose="02020603050405020304" pitchFamily="18" charset="0"/>
                <a:cs typeface="Times New Roman" panose="02020603050405020304" pitchFamily="18" charset="0"/>
              </a:rPr>
              <a:t>Some of the overvalued properties were found to be older than 50 years of age</a:t>
            </a:r>
            <a:endParaRPr lang="en-US" sz="2000" b="0" dirty="0">
              <a:effectLst/>
              <a:latin typeface="Times New Roman" panose="02020603050405020304" pitchFamily="18" charset="0"/>
              <a:cs typeface="Times New Roman" panose="02020603050405020304" pitchFamily="18" charset="0"/>
            </a:endParaRPr>
          </a:p>
          <a:p>
            <a:pPr marL="685800" indent="-457200">
              <a:lnSpc>
                <a:spcPct val="150000"/>
              </a:lnSpc>
              <a:spcBef>
                <a:spcPts val="0"/>
              </a:spcBef>
            </a:pPr>
            <a:r>
              <a:rPr lang="en-US" sz="2000" b="0" i="0" u="none" strike="noStrike" dirty="0">
                <a:solidFill>
                  <a:srgbClr val="202124"/>
                </a:solidFill>
                <a:effectLst/>
                <a:latin typeface="Times New Roman" panose="02020603050405020304" pitchFamily="18" charset="0"/>
                <a:cs typeface="Times New Roman" panose="02020603050405020304" pitchFamily="18" charset="0"/>
              </a:rPr>
              <a:t>The square footage of interior housing living space for the nearest 15 neighbors influences the pricing of houses, in that, an additional square footage leads to an increase in price by $48.35</a:t>
            </a:r>
            <a:endParaRPr lang="en-US" sz="2000" b="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097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778F-E8DC-0B4D-1B91-FCA9EB604E4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F8FD1B9-7C6D-F996-D76B-D4CA5FA5F3D9}"/>
              </a:ext>
            </a:extLst>
          </p:cNvPr>
          <p:cNvSpPr>
            <a:spLocks noGrp="1"/>
          </p:cNvSpPr>
          <p:nvPr>
            <p:ph idx="1"/>
          </p:nvPr>
        </p:nvSpPr>
        <p:spPr>
          <a:xfrm>
            <a:off x="838200" y="1561514"/>
            <a:ext cx="10515600" cy="4684541"/>
          </a:xfrm>
        </p:spPr>
        <p:txBody>
          <a:bodyPr>
            <a:normAutofit fontScale="70000" lnSpcReduction="20000"/>
          </a:bodyPr>
          <a:lstStyle/>
          <a:p>
            <a:pPr marL="0" indent="0" rtl="0">
              <a:lnSpc>
                <a:spcPct val="170000"/>
              </a:lnSpc>
              <a:spcBef>
                <a:spcPts val="0"/>
              </a:spcBef>
              <a:spcAft>
                <a:spcPts val="0"/>
              </a:spcAft>
              <a:buNone/>
            </a:pPr>
            <a:r>
              <a:rPr lang="en-US" sz="3200" b="0" i="0" u="none" strike="noStrike" dirty="0">
                <a:solidFill>
                  <a:srgbClr val="202124"/>
                </a:solidFill>
                <a:effectLst/>
                <a:latin typeface="Times New Roman" panose="02020603050405020304" pitchFamily="18" charset="0"/>
                <a:cs typeface="Times New Roman" panose="02020603050405020304" pitchFamily="18" charset="0"/>
              </a:rPr>
              <a:t>We recommend that:</a:t>
            </a:r>
            <a:endParaRPr lang="en-US" sz="3200" b="0" dirty="0">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3200" b="0" i="0" u="none" strike="noStrike" dirty="0">
                <a:solidFill>
                  <a:srgbClr val="202124"/>
                </a:solidFill>
                <a:effectLst/>
                <a:latin typeface="Times New Roman" panose="02020603050405020304" pitchFamily="18" charset="0"/>
                <a:cs typeface="Times New Roman" panose="02020603050405020304" pitchFamily="18" charset="0"/>
              </a:rPr>
              <a:t>1. There is a need to do further exploration into other variables in order to better understand the determinants of house prices.</a:t>
            </a:r>
            <a:endParaRPr lang="en-US" sz="3200" b="0" dirty="0">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3200" b="0" i="0" u="none" strike="noStrike" dirty="0">
                <a:solidFill>
                  <a:srgbClr val="202124"/>
                </a:solidFill>
                <a:effectLst/>
                <a:latin typeface="Times New Roman" panose="02020603050405020304" pitchFamily="18" charset="0"/>
                <a:cs typeface="Times New Roman" panose="02020603050405020304" pitchFamily="18" charset="0"/>
              </a:rPr>
              <a:t>2. The agency should consider re-purposing the old houses and targeting business owners rather than homeowners.</a:t>
            </a:r>
            <a:endParaRPr lang="en-US" sz="3200" b="0" dirty="0">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3200" i="0" u="none" strike="noStrike" dirty="0">
                <a:solidFill>
                  <a:srgbClr val="202124"/>
                </a:solidFill>
                <a:effectLst/>
                <a:latin typeface="Times New Roman" panose="02020603050405020304" pitchFamily="18" charset="0"/>
                <a:cs typeface="Times New Roman" panose="02020603050405020304" pitchFamily="18" charset="0"/>
              </a:rPr>
              <a:t>3. </a:t>
            </a:r>
            <a:r>
              <a:rPr lang="en-US" sz="3200" b="0" i="0" u="none" strike="noStrike" dirty="0">
                <a:solidFill>
                  <a:srgbClr val="202124"/>
                </a:solidFill>
                <a:effectLst/>
                <a:latin typeface="Times New Roman" panose="02020603050405020304" pitchFamily="18" charset="0"/>
                <a:cs typeface="Times New Roman" panose="02020603050405020304" pitchFamily="18" charset="0"/>
              </a:rPr>
              <a:t>The agency should consider investing in properties with waterfronts as this could increase </a:t>
            </a:r>
            <a:endParaRPr lang="en-US" sz="3200" b="0" dirty="0">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3200" b="0" i="0" u="none" strike="noStrike" dirty="0">
                <a:solidFill>
                  <a:srgbClr val="202124"/>
                </a:solidFill>
                <a:effectLst/>
                <a:latin typeface="Times New Roman" panose="02020603050405020304" pitchFamily="18" charset="0"/>
                <a:cs typeface="Times New Roman" panose="02020603050405020304" pitchFamily="18" charset="0"/>
              </a:rPr>
              <a:t>their profitability.</a:t>
            </a:r>
            <a:endParaRPr lang="en-US" sz="32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35549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3A5A-F254-2A02-EEC5-CC5BA81BB61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2D8EEDB-71E2-6BC2-5E2F-57891D5BC87A}"/>
              </a:ext>
            </a:extLst>
          </p:cNvPr>
          <p:cNvSpPr>
            <a:spLocks noGrp="1"/>
          </p:cNvSpPr>
          <p:nvPr>
            <p:ph idx="1"/>
          </p:nvPr>
        </p:nvSpPr>
        <p:spPr>
          <a:xfrm>
            <a:off x="838200" y="1561514"/>
            <a:ext cx="10515600" cy="4740812"/>
          </a:xfrm>
        </p:spPr>
        <p:txBody>
          <a:bodyPr>
            <a:normAutofit fontScale="85000" lnSpcReduction="20000"/>
          </a:bodyPr>
          <a:lstStyle/>
          <a:p>
            <a:pPr marL="457200" indent="-457200" rtl="0">
              <a:lnSpc>
                <a:spcPct val="150000"/>
              </a:lnSpc>
              <a:spcBef>
                <a:spcPts val="0"/>
              </a:spcBef>
              <a:spcAft>
                <a:spcPts val="0"/>
              </a:spcAft>
              <a:buAutoNum type="arabicPeriod"/>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Additional cleaning and feature engineering can be performed to improve the data's quality because the dataset contains some missing values and inconsistencies. Missing data, for example, might be imputed using proper procedures, and new features can be generated from existing ones to provide more insights into the housing market.</a:t>
            </a:r>
          </a:p>
          <a:p>
            <a:pPr marL="0" indent="0" rtl="0">
              <a:lnSpc>
                <a:spcPct val="150000"/>
              </a:lnSpc>
              <a:spcBef>
                <a:spcPts val="0"/>
              </a:spcBef>
              <a:spcAft>
                <a:spcPts val="0"/>
              </a:spcAft>
              <a:buNone/>
            </a:pPr>
            <a:endParaRPr lang="en-US" sz="2200" b="0" dirty="0">
              <a:effectLst/>
              <a:latin typeface="Times New Roman" panose="02020603050405020304" pitchFamily="18" charset="0"/>
              <a:cs typeface="Times New Roman" panose="02020603050405020304" pitchFamily="18" charset="0"/>
            </a:endParaRPr>
          </a:p>
          <a:p>
            <a:pPr marL="0" indent="0" rtl="0">
              <a:lnSpc>
                <a:spcPct val="150000"/>
              </a:lnSpc>
              <a:spcBef>
                <a:spcPts val="0"/>
              </a:spcBef>
              <a:spcAft>
                <a:spcPts val="0"/>
              </a:spcAft>
              <a:buNone/>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2. Conduct further exploration to visualize the location of the properties on a map. This will help us compare the affordability of properties per region. It will also help in determining the best regions to invest in.</a:t>
            </a:r>
          </a:p>
          <a:p>
            <a:pPr marL="0" indent="0" rtl="0">
              <a:lnSpc>
                <a:spcPct val="150000"/>
              </a:lnSpc>
              <a:spcBef>
                <a:spcPts val="0"/>
              </a:spcBef>
              <a:spcAft>
                <a:spcPts val="0"/>
              </a:spcAft>
              <a:buNone/>
            </a:pPr>
            <a:endParaRPr lang="en-US" sz="2200" b="0" dirty="0">
              <a:effectLst/>
              <a:latin typeface="Times New Roman" panose="02020603050405020304" pitchFamily="18" charset="0"/>
              <a:cs typeface="Times New Roman" panose="02020603050405020304" pitchFamily="18" charset="0"/>
            </a:endParaRPr>
          </a:p>
          <a:p>
            <a:pPr marL="0" indent="0" rtl="0">
              <a:lnSpc>
                <a:spcPct val="150000"/>
              </a:lnSpc>
              <a:spcBef>
                <a:spcPts val="0"/>
              </a:spcBef>
              <a:spcAft>
                <a:spcPts val="0"/>
              </a:spcAft>
              <a:buNone/>
            </a:pPr>
            <a:r>
              <a:rPr lang="en-US" sz="2200" b="0" i="0" u="none" strike="noStrike" dirty="0">
                <a:solidFill>
                  <a:srgbClr val="202124"/>
                </a:solidFill>
                <a:effectLst/>
                <a:latin typeface="Times New Roman" panose="02020603050405020304" pitchFamily="18" charset="0"/>
                <a:cs typeface="Times New Roman" panose="02020603050405020304" pitchFamily="18" charset="0"/>
              </a:rPr>
              <a:t>3. Retrieve more recent data that would allow us to make better models in order to predict prices based on the current market trends.</a:t>
            </a:r>
            <a:br>
              <a:rPr lang="en-US" dirty="0"/>
            </a:br>
            <a:endParaRPr lang="en-US" dirty="0"/>
          </a:p>
        </p:txBody>
      </p:sp>
    </p:spTree>
    <p:extLst>
      <p:ext uri="{BB962C8B-B14F-4D97-AF65-F5344CB8AC3E}">
        <p14:creationId xmlns:p14="http://schemas.microsoft.com/office/powerpoint/2010/main" val="338813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9A3B-C219-0ADB-65DF-4CFB99186357}"/>
              </a:ext>
            </a:extLst>
          </p:cNvPr>
          <p:cNvSpPr>
            <a:spLocks noGrp="1"/>
          </p:cNvSpPr>
          <p:nvPr>
            <p:ph type="ctrTitle"/>
          </p:nvPr>
        </p:nvSpPr>
        <p:spPr>
          <a:xfrm>
            <a:off x="1524000" y="1122363"/>
            <a:ext cx="9144000" cy="2760320"/>
          </a:xfrm>
        </p:spPr>
        <p:txBody>
          <a:bodyPr/>
          <a:lstStyle/>
          <a:p>
            <a:r>
              <a:rPr lang="en-US" dirty="0"/>
              <a:t>Thank You</a:t>
            </a:r>
          </a:p>
        </p:txBody>
      </p:sp>
    </p:spTree>
    <p:extLst>
      <p:ext uri="{BB962C8B-B14F-4D97-AF65-F5344CB8AC3E}">
        <p14:creationId xmlns:p14="http://schemas.microsoft.com/office/powerpoint/2010/main" val="417930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DE30-F5D4-4F4D-37EB-71FED7028B1F}"/>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F294F6CF-DBDC-2381-32B3-A3A9B0EDA914}"/>
              </a:ext>
            </a:extLst>
          </p:cNvPr>
          <p:cNvSpPr>
            <a:spLocks noGrp="1"/>
          </p:cNvSpPr>
          <p:nvPr>
            <p:ph idx="1"/>
          </p:nvPr>
        </p:nvSpPr>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Business Overview</a:t>
            </a:r>
          </a:p>
          <a:p>
            <a:pPr>
              <a:lnSpc>
                <a:spcPct val="15000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Real estate is one of the most important sectors of any economy. </a:t>
            </a:r>
          </a:p>
          <a:p>
            <a:pPr>
              <a:lnSpc>
                <a:spcPct val="15000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Understanding the key drivers of housing prices can provide valuable insights for both buyers and sellers in the market. </a:t>
            </a:r>
          </a:p>
          <a:p>
            <a:pPr>
              <a:lnSpc>
                <a:spcPct val="15000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this project, we analyze a data set of house sales in a northwestern county to identify the factors that influence housing prices in the area.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60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93D2-07A9-41DC-23E6-A239D3173FF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A959996-3850-0A86-FF98-C2B7E0EDA64F}"/>
              </a:ext>
            </a:extLst>
          </p:cNvPr>
          <p:cNvSpPr>
            <a:spLocks noGrp="1"/>
          </p:cNvSpPr>
          <p:nvPr>
            <p:ph idx="1"/>
          </p:nvPr>
        </p:nvSpPr>
        <p:spPr/>
        <p:txBody>
          <a:bodyPr>
            <a:normAutofit/>
          </a:bodyPr>
          <a:lstStyle/>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agency currently lacks a reliable method for predicting the impact of  home value. Therefore, the agency is unable to provide accurate advice to homeowners about the potential return on investment.</a:t>
            </a:r>
          </a:p>
          <a:p>
            <a:pPr rtl="0" fontAlgn="base">
              <a:lnSpc>
                <a:spcPct val="150000"/>
              </a:lnSpc>
              <a:spcBef>
                <a:spcPts val="0"/>
              </a:spcBef>
              <a:spcAft>
                <a:spcPts val="0"/>
              </a:spcAft>
              <a:buFont typeface="+mj-lt"/>
              <a:buAutoNum type="arabicPeriod"/>
            </a:pPr>
            <a:r>
              <a:rPr lang="en-US" sz="2000" b="0" i="0" u="none" strike="noStrike" dirty="0">
                <a:solidFill>
                  <a:srgbClr val="202124"/>
                </a:solidFill>
                <a:effectLst/>
                <a:latin typeface="Times New Roman" panose="02020603050405020304" pitchFamily="18" charset="0"/>
                <a:cs typeface="Times New Roman" panose="02020603050405020304" pitchFamily="18" charset="0"/>
              </a:rPr>
              <a:t> Houses that stay longer in the market before being sold  depreciate in value over time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Most homeowners Improving the value of the houses</a:t>
            </a:r>
          </a:p>
          <a:p>
            <a:pPr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Housing affordability : some houses were over valued while others were undervalued  as  compared to the normal market rate.</a:t>
            </a:r>
          </a:p>
          <a:p>
            <a:pPr marL="0" indent="0">
              <a:buNone/>
            </a:pPr>
            <a:endParaRPr lang="en-US" dirty="0"/>
          </a:p>
        </p:txBody>
      </p:sp>
    </p:spTree>
    <p:extLst>
      <p:ext uri="{BB962C8B-B14F-4D97-AF65-F5344CB8AC3E}">
        <p14:creationId xmlns:p14="http://schemas.microsoft.com/office/powerpoint/2010/main" val="195758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CE3C-6008-C236-E911-E60539F788D7}"/>
              </a:ext>
            </a:extLst>
          </p:cNvPr>
          <p:cNvSpPr>
            <a:spLocks noGrp="1"/>
          </p:cNvSpPr>
          <p:nvPr>
            <p:ph type="title"/>
          </p:nvPr>
        </p:nvSpPr>
        <p:spPr/>
        <p:txBody>
          <a:bodyPr/>
          <a:lstStyle/>
          <a:p>
            <a:r>
              <a:rPr lang="en-US" dirty="0"/>
              <a:t>Proposed Solutions</a:t>
            </a:r>
          </a:p>
        </p:txBody>
      </p:sp>
      <p:sp>
        <p:nvSpPr>
          <p:cNvPr id="3" name="Content Placeholder 2">
            <a:extLst>
              <a:ext uri="{FF2B5EF4-FFF2-40B4-BE49-F238E27FC236}">
                <a16:creationId xmlns:a16="http://schemas.microsoft.com/office/drawing/2014/main" id="{9FFFBA4A-717E-B474-DF10-8ED9DEF49BF7}"/>
              </a:ext>
            </a:extLst>
          </p:cNvPr>
          <p:cNvSpPr>
            <a:spLocks noGrp="1"/>
          </p:cNvSpPr>
          <p:nvPr>
            <p:ph idx="1"/>
          </p:nvPr>
        </p:nvSpPr>
        <p:spPr>
          <a:xfrm>
            <a:off x="838200" y="1825625"/>
            <a:ext cx="10515600" cy="4364160"/>
          </a:xfrm>
        </p:spPr>
        <p:txBody>
          <a:bodyPr>
            <a:normAutofit fontScale="47500" lnSpcReduction="20000"/>
          </a:bodyPr>
          <a:lstStyle/>
          <a:p>
            <a:pPr rtl="0" fontAlgn="base">
              <a:lnSpc>
                <a:spcPct val="160000"/>
              </a:lnSpc>
              <a:spcBef>
                <a:spcPts val="0"/>
              </a:spcBef>
              <a:spcAft>
                <a:spcPts val="0"/>
              </a:spcAft>
              <a:buFont typeface="+mj-lt"/>
              <a:buAutoNum type="arabicPeriod"/>
            </a:pPr>
            <a:r>
              <a:rPr lang="en-US" sz="4200" b="0" i="0" u="none" strike="noStrike" dirty="0">
                <a:solidFill>
                  <a:srgbClr val="202124"/>
                </a:solidFill>
                <a:effectLst/>
                <a:latin typeface="Times New Roman" panose="02020603050405020304" pitchFamily="18" charset="0"/>
                <a:cs typeface="Times New Roman" panose="02020603050405020304" pitchFamily="18" charset="0"/>
              </a:rPr>
              <a:t>Develop a reliable method for predicting the impact of home improvements on the estimated value of a home.</a:t>
            </a:r>
            <a:endParaRPr lang="en-US" sz="42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lnSpc>
                <a:spcPct val="160000"/>
              </a:lnSpc>
              <a:spcBef>
                <a:spcPts val="0"/>
              </a:spcBef>
              <a:spcAft>
                <a:spcPts val="0"/>
              </a:spcAft>
              <a:buFont typeface="+mj-lt"/>
              <a:buAutoNum type="arabicPeriod"/>
            </a:pPr>
            <a:r>
              <a:rPr lang="en-US" sz="4200" b="0" i="0" u="none" strike="noStrike" dirty="0">
                <a:solidFill>
                  <a:srgbClr val="202124"/>
                </a:solidFill>
                <a:effectLst/>
                <a:latin typeface="Times New Roman" panose="02020603050405020304" pitchFamily="18" charset="0"/>
                <a:cs typeface="Times New Roman" panose="02020603050405020304" pitchFamily="18" charset="0"/>
              </a:rPr>
              <a:t>To prevent houses from depreciating in value due to longer time in the market, the real estate agency can work with homeowners to set realistic prices based on market trends, property condition, and location. The agency can also help homeowners to prepare their homes for sale by renovating the property.</a:t>
            </a:r>
          </a:p>
          <a:p>
            <a:pPr rtl="0" fontAlgn="base">
              <a:lnSpc>
                <a:spcPct val="160000"/>
              </a:lnSpc>
              <a:spcBef>
                <a:spcPts val="0"/>
              </a:spcBef>
              <a:spcAft>
                <a:spcPts val="0"/>
              </a:spcAft>
              <a:buFont typeface="+mj-lt"/>
              <a:buAutoNum type="arabicPeriod"/>
            </a:pPr>
            <a:r>
              <a:rPr lang="en-US" sz="4200" b="0" i="0" u="none" strike="noStrike" dirty="0">
                <a:solidFill>
                  <a:srgbClr val="202124"/>
                </a:solidFill>
                <a:effectLst/>
                <a:latin typeface="Times New Roman" panose="02020603050405020304" pitchFamily="18" charset="0"/>
                <a:cs typeface="Times New Roman" panose="02020603050405020304" pitchFamily="18" charset="0"/>
              </a:rPr>
              <a:t>Provide homeowners with a list of home improvements that can increase the value of their homes, and offer advice on which improvements will provide the greatest return on investment.</a:t>
            </a:r>
          </a:p>
          <a:p>
            <a:pPr fontAlgn="base">
              <a:lnSpc>
                <a:spcPct val="160000"/>
              </a:lnSpc>
              <a:spcBef>
                <a:spcPts val="0"/>
              </a:spcBef>
              <a:buFont typeface="+mj-lt"/>
              <a:buAutoNum type="arabicPeriod"/>
            </a:pPr>
            <a:r>
              <a:rPr lang="en-US" sz="4200" b="0" i="0" u="none" strike="noStrike" dirty="0">
                <a:solidFill>
                  <a:srgbClr val="202124"/>
                </a:solidFill>
                <a:effectLst/>
                <a:latin typeface="Times New Roman" panose="02020603050405020304" pitchFamily="18" charset="0"/>
                <a:cs typeface="Times New Roman" panose="02020603050405020304" pitchFamily="18" charset="0"/>
              </a:rPr>
              <a:t>Conduct market research and analysis to determine the appropriate value for each home based on its  location, size, and other factors.</a:t>
            </a:r>
          </a:p>
          <a:p>
            <a:pPr marL="0" indent="0">
              <a:buNone/>
            </a:pPr>
            <a:endParaRPr lang="en-US" dirty="0"/>
          </a:p>
        </p:txBody>
      </p:sp>
    </p:spTree>
    <p:extLst>
      <p:ext uri="{BB962C8B-B14F-4D97-AF65-F5344CB8AC3E}">
        <p14:creationId xmlns:p14="http://schemas.microsoft.com/office/powerpoint/2010/main" val="334517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050A-935A-5437-82EC-AC4D058035B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9BF1DF0-B4BC-B1FF-D362-E047D1297B41}"/>
              </a:ext>
            </a:extLst>
          </p:cNvPr>
          <p:cNvSpPr>
            <a:spLocks noGrp="1"/>
          </p:cNvSpPr>
          <p:nvPr>
            <p:ph idx="1"/>
          </p:nvPr>
        </p:nvSpPr>
        <p:spPr/>
        <p:txBody>
          <a:bodyPr/>
          <a:lstStyle/>
          <a:p>
            <a:pPr>
              <a:lnSpc>
                <a:spcPct val="15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identify features influencing the pricing.</a:t>
            </a:r>
            <a:endParaRPr lang="en-US" sz="2000" b="0" dirty="0">
              <a:effectLst/>
              <a:latin typeface="Times New Roman" panose="02020603050405020304" pitchFamily="18" charset="0"/>
              <a:cs typeface="Times New Roman" panose="02020603050405020304" pitchFamily="18" charset="0"/>
            </a:endParaRPr>
          </a:p>
          <a:p>
            <a:pPr>
              <a:lnSpc>
                <a:spcPct val="15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analyze trends in house prices over time (time series analysis) and predict future prices.</a:t>
            </a:r>
            <a:endParaRPr lang="en-US" sz="2000" b="0" dirty="0">
              <a:effectLst/>
              <a:latin typeface="Times New Roman" panose="02020603050405020304" pitchFamily="18" charset="0"/>
              <a:cs typeface="Times New Roman" panose="02020603050405020304" pitchFamily="18" charset="0"/>
            </a:endParaRPr>
          </a:p>
          <a:p>
            <a:pPr>
              <a:lnSpc>
                <a:spcPct val="15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identify undervalued properties (outlier detection) and recommend better pricing strategies</a:t>
            </a:r>
            <a:endParaRPr lang="en-US" sz="20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27402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E490-1777-6064-C057-FAEACA807DAF}"/>
              </a:ext>
            </a:extLst>
          </p:cNvPr>
          <p:cNvSpPr>
            <a:spLocks noGrp="1"/>
          </p:cNvSpPr>
          <p:nvPr>
            <p:ph type="title"/>
          </p:nvPr>
        </p:nvSpPr>
        <p:spPr/>
        <p:txBody>
          <a:bodyPr/>
          <a:lstStyle/>
          <a:p>
            <a:r>
              <a:rPr lang="en-US" dirty="0"/>
              <a:t>Correlation between price and Square footage of living space</a:t>
            </a:r>
          </a:p>
        </p:txBody>
      </p:sp>
      <p:pic>
        <p:nvPicPr>
          <p:cNvPr id="6" name="Content Placeholder 5">
            <a:extLst>
              <a:ext uri="{FF2B5EF4-FFF2-40B4-BE49-F238E27FC236}">
                <a16:creationId xmlns:a16="http://schemas.microsoft.com/office/drawing/2014/main" id="{2CE4250E-A924-81A4-F724-F13380E280F5}"/>
              </a:ext>
            </a:extLst>
          </p:cNvPr>
          <p:cNvPicPr>
            <a:picLocks noGrp="1" noChangeAspect="1"/>
          </p:cNvPicPr>
          <p:nvPr>
            <p:ph sz="half" idx="1"/>
          </p:nvPr>
        </p:nvPicPr>
        <p:blipFill>
          <a:blip r:embed="rId2"/>
          <a:stretch>
            <a:fillRect/>
          </a:stretch>
        </p:blipFill>
        <p:spPr>
          <a:xfrm>
            <a:off x="604838" y="1825626"/>
            <a:ext cx="5181600" cy="4351338"/>
          </a:xfrm>
        </p:spPr>
      </p:pic>
      <p:sp>
        <p:nvSpPr>
          <p:cNvPr id="4" name="Content Placeholder 3">
            <a:extLst>
              <a:ext uri="{FF2B5EF4-FFF2-40B4-BE49-F238E27FC236}">
                <a16:creationId xmlns:a16="http://schemas.microsoft.com/office/drawing/2014/main" id="{4899546C-47A3-EB1D-72A8-F5A5A160A150}"/>
              </a:ext>
            </a:extLst>
          </p:cNvPr>
          <p:cNvSpPr>
            <a:spLocks noGrp="1"/>
          </p:cNvSpPr>
          <p:nvPr>
            <p:ph sz="half" idx="2"/>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correlation between square footage of living space and price of the home is a strong positive correlation.</a:t>
            </a:r>
          </a:p>
        </p:txBody>
      </p:sp>
    </p:spTree>
    <p:extLst>
      <p:ext uri="{BB962C8B-B14F-4D97-AF65-F5344CB8AC3E}">
        <p14:creationId xmlns:p14="http://schemas.microsoft.com/office/powerpoint/2010/main" val="132440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621F-C190-BC2E-EDF6-66CA59D63B62}"/>
              </a:ext>
            </a:extLst>
          </p:cNvPr>
          <p:cNvSpPr>
            <a:spLocks noGrp="1"/>
          </p:cNvSpPr>
          <p:nvPr>
            <p:ph type="title"/>
          </p:nvPr>
        </p:nvSpPr>
        <p:spPr/>
        <p:txBody>
          <a:bodyPr/>
          <a:lstStyle/>
          <a:p>
            <a:r>
              <a:rPr lang="en-US" dirty="0"/>
              <a:t>House prices according to months</a:t>
            </a:r>
          </a:p>
        </p:txBody>
      </p:sp>
      <p:pic>
        <p:nvPicPr>
          <p:cNvPr id="6" name="Content Placeholder 5">
            <a:extLst>
              <a:ext uri="{FF2B5EF4-FFF2-40B4-BE49-F238E27FC236}">
                <a16:creationId xmlns:a16="http://schemas.microsoft.com/office/drawing/2014/main" id="{F20E82CD-4368-F7AA-5FA7-6944C3F1356E}"/>
              </a:ext>
            </a:extLst>
          </p:cNvPr>
          <p:cNvPicPr>
            <a:picLocks noGrp="1" noChangeAspect="1"/>
          </p:cNvPicPr>
          <p:nvPr>
            <p:ph sz="half" idx="1"/>
          </p:nvPr>
        </p:nvPicPr>
        <p:blipFill>
          <a:blip r:embed="rId2"/>
          <a:stretch>
            <a:fillRect/>
          </a:stretch>
        </p:blipFill>
        <p:spPr>
          <a:xfrm>
            <a:off x="2589213" y="2527749"/>
            <a:ext cx="4313237" cy="2989952"/>
          </a:xfrm>
        </p:spPr>
      </p:pic>
      <p:sp>
        <p:nvSpPr>
          <p:cNvPr id="4" name="Content Placeholder 3">
            <a:extLst>
              <a:ext uri="{FF2B5EF4-FFF2-40B4-BE49-F238E27FC236}">
                <a16:creationId xmlns:a16="http://schemas.microsoft.com/office/drawing/2014/main" id="{82CB2CA7-BF0A-4C78-845A-65D3A5EB3EB5}"/>
              </a:ext>
            </a:extLst>
          </p:cNvPr>
          <p:cNvSpPr>
            <a:spLocks noGrp="1"/>
          </p:cNvSpPr>
          <p:nvPr>
            <p:ph sz="half" idx="2"/>
          </p:nvPr>
        </p:nvSpPr>
        <p:spPr/>
        <p:txBody>
          <a:bodyPr>
            <a:normAutofit/>
          </a:bodyPr>
          <a:lstStyle/>
          <a:p>
            <a:pPr>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There appears to be a decrease in price especially in the month of March 2015, however, after that there seems to be a sharp increase.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6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5C7C-1D76-BEC4-556D-6A3C3B637255}"/>
              </a:ext>
            </a:extLst>
          </p:cNvPr>
          <p:cNvSpPr>
            <a:spLocks noGrp="1"/>
          </p:cNvSpPr>
          <p:nvPr>
            <p:ph type="title"/>
          </p:nvPr>
        </p:nvSpPr>
        <p:spPr/>
        <p:txBody>
          <a:bodyPr/>
          <a:lstStyle/>
          <a:p>
            <a:r>
              <a:rPr lang="en-US" dirty="0"/>
              <a:t>House prices by year built and year sold</a:t>
            </a:r>
          </a:p>
        </p:txBody>
      </p:sp>
      <p:pic>
        <p:nvPicPr>
          <p:cNvPr id="5" name="Content Placeholder 4">
            <a:extLst>
              <a:ext uri="{FF2B5EF4-FFF2-40B4-BE49-F238E27FC236}">
                <a16:creationId xmlns:a16="http://schemas.microsoft.com/office/drawing/2014/main" id="{B3E98301-EDC1-4D92-E377-EE8FBDB84043}"/>
              </a:ext>
            </a:extLst>
          </p:cNvPr>
          <p:cNvPicPr>
            <a:picLocks noGrp="1" noChangeAspect="1"/>
          </p:cNvPicPr>
          <p:nvPr>
            <p:ph idx="1"/>
          </p:nvPr>
        </p:nvPicPr>
        <p:blipFill>
          <a:blip r:embed="rId2"/>
          <a:stretch>
            <a:fillRect/>
          </a:stretch>
        </p:blipFill>
        <p:spPr>
          <a:xfrm>
            <a:off x="3406892" y="2133600"/>
            <a:ext cx="7280042" cy="3778250"/>
          </a:xfrm>
        </p:spPr>
      </p:pic>
    </p:spTree>
    <p:extLst>
      <p:ext uri="{BB962C8B-B14F-4D97-AF65-F5344CB8AC3E}">
        <p14:creationId xmlns:p14="http://schemas.microsoft.com/office/powerpoint/2010/main" val="28338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8DF6-FB75-75EA-AB83-FCFFEABB2C25}"/>
              </a:ext>
            </a:extLst>
          </p:cNvPr>
          <p:cNvSpPr>
            <a:spLocks noGrp="1"/>
          </p:cNvSpPr>
          <p:nvPr>
            <p:ph type="title"/>
          </p:nvPr>
        </p:nvSpPr>
        <p:spPr/>
        <p:txBody>
          <a:bodyPr/>
          <a:lstStyle/>
          <a:p>
            <a:r>
              <a:rPr lang="en-US" dirty="0"/>
              <a:t>Density plot representing the house ages</a:t>
            </a:r>
          </a:p>
        </p:txBody>
      </p:sp>
      <p:pic>
        <p:nvPicPr>
          <p:cNvPr id="6" name="Content Placeholder 5">
            <a:extLst>
              <a:ext uri="{FF2B5EF4-FFF2-40B4-BE49-F238E27FC236}">
                <a16:creationId xmlns:a16="http://schemas.microsoft.com/office/drawing/2014/main" id="{A58C2A38-4377-2F38-94C5-7517891AFF8C}"/>
              </a:ext>
            </a:extLst>
          </p:cNvPr>
          <p:cNvPicPr>
            <a:picLocks noGrp="1" noChangeAspect="1"/>
          </p:cNvPicPr>
          <p:nvPr>
            <p:ph sz="half" idx="1"/>
          </p:nvPr>
        </p:nvPicPr>
        <p:blipFill>
          <a:blip r:embed="rId2"/>
          <a:stretch>
            <a:fillRect/>
          </a:stretch>
        </p:blipFill>
        <p:spPr>
          <a:xfrm>
            <a:off x="1175824" y="1922687"/>
            <a:ext cx="5070231" cy="3981157"/>
          </a:xfrm>
        </p:spPr>
      </p:pic>
      <p:sp>
        <p:nvSpPr>
          <p:cNvPr id="4" name="Content Placeholder 3">
            <a:extLst>
              <a:ext uri="{FF2B5EF4-FFF2-40B4-BE49-F238E27FC236}">
                <a16:creationId xmlns:a16="http://schemas.microsoft.com/office/drawing/2014/main" id="{2ADE5EE9-C43F-D020-6BA9-31D0BBDC86F2}"/>
              </a:ext>
            </a:extLst>
          </p:cNvPr>
          <p:cNvSpPr>
            <a:spLocks noGrp="1"/>
          </p:cNvSpPr>
          <p:nvPr>
            <p:ph sz="half" idx="2"/>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Most houses are distributed within 10 to 50 years, while a small portion of the properties are above 90+ years.</a:t>
            </a:r>
          </a:p>
        </p:txBody>
      </p:sp>
    </p:spTree>
    <p:extLst>
      <p:ext uri="{BB962C8B-B14F-4D97-AF65-F5344CB8AC3E}">
        <p14:creationId xmlns:p14="http://schemas.microsoft.com/office/powerpoint/2010/main" val="38818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TotalTime>
  <Words>788</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King County House Analysis</vt:lpstr>
      <vt:lpstr>Business Understanding</vt:lpstr>
      <vt:lpstr>Challenges</vt:lpstr>
      <vt:lpstr>Proposed Solutions</vt:lpstr>
      <vt:lpstr>Problem Statement</vt:lpstr>
      <vt:lpstr>Correlation between price and Square footage of living space</vt:lpstr>
      <vt:lpstr>House prices according to months</vt:lpstr>
      <vt:lpstr>House prices by year built and year sold</vt:lpstr>
      <vt:lpstr>Density plot representing the house ages</vt:lpstr>
      <vt:lpstr>Correlation Heatmap with House Age</vt:lpstr>
      <vt:lpstr>Conclusions</vt:lpstr>
      <vt:lpstr>PowerPoint Presentation</vt:lpstr>
      <vt:lpstr>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House Analysis</dc:title>
  <dc:creator>Cheko</dc:creator>
  <cp:lastModifiedBy>Cheko</cp:lastModifiedBy>
  <cp:revision>2</cp:revision>
  <dcterms:created xsi:type="dcterms:W3CDTF">2023-04-19T23:57:53Z</dcterms:created>
  <dcterms:modified xsi:type="dcterms:W3CDTF">2023-04-20T01:06:02Z</dcterms:modified>
</cp:coreProperties>
</file>