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1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1" r:id="rId12"/>
    <p:sldId id="275" r:id="rId13"/>
    <p:sldId id="276" r:id="rId14"/>
    <p:sldId id="272" r:id="rId15"/>
    <p:sldId id="274" r:id="rId16"/>
    <p:sldId id="273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0BC61-2C7E-4E8C-8704-1C4E98917A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C22CD1-155B-454C-BF3D-09CB8609DE40}">
      <dgm:prSet/>
      <dgm:spPr/>
      <dgm:t>
        <a:bodyPr/>
        <a:lstStyle/>
        <a:p>
          <a:r>
            <a:rPr lang="en-US" b="0" i="0"/>
            <a:t>User-generated content on YouTube is vast and reflects diverse sentiments.</a:t>
          </a:r>
          <a:endParaRPr lang="en-US"/>
        </a:p>
      </dgm:t>
    </dgm:pt>
    <dgm:pt modelId="{AE1FD261-1224-408D-A889-6B63C9C26FDE}" type="parTrans" cxnId="{22111F41-4349-4F07-BC1E-5A8F58F9FC4D}">
      <dgm:prSet/>
      <dgm:spPr/>
      <dgm:t>
        <a:bodyPr/>
        <a:lstStyle/>
        <a:p>
          <a:endParaRPr lang="en-US"/>
        </a:p>
      </dgm:t>
    </dgm:pt>
    <dgm:pt modelId="{692CEC1E-2D43-4AB4-A735-9AA4EBFADB76}" type="sibTrans" cxnId="{22111F41-4349-4F07-BC1E-5A8F58F9FC4D}">
      <dgm:prSet/>
      <dgm:spPr/>
      <dgm:t>
        <a:bodyPr/>
        <a:lstStyle/>
        <a:p>
          <a:endParaRPr lang="en-US"/>
        </a:p>
      </dgm:t>
    </dgm:pt>
    <dgm:pt modelId="{0EBC3A65-5BD8-4EFE-8509-24CB6F849DF5}">
      <dgm:prSet/>
      <dgm:spPr/>
      <dgm:t>
        <a:bodyPr/>
        <a:lstStyle/>
        <a:p>
          <a:r>
            <a:rPr lang="en-US" b="0" i="0"/>
            <a:t>Understanding audience sentiment towards music and movies is valuable for content creators and marketers.</a:t>
          </a:r>
          <a:endParaRPr lang="en-US"/>
        </a:p>
      </dgm:t>
    </dgm:pt>
    <dgm:pt modelId="{B19C4710-5F88-47E1-8EFC-4E95DE5E439A}" type="parTrans" cxnId="{1C8488DC-F143-44DF-943E-E13F80B2052D}">
      <dgm:prSet/>
      <dgm:spPr/>
      <dgm:t>
        <a:bodyPr/>
        <a:lstStyle/>
        <a:p>
          <a:endParaRPr lang="en-US"/>
        </a:p>
      </dgm:t>
    </dgm:pt>
    <dgm:pt modelId="{FEDB3762-BD7D-43E8-943B-4F6FB5DE35E1}" type="sibTrans" cxnId="{1C8488DC-F143-44DF-943E-E13F80B2052D}">
      <dgm:prSet/>
      <dgm:spPr/>
      <dgm:t>
        <a:bodyPr/>
        <a:lstStyle/>
        <a:p>
          <a:endParaRPr lang="en-US"/>
        </a:p>
      </dgm:t>
    </dgm:pt>
    <dgm:pt modelId="{A63DA9B9-3655-4221-B4D6-B3696B15AC21}">
      <dgm:prSet/>
      <dgm:spPr/>
      <dgm:t>
        <a:bodyPr/>
        <a:lstStyle/>
        <a:p>
          <a:r>
            <a:rPr lang="en-US" b="0" i="0"/>
            <a:t>Current approaches to sentiment analysis often neglect the unique context of YouTube video descriptions and titles.</a:t>
          </a:r>
          <a:endParaRPr lang="en-US"/>
        </a:p>
      </dgm:t>
    </dgm:pt>
    <dgm:pt modelId="{C8B6AE8D-F47A-479C-A909-07A8F88D8FFF}" type="parTrans" cxnId="{E6F46C6B-2DB8-47D0-B439-421E86847DBD}">
      <dgm:prSet/>
      <dgm:spPr/>
      <dgm:t>
        <a:bodyPr/>
        <a:lstStyle/>
        <a:p>
          <a:endParaRPr lang="en-US"/>
        </a:p>
      </dgm:t>
    </dgm:pt>
    <dgm:pt modelId="{349E2CB4-F8FE-4503-97F7-20CEDBF4ADFF}" type="sibTrans" cxnId="{E6F46C6B-2DB8-47D0-B439-421E86847DBD}">
      <dgm:prSet/>
      <dgm:spPr/>
      <dgm:t>
        <a:bodyPr/>
        <a:lstStyle/>
        <a:p>
          <a:endParaRPr lang="en-US"/>
        </a:p>
      </dgm:t>
    </dgm:pt>
    <dgm:pt modelId="{A2D23B37-3D73-4619-92FC-67B8FDBF340C}" type="pres">
      <dgm:prSet presAssocID="{5E50BC61-2C7E-4E8C-8704-1C4E98917A38}" presName="root" presStyleCnt="0">
        <dgm:presLayoutVars>
          <dgm:dir/>
          <dgm:resizeHandles val="exact"/>
        </dgm:presLayoutVars>
      </dgm:prSet>
      <dgm:spPr/>
    </dgm:pt>
    <dgm:pt modelId="{AB7481CD-057A-4787-A256-2C5D8BAF4DA8}" type="pres">
      <dgm:prSet presAssocID="{FBC22CD1-155B-454C-BF3D-09CB8609DE40}" presName="compNode" presStyleCnt="0"/>
      <dgm:spPr/>
    </dgm:pt>
    <dgm:pt modelId="{84571714-CE2A-47AC-8127-3B02483817BB}" type="pres">
      <dgm:prSet presAssocID="{FBC22CD1-155B-454C-BF3D-09CB8609DE40}" presName="bgRect" presStyleLbl="bgShp" presStyleIdx="0" presStyleCnt="3"/>
      <dgm:spPr/>
    </dgm:pt>
    <dgm:pt modelId="{3E82526A-6649-4450-BF3E-62E8F9BDBA81}" type="pres">
      <dgm:prSet presAssocID="{FBC22CD1-155B-454C-BF3D-09CB8609DE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כתוביות"/>
        </a:ext>
      </dgm:extLst>
    </dgm:pt>
    <dgm:pt modelId="{1CD772FB-BF16-48B4-A0A2-F7110A6EEB67}" type="pres">
      <dgm:prSet presAssocID="{FBC22CD1-155B-454C-BF3D-09CB8609DE40}" presName="spaceRect" presStyleCnt="0"/>
      <dgm:spPr/>
    </dgm:pt>
    <dgm:pt modelId="{76311654-9D5F-44F6-943B-14924058493D}" type="pres">
      <dgm:prSet presAssocID="{FBC22CD1-155B-454C-BF3D-09CB8609DE40}" presName="parTx" presStyleLbl="revTx" presStyleIdx="0" presStyleCnt="3">
        <dgm:presLayoutVars>
          <dgm:chMax val="0"/>
          <dgm:chPref val="0"/>
        </dgm:presLayoutVars>
      </dgm:prSet>
      <dgm:spPr/>
    </dgm:pt>
    <dgm:pt modelId="{FFB2669F-C96F-4843-9EFB-3D64FB8F1B42}" type="pres">
      <dgm:prSet presAssocID="{692CEC1E-2D43-4AB4-A735-9AA4EBFADB76}" presName="sibTrans" presStyleCnt="0"/>
      <dgm:spPr/>
    </dgm:pt>
    <dgm:pt modelId="{F91D7CB7-67D6-4539-A023-9C05901A9553}" type="pres">
      <dgm:prSet presAssocID="{0EBC3A65-5BD8-4EFE-8509-24CB6F849DF5}" presName="compNode" presStyleCnt="0"/>
      <dgm:spPr/>
    </dgm:pt>
    <dgm:pt modelId="{8F0909D0-145B-4CCF-B137-4917612333A9}" type="pres">
      <dgm:prSet presAssocID="{0EBC3A65-5BD8-4EFE-8509-24CB6F849DF5}" presName="bgRect" presStyleLbl="bgShp" presStyleIdx="1" presStyleCnt="3"/>
      <dgm:spPr/>
    </dgm:pt>
    <dgm:pt modelId="{8E9A1CEA-8346-4011-BCC4-BCA994440160}" type="pres">
      <dgm:prSet presAssocID="{0EBC3A65-5BD8-4EFE-8509-24CB6F849D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רמה"/>
        </a:ext>
      </dgm:extLst>
    </dgm:pt>
    <dgm:pt modelId="{B4EEE77C-77CA-4893-BD5C-F8DAA36194C3}" type="pres">
      <dgm:prSet presAssocID="{0EBC3A65-5BD8-4EFE-8509-24CB6F849DF5}" presName="spaceRect" presStyleCnt="0"/>
      <dgm:spPr/>
    </dgm:pt>
    <dgm:pt modelId="{BE0B8468-7650-4A61-94DC-FEF5C44C5D57}" type="pres">
      <dgm:prSet presAssocID="{0EBC3A65-5BD8-4EFE-8509-24CB6F849DF5}" presName="parTx" presStyleLbl="revTx" presStyleIdx="1" presStyleCnt="3">
        <dgm:presLayoutVars>
          <dgm:chMax val="0"/>
          <dgm:chPref val="0"/>
        </dgm:presLayoutVars>
      </dgm:prSet>
      <dgm:spPr/>
    </dgm:pt>
    <dgm:pt modelId="{405DF2A7-1B74-40C7-A090-951E901F8CB2}" type="pres">
      <dgm:prSet presAssocID="{FEDB3762-BD7D-43E8-943B-4F6FB5DE35E1}" presName="sibTrans" presStyleCnt="0"/>
      <dgm:spPr/>
    </dgm:pt>
    <dgm:pt modelId="{FA208542-1125-4D1A-8CB5-685025C31502}" type="pres">
      <dgm:prSet presAssocID="{A63DA9B9-3655-4221-B4D6-B3696B15AC21}" presName="compNode" presStyleCnt="0"/>
      <dgm:spPr/>
    </dgm:pt>
    <dgm:pt modelId="{CADD7C8E-43C6-46BA-85E8-23E8C01272BF}" type="pres">
      <dgm:prSet presAssocID="{A63DA9B9-3655-4221-B4D6-B3696B15AC21}" presName="bgRect" presStyleLbl="bgShp" presStyleIdx="2" presStyleCnt="3"/>
      <dgm:spPr/>
    </dgm:pt>
    <dgm:pt modelId="{1BD4E1A4-6651-4D8F-AA4F-D51FC7F7F7F9}" type="pres">
      <dgm:prSet presAssocID="{A63DA9B9-3655-4221-B4D6-B3696B15AC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D5382D79-C150-4138-94A5-445E9BA70A12}" type="pres">
      <dgm:prSet presAssocID="{A63DA9B9-3655-4221-B4D6-B3696B15AC21}" presName="spaceRect" presStyleCnt="0"/>
      <dgm:spPr/>
    </dgm:pt>
    <dgm:pt modelId="{78552C57-1E11-4903-B98F-CCF39476482A}" type="pres">
      <dgm:prSet presAssocID="{A63DA9B9-3655-4221-B4D6-B3696B15AC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111F41-4349-4F07-BC1E-5A8F58F9FC4D}" srcId="{5E50BC61-2C7E-4E8C-8704-1C4E98917A38}" destId="{FBC22CD1-155B-454C-BF3D-09CB8609DE40}" srcOrd="0" destOrd="0" parTransId="{AE1FD261-1224-408D-A889-6B63C9C26FDE}" sibTransId="{692CEC1E-2D43-4AB4-A735-9AA4EBFADB76}"/>
    <dgm:cxn modelId="{E6F46C6B-2DB8-47D0-B439-421E86847DBD}" srcId="{5E50BC61-2C7E-4E8C-8704-1C4E98917A38}" destId="{A63DA9B9-3655-4221-B4D6-B3696B15AC21}" srcOrd="2" destOrd="0" parTransId="{C8B6AE8D-F47A-479C-A909-07A8F88D8FFF}" sibTransId="{349E2CB4-F8FE-4503-97F7-20CEDBF4ADFF}"/>
    <dgm:cxn modelId="{A3C53A6C-36C5-4147-ACE3-BEBB2D59DA89}" type="presOf" srcId="{5E50BC61-2C7E-4E8C-8704-1C4E98917A38}" destId="{A2D23B37-3D73-4619-92FC-67B8FDBF340C}" srcOrd="0" destOrd="0" presId="urn:microsoft.com/office/officeart/2018/2/layout/IconVerticalSolidList"/>
    <dgm:cxn modelId="{D5323BB6-54E3-459E-A2B8-01DAB73F6044}" type="presOf" srcId="{A63DA9B9-3655-4221-B4D6-B3696B15AC21}" destId="{78552C57-1E11-4903-B98F-CCF39476482A}" srcOrd="0" destOrd="0" presId="urn:microsoft.com/office/officeart/2018/2/layout/IconVerticalSolidList"/>
    <dgm:cxn modelId="{6C2DB7D5-665A-48B2-B248-DABA67064ED0}" type="presOf" srcId="{FBC22CD1-155B-454C-BF3D-09CB8609DE40}" destId="{76311654-9D5F-44F6-943B-14924058493D}" srcOrd="0" destOrd="0" presId="urn:microsoft.com/office/officeart/2018/2/layout/IconVerticalSolidList"/>
    <dgm:cxn modelId="{309179DC-D204-4684-B66F-51CDF0ED60A5}" type="presOf" srcId="{0EBC3A65-5BD8-4EFE-8509-24CB6F849DF5}" destId="{BE0B8468-7650-4A61-94DC-FEF5C44C5D57}" srcOrd="0" destOrd="0" presId="urn:microsoft.com/office/officeart/2018/2/layout/IconVerticalSolidList"/>
    <dgm:cxn modelId="{1C8488DC-F143-44DF-943E-E13F80B2052D}" srcId="{5E50BC61-2C7E-4E8C-8704-1C4E98917A38}" destId="{0EBC3A65-5BD8-4EFE-8509-24CB6F849DF5}" srcOrd="1" destOrd="0" parTransId="{B19C4710-5F88-47E1-8EFC-4E95DE5E439A}" sibTransId="{FEDB3762-BD7D-43E8-943B-4F6FB5DE35E1}"/>
    <dgm:cxn modelId="{D663C84A-8F6D-4D4C-983D-3CF9A739AF35}" type="presParOf" srcId="{A2D23B37-3D73-4619-92FC-67B8FDBF340C}" destId="{AB7481CD-057A-4787-A256-2C5D8BAF4DA8}" srcOrd="0" destOrd="0" presId="urn:microsoft.com/office/officeart/2018/2/layout/IconVerticalSolidList"/>
    <dgm:cxn modelId="{E8F0C4F2-5465-41A7-B154-BF7E31254424}" type="presParOf" srcId="{AB7481CD-057A-4787-A256-2C5D8BAF4DA8}" destId="{84571714-CE2A-47AC-8127-3B02483817BB}" srcOrd="0" destOrd="0" presId="urn:microsoft.com/office/officeart/2018/2/layout/IconVerticalSolidList"/>
    <dgm:cxn modelId="{09C47603-AD38-4212-9121-C70319FE69DC}" type="presParOf" srcId="{AB7481CD-057A-4787-A256-2C5D8BAF4DA8}" destId="{3E82526A-6649-4450-BF3E-62E8F9BDBA81}" srcOrd="1" destOrd="0" presId="urn:microsoft.com/office/officeart/2018/2/layout/IconVerticalSolidList"/>
    <dgm:cxn modelId="{36EE9B56-8931-45AB-A683-BE7F6F830BCA}" type="presParOf" srcId="{AB7481CD-057A-4787-A256-2C5D8BAF4DA8}" destId="{1CD772FB-BF16-48B4-A0A2-F7110A6EEB67}" srcOrd="2" destOrd="0" presId="urn:microsoft.com/office/officeart/2018/2/layout/IconVerticalSolidList"/>
    <dgm:cxn modelId="{7D0CFA7E-12B9-4CB4-A31D-4D88C006C5E5}" type="presParOf" srcId="{AB7481CD-057A-4787-A256-2C5D8BAF4DA8}" destId="{76311654-9D5F-44F6-943B-14924058493D}" srcOrd="3" destOrd="0" presId="urn:microsoft.com/office/officeart/2018/2/layout/IconVerticalSolidList"/>
    <dgm:cxn modelId="{D1D9B84A-0C52-44DD-8A02-239F0184BBDA}" type="presParOf" srcId="{A2D23B37-3D73-4619-92FC-67B8FDBF340C}" destId="{FFB2669F-C96F-4843-9EFB-3D64FB8F1B42}" srcOrd="1" destOrd="0" presId="urn:microsoft.com/office/officeart/2018/2/layout/IconVerticalSolidList"/>
    <dgm:cxn modelId="{5EAAA0F7-5B00-45A9-AB95-1B8A40EE43AE}" type="presParOf" srcId="{A2D23B37-3D73-4619-92FC-67B8FDBF340C}" destId="{F91D7CB7-67D6-4539-A023-9C05901A9553}" srcOrd="2" destOrd="0" presId="urn:microsoft.com/office/officeart/2018/2/layout/IconVerticalSolidList"/>
    <dgm:cxn modelId="{E056213F-6C41-4213-A37B-0DF53187EFDC}" type="presParOf" srcId="{F91D7CB7-67D6-4539-A023-9C05901A9553}" destId="{8F0909D0-145B-4CCF-B137-4917612333A9}" srcOrd="0" destOrd="0" presId="urn:microsoft.com/office/officeart/2018/2/layout/IconVerticalSolidList"/>
    <dgm:cxn modelId="{25C19A09-6A01-498E-87AC-6A62C2E98ADE}" type="presParOf" srcId="{F91D7CB7-67D6-4539-A023-9C05901A9553}" destId="{8E9A1CEA-8346-4011-BCC4-BCA994440160}" srcOrd="1" destOrd="0" presId="urn:microsoft.com/office/officeart/2018/2/layout/IconVerticalSolidList"/>
    <dgm:cxn modelId="{D12404AF-4ADC-4439-98C4-F8AE4DF255DE}" type="presParOf" srcId="{F91D7CB7-67D6-4539-A023-9C05901A9553}" destId="{B4EEE77C-77CA-4893-BD5C-F8DAA36194C3}" srcOrd="2" destOrd="0" presId="urn:microsoft.com/office/officeart/2018/2/layout/IconVerticalSolidList"/>
    <dgm:cxn modelId="{D8DD7A8F-2DFD-4B88-81A8-8FB08A5A27C8}" type="presParOf" srcId="{F91D7CB7-67D6-4539-A023-9C05901A9553}" destId="{BE0B8468-7650-4A61-94DC-FEF5C44C5D57}" srcOrd="3" destOrd="0" presId="urn:microsoft.com/office/officeart/2018/2/layout/IconVerticalSolidList"/>
    <dgm:cxn modelId="{0A7C72B7-8526-4854-99B0-ABEC866D5880}" type="presParOf" srcId="{A2D23B37-3D73-4619-92FC-67B8FDBF340C}" destId="{405DF2A7-1B74-40C7-A090-951E901F8CB2}" srcOrd="3" destOrd="0" presId="urn:microsoft.com/office/officeart/2018/2/layout/IconVerticalSolidList"/>
    <dgm:cxn modelId="{999AA926-2164-42DF-9838-9CE7AF981945}" type="presParOf" srcId="{A2D23B37-3D73-4619-92FC-67B8FDBF340C}" destId="{FA208542-1125-4D1A-8CB5-685025C31502}" srcOrd="4" destOrd="0" presId="urn:microsoft.com/office/officeart/2018/2/layout/IconVerticalSolidList"/>
    <dgm:cxn modelId="{4F8F84F1-8BF1-43C3-BE1B-0E8BC21D6F88}" type="presParOf" srcId="{FA208542-1125-4D1A-8CB5-685025C31502}" destId="{CADD7C8E-43C6-46BA-85E8-23E8C01272BF}" srcOrd="0" destOrd="0" presId="urn:microsoft.com/office/officeart/2018/2/layout/IconVerticalSolidList"/>
    <dgm:cxn modelId="{B79DED4F-60D5-4B1B-B77D-7C41687A3A69}" type="presParOf" srcId="{FA208542-1125-4D1A-8CB5-685025C31502}" destId="{1BD4E1A4-6651-4D8F-AA4F-D51FC7F7F7F9}" srcOrd="1" destOrd="0" presId="urn:microsoft.com/office/officeart/2018/2/layout/IconVerticalSolidList"/>
    <dgm:cxn modelId="{35850A3F-0400-46D8-A925-348D917CF89B}" type="presParOf" srcId="{FA208542-1125-4D1A-8CB5-685025C31502}" destId="{D5382D79-C150-4138-94A5-445E9BA70A12}" srcOrd="2" destOrd="0" presId="urn:microsoft.com/office/officeart/2018/2/layout/IconVerticalSolidList"/>
    <dgm:cxn modelId="{8B73BAF5-C290-4B70-9788-00874E4E6D35}" type="presParOf" srcId="{FA208542-1125-4D1A-8CB5-685025C31502}" destId="{78552C57-1E11-4903-B98F-CCF394764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71714-CE2A-47AC-8127-3B02483817BB}">
      <dsp:nvSpPr>
        <dsp:cNvPr id="0" name=""/>
        <dsp:cNvSpPr/>
      </dsp:nvSpPr>
      <dsp:spPr>
        <a:xfrm>
          <a:off x="0" y="629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2526A-6649-4450-BF3E-62E8F9BDBA81}">
      <dsp:nvSpPr>
        <dsp:cNvPr id="0" name=""/>
        <dsp:cNvSpPr/>
      </dsp:nvSpPr>
      <dsp:spPr>
        <a:xfrm>
          <a:off x="445607" y="332073"/>
          <a:ext cx="810195" cy="81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11654-9D5F-44F6-943B-14924058493D}">
      <dsp:nvSpPr>
        <dsp:cNvPr id="0" name=""/>
        <dsp:cNvSpPr/>
      </dsp:nvSpPr>
      <dsp:spPr>
        <a:xfrm>
          <a:off x="1701410" y="629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User-generated content on YouTube is vast and reflects diverse sentiments.</a:t>
          </a:r>
          <a:endParaRPr lang="en-US" sz="2300" kern="1200"/>
        </a:p>
      </dsp:txBody>
      <dsp:txXfrm>
        <a:off x="1701410" y="629"/>
        <a:ext cx="5416507" cy="1473082"/>
      </dsp:txXfrm>
    </dsp:sp>
    <dsp:sp modelId="{8F0909D0-145B-4CCF-B137-4917612333A9}">
      <dsp:nvSpPr>
        <dsp:cNvPr id="0" name=""/>
        <dsp:cNvSpPr/>
      </dsp:nvSpPr>
      <dsp:spPr>
        <a:xfrm>
          <a:off x="0" y="1841983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A1CEA-8346-4011-BCC4-BCA994440160}">
      <dsp:nvSpPr>
        <dsp:cNvPr id="0" name=""/>
        <dsp:cNvSpPr/>
      </dsp:nvSpPr>
      <dsp:spPr>
        <a:xfrm>
          <a:off x="445607" y="2173426"/>
          <a:ext cx="810195" cy="81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B8468-7650-4A61-94DC-FEF5C44C5D57}">
      <dsp:nvSpPr>
        <dsp:cNvPr id="0" name=""/>
        <dsp:cNvSpPr/>
      </dsp:nvSpPr>
      <dsp:spPr>
        <a:xfrm>
          <a:off x="1701410" y="1841983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Understanding audience sentiment towards music and movies is valuable for content creators and marketers.</a:t>
          </a:r>
          <a:endParaRPr lang="en-US" sz="2300" kern="1200"/>
        </a:p>
      </dsp:txBody>
      <dsp:txXfrm>
        <a:off x="1701410" y="1841983"/>
        <a:ext cx="5416507" cy="1473082"/>
      </dsp:txXfrm>
    </dsp:sp>
    <dsp:sp modelId="{CADD7C8E-43C6-46BA-85E8-23E8C01272BF}">
      <dsp:nvSpPr>
        <dsp:cNvPr id="0" name=""/>
        <dsp:cNvSpPr/>
      </dsp:nvSpPr>
      <dsp:spPr>
        <a:xfrm>
          <a:off x="0" y="3683336"/>
          <a:ext cx="7117918" cy="14730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E1A4-6651-4D8F-AA4F-D51FC7F7F7F9}">
      <dsp:nvSpPr>
        <dsp:cNvPr id="0" name=""/>
        <dsp:cNvSpPr/>
      </dsp:nvSpPr>
      <dsp:spPr>
        <a:xfrm>
          <a:off x="445607" y="4014780"/>
          <a:ext cx="810195" cy="81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52C57-1E11-4903-B98F-CCF39476482A}">
      <dsp:nvSpPr>
        <dsp:cNvPr id="0" name=""/>
        <dsp:cNvSpPr/>
      </dsp:nvSpPr>
      <dsp:spPr>
        <a:xfrm>
          <a:off x="1701410" y="3683336"/>
          <a:ext cx="5416507" cy="14730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901" tIns="155901" rIns="155901" bIns="15590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Current approaches to sentiment analysis often neglect the unique context of YouTube video descriptions and titles.</a:t>
          </a:r>
          <a:endParaRPr lang="en-US" sz="2300" kern="1200"/>
        </a:p>
      </dsp:txBody>
      <dsp:txXfrm>
        <a:off x="1701410" y="3683336"/>
        <a:ext cx="5416507" cy="1473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11D9568C-3630-41E3-9D71-8528C12D1505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1AA09C5-72D7-4F19-BE7D-9A804852A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2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8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9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3/25/2024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1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3" descr="התצוגה העליונה של שולחן עץ עם צמח, מקלדת לבן, קפה בספל לבן, מחברת ועט">
            <a:extLst>
              <a:ext uri="{FF2B5EF4-FFF2-40B4-BE49-F238E27FC236}">
                <a16:creationId xmlns:a16="http://schemas.microsoft.com/office/drawing/2014/main" id="{DE5F05A9-736A-43BE-0885-8D8BFF39C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9" r="-1" b="15163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10C7A1C7-6A1B-163C-71FA-D69BAB1A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535" y="1122363"/>
            <a:ext cx="10769905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NLP and Clustering of YouTube Music &amp; Movie Videos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30E9640-AAFE-4E88-1861-AE5FE13ED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536" y="3602038"/>
            <a:ext cx="8382164" cy="2716466"/>
          </a:xfrm>
        </p:spPr>
        <p:txBody>
          <a:bodyPr>
            <a:normAutofit/>
          </a:bodyPr>
          <a:lstStyle/>
          <a:p>
            <a:r>
              <a:rPr lang="en-US" sz="3000" b="0" i="0">
                <a:solidFill>
                  <a:srgbClr val="E3E3E3"/>
                </a:solidFill>
                <a:effectLst/>
                <a:latin typeface="Google Sans"/>
              </a:rPr>
              <a:t>YouTube sentiment analysis Project</a:t>
            </a:r>
          </a:p>
          <a:p>
            <a:pPr algn="l"/>
            <a:r>
              <a:rPr lang="en-US" b="1" i="0">
                <a:solidFill>
                  <a:schemeClr val="bg1"/>
                </a:solidFill>
                <a:effectLst/>
                <a:latin typeface="Google Sans"/>
              </a:rPr>
              <a:t>Course: </a:t>
            </a:r>
            <a:r>
              <a:rPr lang="en-US" sz="1900" b="0" i="0">
                <a:solidFill>
                  <a:schemeClr val="bg1"/>
                </a:solidFill>
                <a:effectLst/>
                <a:latin typeface="Google Sans"/>
              </a:rPr>
              <a:t>Advanced topics in machine learning</a:t>
            </a:r>
            <a:endParaRPr lang="en-US" sz="1900">
              <a:solidFill>
                <a:schemeClr val="bg1"/>
              </a:solidFill>
              <a:latin typeface="Google Sans"/>
            </a:endParaRPr>
          </a:p>
          <a:p>
            <a:pPr algn="l"/>
            <a:r>
              <a:rPr lang="en-US" b="1" i="0">
                <a:solidFill>
                  <a:srgbClr val="E3E3E3"/>
                </a:solidFill>
                <a:effectLst/>
                <a:latin typeface="Google Sans"/>
              </a:rPr>
              <a:t>Lecturer:</a:t>
            </a:r>
            <a:r>
              <a:rPr lang="en-US" b="0" i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sz="1900" b="0" i="0" u="none" strike="noStrike">
                <a:solidFill>
                  <a:schemeClr val="bg1"/>
                </a:solidFill>
                <a:effectLst/>
                <a:latin typeface="Google Sans"/>
              </a:rPr>
              <a:t>Dr. Chen Hajaj </a:t>
            </a:r>
            <a:endParaRPr lang="en-US" b="0" i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1" i="0">
                <a:solidFill>
                  <a:srgbClr val="E3E3E3"/>
                </a:solidFill>
                <a:effectLst/>
                <a:latin typeface="Google Sans"/>
              </a:rPr>
              <a:t>Team Members: </a:t>
            </a:r>
            <a:r>
              <a:rPr lang="en-US" sz="1900" i="0">
                <a:solidFill>
                  <a:srgbClr val="E3E3E3"/>
                </a:solidFill>
                <a:effectLst/>
                <a:latin typeface="Google Sans"/>
              </a:rPr>
              <a:t>Dor Ingber &amp; </a:t>
            </a:r>
            <a:r>
              <a:rPr lang="en-US" sz="1900">
                <a:solidFill>
                  <a:srgbClr val="E3E3E3"/>
                </a:solidFill>
                <a:latin typeface="Google Sans"/>
              </a:rPr>
              <a:t>Itai Bekenshtein</a:t>
            </a:r>
          </a:p>
          <a:p>
            <a:pPr algn="l"/>
            <a:endParaRPr lang="en-US" b="0" i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6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440F6A-ED01-3E7D-F193-5DDD064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289695"/>
            <a:ext cx="4606280" cy="6707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20140E-2F0B-19CD-68C0-E46C4E9AD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11" y="1250181"/>
            <a:ext cx="6197156" cy="4931544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NLP</a:t>
            </a:r>
            <a:endParaRPr lang="en-US" sz="1800" b="0" i="0" dirty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Libraries used (</a:t>
            </a:r>
            <a:r>
              <a:rPr lang="en-US" b="0" i="0" dirty="0" err="1">
                <a:effectLst/>
                <a:latin typeface="Google Sans"/>
              </a:rPr>
              <a:t>VaderSentiment</a:t>
            </a:r>
            <a:r>
              <a:rPr lang="en-US" b="0" i="0" dirty="0">
                <a:effectLst/>
                <a:latin typeface="Google Sans"/>
              </a:rPr>
              <a:t>, </a:t>
            </a:r>
            <a:r>
              <a:rPr lang="en-US" b="0" i="0" dirty="0" err="1">
                <a:effectLst/>
                <a:latin typeface="Google Sans"/>
              </a:rPr>
              <a:t>spaCy</a:t>
            </a:r>
            <a:r>
              <a:rPr lang="en-US" b="0" i="0" dirty="0">
                <a:effectLst/>
                <a:latin typeface="Google Sans"/>
              </a:rPr>
              <a:t>, </a:t>
            </a:r>
            <a:r>
              <a:rPr lang="en-US" b="0" i="0" dirty="0" err="1">
                <a:effectLst/>
                <a:latin typeface="Google Sans"/>
              </a:rPr>
              <a:t>NRCLex</a:t>
            </a:r>
            <a:r>
              <a:rPr lang="en-US" b="0" i="0" dirty="0">
                <a:effectLst/>
                <a:latin typeface="Google Sans"/>
              </a:rPr>
              <a:t>).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vaderSentiment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- for analyzing emotions from emojis.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spacy - Stop word removal, Lemmatization, and entity removal.</a:t>
            </a: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 err="1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NRCLex</a:t>
            </a:r>
            <a:r>
              <a:rPr lang="en-US" dirty="0"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dealing with sentiment analysis from text. </a:t>
            </a:r>
            <a:endParaRPr lang="en-US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  <a:spcAft>
                <a:spcPts val="800"/>
              </a:spcAft>
            </a:pP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We used MIN MAX Scaler to normalize sentiment scores for each video</a:t>
            </a:r>
            <a:r>
              <a:rPr lang="he-IL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 We wanted to normalize the sentiments to highlight dominant emotions and reduce the scores of minor emotions</a:t>
            </a:r>
            <a:r>
              <a:rPr lang="he-IL" dirty="0">
                <a:effectLst/>
                <a:latin typeface="Google Sans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Google Sans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1800" dirty="0">
                <a:latin typeface="Google Sans"/>
              </a:rPr>
            </a:br>
            <a:endParaRPr lang="en-US" sz="1800" dirty="0">
              <a:latin typeface="Google Sans"/>
            </a:endParaRPr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unny Face Outline">
            <a:extLst>
              <a:ext uri="{FF2B5EF4-FFF2-40B4-BE49-F238E27FC236}">
                <a16:creationId xmlns:a16="http://schemas.microsoft.com/office/drawing/2014/main" id="{C46C83DF-CCC4-D574-B951-53968AFF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1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"/>
                <a:ea typeface="+mj-ea"/>
                <a:cs typeface="+mj-cs"/>
              </a:rPr>
              <a:t>Clustering</a:t>
            </a:r>
            <a:endParaRPr lang="en-US" sz="22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Hierarchical Clustering: 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Forms a hierarchy of clusters based on distances between data points.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Offers a visual representation of the data's hierarchical structure (dendrogram). </a:t>
            </a:r>
            <a:r>
              <a:rPr lang="en-US" sz="1300" dirty="0">
                <a:latin typeface="Google Sans"/>
              </a:rPr>
              <a:t>and identifying natural clusters in the data.</a:t>
            </a:r>
          </a:p>
          <a:p>
            <a:pPr lvl="2">
              <a:lnSpc>
                <a:spcPct val="108000"/>
              </a:lnSpc>
            </a:pPr>
            <a:r>
              <a:rPr lang="en-US" sz="1300" dirty="0">
                <a:latin typeface="Google Sans"/>
              </a:rPr>
              <a:t>Threshold explains 70% of the data</a:t>
            </a:r>
          </a:p>
          <a:p>
            <a:pPr lvl="2">
              <a:lnSpc>
                <a:spcPct val="108000"/>
              </a:lnSpc>
            </a:pPr>
            <a:endParaRPr lang="en-US" sz="500" dirty="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 dirty="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1C1E1BA-A41C-FABE-2C79-19AEC1F72D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06" y="3173836"/>
            <a:ext cx="6243728" cy="318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1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>
                <a:latin typeface="Google Sans"/>
                <a:ea typeface="+mj-ea"/>
                <a:cs typeface="+mj-cs"/>
              </a:rPr>
              <a:t>Clustering</a:t>
            </a:r>
            <a:endParaRPr lang="en-US" sz="2200" b="0" i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>
                <a:latin typeface="Google Sans"/>
              </a:rPr>
              <a:t>K-means Clustering:</a:t>
            </a:r>
          </a:p>
          <a:p>
            <a:pPr lvl="2">
              <a:lnSpc>
                <a:spcPct val="108000"/>
              </a:lnSpc>
            </a:pPr>
            <a:r>
              <a:rPr lang="en-US" sz="1300">
                <a:latin typeface="Google Sans"/>
              </a:rPr>
              <a:t>Partitions </a:t>
            </a:r>
            <a:r>
              <a:rPr lang="en-US" sz="1300" dirty="0">
                <a:latin typeface="Google Sans"/>
              </a:rPr>
              <a:t>data into a fixed number (k) of clusters.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We tried this model because its clear separation of data points into clusters makes it easy to identify and understand the different groups present in the data.</a:t>
            </a:r>
          </a:p>
          <a:p>
            <a:pPr lvl="2">
              <a:lnSpc>
                <a:spcPct val="108000"/>
              </a:lnSpc>
            </a:pPr>
            <a:endParaRPr lang="en-US" sz="50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11EA665-B42D-AF35-D368-4E5C3A65B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5855" y="2988458"/>
            <a:ext cx="4927844" cy="38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7889169-379D-4FD8-915F-A11C1EC5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15B73D-D047-4FE7-9B7F-1C897694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33850F3-C8FE-8AB1-A5F3-05A1AAF40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37" y="220265"/>
            <a:ext cx="6168331" cy="596899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Methodology</a:t>
            </a:r>
            <a:endParaRPr lang="en-US" sz="4400" dirty="0"/>
          </a:p>
        </p:txBody>
      </p:sp>
      <p:grpSp>
        <p:nvGrpSpPr>
          <p:cNvPr id="31" name="decorative circles">
            <a:extLst>
              <a:ext uri="{FF2B5EF4-FFF2-40B4-BE49-F238E27FC236}">
                <a16:creationId xmlns:a16="http://schemas.microsoft.com/office/drawing/2014/main" id="{D25992B3-326F-4D73-95CD-6F59E814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93625" y="927887"/>
            <a:ext cx="3205279" cy="2727847"/>
            <a:chOff x="7893625" y="927887"/>
            <a:chExt cx="3205279" cy="272784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FEA64E-D98F-4C1C-B7BC-3AD23816D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93625" y="3428999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5EC959F-E421-470F-BD07-E31C685A4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295" y="2842228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E29517A-D10E-4DC3-A81A-03A0A97E9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35619" y="296208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4DEF73F-0189-4B17-B271-10BEC471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927887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74C9235-7157-48A1-9283-66FAAE5F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1870595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76350F-FBF0-4328-AA60-4990DACC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7963" y="256085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1">
            <a:extLst>
              <a:ext uri="{FF2B5EF4-FFF2-40B4-BE49-F238E27FC236}">
                <a16:creationId xmlns:a16="http://schemas.microsoft.com/office/drawing/2014/main" id="{6859B3BF-E9F2-4912-A417-7D3FD77BE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2678" y="1"/>
            <a:ext cx="2661680" cy="2424023"/>
          </a:xfrm>
          <a:custGeom>
            <a:avLst/>
            <a:gdLst>
              <a:gd name="connsiteX0" fmla="*/ 572886 w 2661680"/>
              <a:gd name="connsiteY0" fmla="*/ 0 h 2424023"/>
              <a:gd name="connsiteX1" fmla="*/ 2088794 w 2661680"/>
              <a:gd name="connsiteY1" fmla="*/ 0 h 2424023"/>
              <a:gd name="connsiteX2" fmla="*/ 2177378 w 2661680"/>
              <a:gd name="connsiteY2" fmla="*/ 66242 h 2424023"/>
              <a:gd name="connsiteX3" fmla="*/ 2661680 w 2661680"/>
              <a:gd name="connsiteY3" fmla="*/ 1093183 h 2424023"/>
              <a:gd name="connsiteX4" fmla="*/ 1330840 w 2661680"/>
              <a:gd name="connsiteY4" fmla="*/ 2424023 h 2424023"/>
              <a:gd name="connsiteX5" fmla="*/ 0 w 2661680"/>
              <a:gd name="connsiteY5" fmla="*/ 1093183 h 2424023"/>
              <a:gd name="connsiteX6" fmla="*/ 484302 w 2661680"/>
              <a:gd name="connsiteY6" fmla="*/ 66242 h 242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1680" h="2424023">
                <a:moveTo>
                  <a:pt x="572886" y="0"/>
                </a:moveTo>
                <a:lnTo>
                  <a:pt x="2088794" y="0"/>
                </a:lnTo>
                <a:lnTo>
                  <a:pt x="2177378" y="66242"/>
                </a:lnTo>
                <a:cubicBezTo>
                  <a:pt x="2473153" y="310338"/>
                  <a:pt x="2661680" y="679744"/>
                  <a:pt x="2661680" y="1093183"/>
                </a:cubicBezTo>
                <a:cubicBezTo>
                  <a:pt x="2661680" y="1828186"/>
                  <a:pt x="2065843" y="2424023"/>
                  <a:pt x="1330840" y="2424023"/>
                </a:cubicBezTo>
                <a:cubicBezTo>
                  <a:pt x="595837" y="2424023"/>
                  <a:pt x="0" y="1828186"/>
                  <a:pt x="0" y="1093183"/>
                </a:cubicBezTo>
                <a:cubicBezTo>
                  <a:pt x="0" y="679744"/>
                  <a:pt x="188527" y="310338"/>
                  <a:pt x="484302" y="6624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B93890BA-3DA0-4FE5-95C0-FB4DD439A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280" y="16389"/>
            <a:ext cx="2407635" cy="240763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B6C5D7A-F5E9-44AE-9B0E-DA0C97AD7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631" t="18963" r="52721" b="17441"/>
          <a:stretch/>
        </p:blipFill>
        <p:spPr>
          <a:xfrm>
            <a:off x="10854666" y="0"/>
            <a:ext cx="1334286" cy="2962082"/>
          </a:xfrm>
          <a:prstGeom prst="rect">
            <a:avLst/>
          </a:prstGeom>
        </p:spPr>
      </p:pic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3711F41F-0FB8-F178-BBF5-D60AA874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34" y="927887"/>
            <a:ext cx="8798768" cy="578082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"/>
                <a:ea typeface="+mj-ea"/>
                <a:cs typeface="+mj-cs"/>
              </a:rPr>
              <a:t>Clustering</a:t>
            </a:r>
            <a:endParaRPr lang="en-US" sz="22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dirty="0">
                <a:latin typeface="Google Sans"/>
              </a:rPr>
              <a:t>DBSCAN Clustering: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Groups data points based on their density in a neighborhood.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Does not require a pre-defined number of clusters.</a:t>
            </a:r>
          </a:p>
          <a:p>
            <a:pPr lvl="2">
              <a:lnSpc>
                <a:spcPct val="108000"/>
              </a:lnSpc>
            </a:pPr>
            <a:r>
              <a:rPr lang="en-US" sz="1300" b="0" i="0" dirty="0">
                <a:effectLst/>
                <a:latin typeface="Google Sans"/>
              </a:rPr>
              <a:t>We tried this model because we wanted to diagnose a model that works on density and not on distance calculation</a:t>
            </a:r>
            <a:br>
              <a:rPr lang="en-US" sz="500" b="0" i="0" dirty="0">
                <a:effectLst/>
                <a:latin typeface="Google Sans"/>
              </a:rPr>
            </a:br>
            <a:endParaRPr lang="en-US" sz="500" dirty="0">
              <a:latin typeface="Google Sans"/>
            </a:endParaRPr>
          </a:p>
          <a:p>
            <a:pPr lvl="2">
              <a:lnSpc>
                <a:spcPct val="108000"/>
              </a:lnSpc>
            </a:pPr>
            <a:endParaRPr lang="en-US" sz="500" dirty="0">
              <a:latin typeface="Google Sans"/>
            </a:endParaRPr>
          </a:p>
          <a:p>
            <a:pPr marL="0" indent="0">
              <a:lnSpc>
                <a:spcPct val="108000"/>
              </a:lnSpc>
              <a:buNone/>
            </a:pPr>
            <a:br>
              <a:rPr lang="en-US" sz="500" dirty="0">
                <a:latin typeface="Google Sans"/>
              </a:rPr>
            </a:br>
            <a:endParaRPr lang="en-US" sz="500" dirty="0">
              <a:latin typeface="Google Sans"/>
            </a:endParaRPr>
          </a:p>
        </p:txBody>
      </p:sp>
      <p:pic>
        <p:nvPicPr>
          <p:cNvPr id="6" name="Picture 5" descr="Different coloured dots on white wall">
            <a:extLst>
              <a:ext uri="{FF2B5EF4-FFF2-40B4-BE49-F238E27FC236}">
                <a16:creationId xmlns:a16="http://schemas.microsoft.com/office/drawing/2014/main" id="{7B2F8163-21E0-8DEE-C0F4-922550C781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3" r="14359" b="-2"/>
          <a:stretch/>
        </p:blipFill>
        <p:spPr>
          <a:xfrm>
            <a:off x="8137628" y="2865926"/>
            <a:ext cx="4054372" cy="3992074"/>
          </a:xfrm>
          <a:custGeom>
            <a:avLst/>
            <a:gdLst/>
            <a:ahLst/>
            <a:cxnLst/>
            <a:rect l="l" t="t" r="r" b="b"/>
            <a:pathLst>
              <a:path w="4012858" h="3951198">
                <a:moveTo>
                  <a:pt x="2361523" y="0"/>
                </a:moveTo>
                <a:cubicBezTo>
                  <a:pt x="2932125" y="0"/>
                  <a:pt x="3455460" y="202372"/>
                  <a:pt x="3863671" y="539257"/>
                </a:cubicBezTo>
                <a:lnTo>
                  <a:pt x="4012858" y="674848"/>
                </a:lnTo>
                <a:lnTo>
                  <a:pt x="4012858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3ADED2B-2C39-8DD1-9A9B-A50970C7E2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0181" y="3097150"/>
            <a:ext cx="5076666" cy="33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21470-BC9B-4A73-1F7A-557F5BD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3FD05-FAD7-4FBC-6BDE-03262B3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oogle Sans"/>
              </a:rPr>
              <a:t>Parameter Tuning:</a:t>
            </a:r>
          </a:p>
          <a:p>
            <a:pPr lvl="1"/>
            <a:r>
              <a:rPr lang="en-US" b="1" i="0" dirty="0">
                <a:effectLst/>
                <a:latin typeface="Google Sans"/>
              </a:rPr>
              <a:t>Hierarchical Clustering: </a:t>
            </a: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result for each linkage method.</a:t>
            </a:r>
            <a:endParaRPr lang="en-US" b="1" i="0" dirty="0">
              <a:effectLst/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K-means Clustering:</a:t>
            </a:r>
          </a:p>
          <a:p>
            <a:pPr lvl="2"/>
            <a:r>
              <a:rPr lang="en-US" sz="1600" dirty="0">
                <a:latin typeface="Google Sans"/>
              </a:rPr>
              <a:t>To find K, we pairs of emotions with the highest correlation between them. We used “networkx “to create a graph to find groups of closely related emotions based on their correlation. We checked the natural clusters from the Hierarchical model as well.</a:t>
            </a:r>
            <a:endParaRPr lang="he-IL" sz="1600" dirty="0">
              <a:latin typeface="Google Sans"/>
            </a:endParaRP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distance, number of iterations, and different choices for the initial location of the cluster centers.</a:t>
            </a:r>
            <a:endParaRPr lang="he-IL" dirty="0"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DBSCAN Clustering:</a:t>
            </a:r>
            <a:endParaRPr lang="he-IL" b="1" dirty="0">
              <a:latin typeface="Google Sans"/>
            </a:endParaRPr>
          </a:p>
          <a:p>
            <a:pPr lvl="2"/>
            <a:r>
              <a:rPr lang="en-US" dirty="0">
                <a:latin typeface="Google Sans"/>
              </a:rPr>
              <a:t>We measured the results for changes in the hyperparameters of this model. Calculating different values for epsilon and minimum points parameters.</a:t>
            </a:r>
            <a:endParaRPr lang="he-IL" dirty="0">
              <a:latin typeface="Google Sans"/>
            </a:endParaRPr>
          </a:p>
          <a:p>
            <a:pPr lvl="2"/>
            <a:endParaRPr lang="en-US" b="1" dirty="0">
              <a:latin typeface="Google Sans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463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21470-BC9B-4A73-1F7A-557F5BDB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Google Sans"/>
              </a:rPr>
              <a:t>Experiments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3FD05-FAD7-4FBC-6BDE-03262B3C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Google Sans"/>
              </a:rPr>
              <a:t>Evaluation Metrics:</a:t>
            </a:r>
          </a:p>
          <a:p>
            <a:pPr marL="685800" lvl="2">
              <a:spcBef>
                <a:spcPts val="1000"/>
              </a:spcBef>
            </a:pPr>
            <a:r>
              <a:rPr lang="en-US" sz="1800" b="1" dirty="0">
                <a:latin typeface="Google Sans"/>
              </a:rPr>
              <a:t>SSE, Silhouette Score, Calinski-Harabasz Index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</a:br>
            <a:endParaRPr lang="en-US" b="1" dirty="0">
              <a:latin typeface="Google Sans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C905500-0849-F88F-6A62-848D43D8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90" y="2938603"/>
            <a:ext cx="2553521" cy="2580051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74006E7-686C-80D7-9469-8D18CCB1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215" y="3783563"/>
            <a:ext cx="3612121" cy="113274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228AECA-2B46-166A-E1D0-29DFDF905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2" y="3704535"/>
            <a:ext cx="4382385" cy="1325563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E3F221-6412-2304-391E-0E8A77383B08}"/>
              </a:ext>
            </a:extLst>
          </p:cNvPr>
          <p:cNvSpPr txBox="1"/>
          <p:nvPr/>
        </p:nvSpPr>
        <p:spPr>
          <a:xfrm>
            <a:off x="9825792" y="2501803"/>
            <a:ext cx="145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>
                <a:effectLst/>
                <a:latin typeface="system-ui"/>
              </a:rPr>
              <a:t>DBSCAN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8E131-B669-6C4B-05C6-EB9CEE7446F3}"/>
              </a:ext>
            </a:extLst>
          </p:cNvPr>
          <p:cNvSpPr txBox="1"/>
          <p:nvPr/>
        </p:nvSpPr>
        <p:spPr>
          <a:xfrm>
            <a:off x="5657791" y="3335203"/>
            <a:ext cx="255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oogle Sans"/>
              </a:rPr>
              <a:t>K-means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6B0C94D-8D6A-FCB5-23DA-80E3621F99CF}"/>
              </a:ext>
            </a:extLst>
          </p:cNvPr>
          <p:cNvSpPr txBox="1"/>
          <p:nvPr/>
        </p:nvSpPr>
        <p:spPr>
          <a:xfrm>
            <a:off x="1074334" y="3244334"/>
            <a:ext cx="255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>
                <a:effectLst/>
                <a:latin typeface="Google Sans"/>
              </a:rPr>
              <a:t>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93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CE8944A-8C28-399D-2ECC-9D39CDD5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91" y="491304"/>
            <a:ext cx="3477519" cy="742520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C64791-9BA7-C341-4DE7-7EDD655A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91" y="1395538"/>
            <a:ext cx="5987454" cy="5204247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Best-performing model was k-means</a:t>
            </a:r>
            <a:r>
              <a:rPr lang="en-US" sz="1800" dirty="0">
                <a:latin typeface="Google Sans"/>
              </a:rPr>
              <a:t>.</a:t>
            </a:r>
            <a:endParaRPr lang="en-US" sz="1800" b="0" i="0" dirty="0">
              <a:effectLst/>
              <a:latin typeface="Google Sans"/>
            </a:endParaRPr>
          </a:p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Insights from the clusters based on sentiment patterns:</a:t>
            </a:r>
          </a:p>
          <a:p>
            <a:pPr>
              <a:lnSpc>
                <a:spcPct val="108000"/>
              </a:lnSpc>
            </a:pPr>
            <a:r>
              <a:rPr lang="en-US" sz="1800" b="1" i="0" dirty="0">
                <a:effectLst/>
                <a:latin typeface="Google Sans"/>
              </a:rPr>
              <a:t>Cluster 0: Predominantly Positive</a:t>
            </a:r>
            <a:endParaRPr lang="en-US" sz="1800" b="0" i="0" dirty="0">
              <a:effectLst/>
              <a:latin typeface="Google Sans"/>
            </a:endParaRPr>
          </a:p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Dominant Emotions:</a:t>
            </a:r>
            <a:r>
              <a:rPr lang="en-US" b="0" i="0" dirty="0">
                <a:effectLst/>
                <a:latin typeface="Google Sans"/>
              </a:rPr>
              <a:t> 'positive', 'joy', 'trust', 'anticipation'</a:t>
            </a:r>
          </a:p>
          <a:p>
            <a:pPr lvl="1">
              <a:lnSpc>
                <a:spcPct val="108000"/>
              </a:lnSpc>
            </a:pPr>
            <a:r>
              <a:rPr lang="en-US" b="0" i="0" dirty="0">
                <a:effectLst/>
                <a:latin typeface="Google Sans"/>
              </a:rPr>
              <a:t>Videos in this cluster seem to convey strong positive emotions, likely expressing enthusiasm, happiness, a sense of trust, and excitement about the </a:t>
            </a:r>
            <a:r>
              <a:rPr lang="en-US" dirty="0">
                <a:latin typeface="Google Sans"/>
              </a:rPr>
              <a:t>content. This cluster might include music videos with upbeat tunes or videos with messages of optimism and hope.</a:t>
            </a:r>
          </a:p>
          <a:p>
            <a:pPr marL="457200" lvl="1" indent="0">
              <a:lnSpc>
                <a:spcPct val="108000"/>
              </a:lnSpc>
              <a:buNone/>
            </a:pPr>
            <a:endParaRPr lang="en-US" dirty="0"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b="0" i="0" dirty="0">
              <a:effectLst/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תמונה 7">
            <a:extLst>
              <a:ext uri="{FF2B5EF4-FFF2-40B4-BE49-F238E27FC236}">
                <a16:creationId xmlns:a16="http://schemas.microsoft.com/office/drawing/2014/main" id="{249D1D6F-E05F-CE00-115C-E7D095789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66" r="15512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CABDF9E-59E1-C02D-E584-8A60BE28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" y="618"/>
            <a:ext cx="12188952" cy="5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660B401-0166-01A7-BF5E-529BB93E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52" y="480691"/>
            <a:ext cx="4606280" cy="782440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951663-2ED9-AD11-930D-5C7C71F3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7832" y="1508964"/>
            <a:ext cx="6575667" cy="5349036"/>
          </a:xfrm>
        </p:spPr>
        <p:txBody>
          <a:bodyPr anchor="t">
            <a:normAutofit/>
          </a:bodyPr>
          <a:lstStyle/>
          <a:p>
            <a:pPr lvl="1">
              <a:lnSpc>
                <a:spcPct val="108000"/>
              </a:lnSpc>
            </a:pPr>
            <a:r>
              <a:rPr lang="en-US" b="1" dirty="0">
                <a:latin typeface="Google Sans"/>
              </a:rPr>
              <a:t>Cluster 1: Mixed Emotions with a Lean Towards Sadness</a:t>
            </a:r>
          </a:p>
          <a:p>
            <a:pPr lvl="2">
              <a:lnSpc>
                <a:spcPct val="108000"/>
              </a:lnSpc>
            </a:pPr>
            <a:r>
              <a:rPr lang="en-US" sz="1800" b="1" dirty="0">
                <a:latin typeface="Google Sans"/>
              </a:rPr>
              <a:t>Dominant Emotions: </a:t>
            </a:r>
            <a:r>
              <a:rPr lang="en-US" sz="1800" dirty="0">
                <a:latin typeface="Google Sans"/>
              </a:rPr>
              <a:t>'anticipation', 'sadness', 'trust', 'negative', 'fear'</a:t>
            </a:r>
          </a:p>
          <a:p>
            <a:pPr lvl="2">
              <a:lnSpc>
                <a:spcPct val="108000"/>
              </a:lnSpc>
            </a:pPr>
            <a:r>
              <a:rPr lang="en-US" sz="1800" dirty="0">
                <a:latin typeface="Google Sans"/>
              </a:rPr>
              <a:t>This cluster suggests a mix of emotions, with a noticeable presence of sadness and negativity. Some anticipation and trust might suggest underlying hopefulness, while fear adds a touch of apprehension. This cluster could include dramatic movie scenes or videos dealing with loss or difficult life experiences.</a:t>
            </a: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D7956CB5-5268-4D43-8164-51D7ADC30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0" r="10242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2094A74-1FA8-4925-4413-8BDD4577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619"/>
            <a:ext cx="12192000" cy="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D792E6C-F606-F523-AEC3-A28BC529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08" y="1140728"/>
            <a:ext cx="4606280" cy="650464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Results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B21B0D-249F-404C-B277-9DE8EC5E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9429" y="2217833"/>
            <a:ext cx="6537960" cy="5559281"/>
          </a:xfrm>
        </p:spPr>
        <p:txBody>
          <a:bodyPr anchor="t">
            <a:normAutofit/>
          </a:bodyPr>
          <a:lstStyle/>
          <a:p>
            <a:pPr lvl="1">
              <a:lnSpc>
                <a:spcPct val="108000"/>
              </a:lnSpc>
            </a:pPr>
            <a:r>
              <a:rPr lang="en-US" b="1" i="0" dirty="0">
                <a:effectLst/>
                <a:latin typeface="Google Sans"/>
              </a:rPr>
              <a:t>Cluster 2: Complex Mix of Positive and Negative Emotions</a:t>
            </a:r>
          </a:p>
          <a:p>
            <a:pPr lvl="2">
              <a:lnSpc>
                <a:spcPct val="108000"/>
              </a:lnSpc>
            </a:pPr>
            <a:r>
              <a:rPr lang="en-US" sz="1800" b="1" i="0" dirty="0">
                <a:effectLst/>
                <a:latin typeface="Google Sans"/>
              </a:rPr>
              <a:t>Dominant Emotions:</a:t>
            </a:r>
            <a:r>
              <a:rPr lang="en-US" sz="1800" b="0" i="0" dirty="0">
                <a:effectLst/>
                <a:latin typeface="Google Sans"/>
              </a:rPr>
              <a:t> 'negative', 'positive', 'fear', 'sadness', 'anger'</a:t>
            </a:r>
          </a:p>
          <a:p>
            <a:pPr lvl="2">
              <a:lnSpc>
                <a:spcPct val="108000"/>
              </a:lnSpc>
            </a:pPr>
            <a:r>
              <a:rPr lang="en-US" sz="1800" b="0" i="0" dirty="0">
                <a:effectLst/>
                <a:latin typeface="Google Sans"/>
              </a:rPr>
              <a:t>This cluster showcases a complex mixture of emotions. There's a clear presence of negativity, fear, sadness, and anger, but there's also a strong undercurrent of positive sentiment. Videos in this cluster might explore difficult topics, videos that spark debate or controversy, or videos depicting emotionally-charged moments.</a:t>
            </a:r>
            <a:endParaRPr lang="en-US" sz="1800" dirty="0">
              <a:latin typeface="Google Sans"/>
            </a:endParaRPr>
          </a:p>
          <a:p>
            <a:pPr>
              <a:lnSpc>
                <a:spcPct val="108000"/>
              </a:lnSpc>
            </a:pPr>
            <a:endParaRPr lang="en-US" sz="1800" dirty="0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637CAF35-A34C-7EBF-7894-7E24D994F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42" r="14435" b="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30E66CA-FA87-734D-6267-D0FEC816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" y="0"/>
            <a:ext cx="12136268" cy="4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5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3D black question marks with one yellow question mark">
            <a:extLst>
              <a:ext uri="{FF2B5EF4-FFF2-40B4-BE49-F238E27FC236}">
                <a16:creationId xmlns:a16="http://schemas.microsoft.com/office/drawing/2014/main" id="{568D8450-54FA-10FA-CFDD-05F88690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8994" r="6126" b="1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BDB385D-D047-85AF-9C79-CFC4F903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1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Freeform: Shape 1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כותרת 3">
            <a:extLst>
              <a:ext uri="{FF2B5EF4-FFF2-40B4-BE49-F238E27FC236}">
                <a16:creationId xmlns:a16="http://schemas.microsoft.com/office/drawing/2014/main" id="{349975A4-851F-945D-A915-16200371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The Problem We're Addressing</a:t>
            </a:r>
            <a:endParaRPr lang="en-US" sz="4400"/>
          </a:p>
        </p:txBody>
      </p:sp>
      <p:graphicFrame>
        <p:nvGraphicFramePr>
          <p:cNvPr id="33" name="מציין מיקום תוכן 4">
            <a:extLst>
              <a:ext uri="{FF2B5EF4-FFF2-40B4-BE49-F238E27FC236}">
                <a16:creationId xmlns:a16="http://schemas.microsoft.com/office/drawing/2014/main" id="{92F48762-CB9E-1A3B-8541-ECEBE9F51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00458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67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77ED308-FA26-8109-6F44-A1D51F8E8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Original Project Goals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0A37DC1-863C-7829-F7D8-49DBC5DA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Extract sentiment from YouTube video titles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Cluster videos based on their dominant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Google Sans"/>
              </a:rPr>
              <a:t>Provide insights for content creators and marketers to tailor their offerings and marketing strategies.</a:t>
            </a:r>
          </a:p>
          <a:p>
            <a:endParaRPr lang="en-US" sz="1800"/>
          </a:p>
        </p:txBody>
      </p:sp>
      <p:sp>
        <p:nvSpPr>
          <p:cNvPr id="2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5330C23-5EEB-41B2-71EE-A9EA55AB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9594" y="2480831"/>
            <a:ext cx="3536756" cy="35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7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47D7CD-06A5-4710-B816-F23F56C52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8D9C7-7C50-4582-9A60-0569A536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6347B8-B0D4-1082-D1EB-3FC1BD17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Other Methods &amp; Techniques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69AD7D-38F9-C0AC-09FC-7D9B3BA9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Other Potential Approaches:</a:t>
            </a:r>
            <a:endParaRPr lang="en-US" sz="1500" b="0" i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Supervised Machine Learning:</a:t>
            </a:r>
            <a:r>
              <a:rPr lang="en-US" sz="1500" b="0" i="0">
                <a:effectLst/>
                <a:latin typeface="Google Sans"/>
              </a:rPr>
              <a:t> Requires large, labeled datasets to train models. Models learn to predict sentiment based on provided labels (positive, negative, etc.).</a:t>
            </a: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500" b="1" i="0">
                <a:effectLst/>
                <a:latin typeface="Google Sans"/>
              </a:rPr>
              <a:t>Deep Learning:</a:t>
            </a:r>
            <a:r>
              <a:rPr lang="en-US" sz="1500" b="0" i="0">
                <a:effectLst/>
                <a:latin typeface="Google Sans"/>
              </a:rPr>
              <a:t> Advanced techniques using neural networks. Can excel at complex sentiment analysis but often require substantial computational resources and massive datasets.</a:t>
            </a:r>
          </a:p>
          <a:p>
            <a:pPr>
              <a:lnSpc>
                <a:spcPct val="108000"/>
              </a:lnSpc>
            </a:pPr>
            <a:endParaRPr lang="en-US" sz="150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A5A42520-81F5-4CA6-A7DA-9CD71733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B3C8F9-1E7D-4D3B-A4BF-F97576E5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80C13D-6AE8-4D68-9A8B-49B796A6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340680A-5931-4B24-ADEB-7656B70F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EAF5EEB-C2D5-4D5F-8BF0-0E7961A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C482DF8-0B0D-4F32-8416-496960050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9CFD4B3-0CAE-4D03-321D-F26871F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7" r="18847" b="-1"/>
          <a:stretch/>
        </p:blipFill>
        <p:spPr>
          <a:xfrm>
            <a:off x="6475068" y="1214970"/>
            <a:ext cx="5716932" cy="5643030"/>
          </a:xfrm>
          <a:custGeom>
            <a:avLst/>
            <a:gdLst/>
            <a:ahLst/>
            <a:cxnLst/>
            <a:rect l="l" t="t" r="r" b="b"/>
            <a:pathLst>
              <a:path w="5716932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2" y="951882"/>
                </a:lnTo>
                <a:lnTo>
                  <a:pt x="5716932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931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D6347B8-B0D4-1082-D1EB-3FC1BD17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 dirty="0">
                <a:effectLst/>
                <a:latin typeface="Google Sans"/>
              </a:rPr>
              <a:t>Other Methods &amp; Techniques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69AD7D-38F9-C0AC-09FC-7D9B3BA9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Why We Chose Unsupervised Learning:</a:t>
            </a:r>
            <a:endParaRPr lang="en-US" sz="1700" b="0" i="0">
              <a:effectLst/>
              <a:latin typeface="Google Sans"/>
            </a:endParaRP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No Labeled Data:</a:t>
            </a:r>
            <a:r>
              <a:rPr lang="en-US" sz="1700" b="0" i="0">
                <a:effectLst/>
                <a:latin typeface="Google Sans"/>
              </a:rPr>
              <a:t> Manually labeling sentiment for a large YouTube video dataset can be extremely time-consuming and expensive.</a:t>
            </a:r>
          </a:p>
          <a:p>
            <a:pPr marL="7429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  <a:latin typeface="Google Sans"/>
              </a:rPr>
              <a:t>Exploratory Analysis:</a:t>
            </a:r>
            <a:r>
              <a:rPr lang="en-US" sz="1700" b="0" i="0">
                <a:effectLst/>
                <a:latin typeface="Google Sans"/>
              </a:rPr>
              <a:t> We wanted to uncover patterns in the data and identify the dominant sentiments without prior assumptions about specific emotions.</a:t>
            </a:r>
          </a:p>
          <a:p>
            <a:pPr>
              <a:lnSpc>
                <a:spcPct val="108000"/>
              </a:lnSpc>
            </a:pPr>
            <a:endParaRPr lang="en-US" sz="1700"/>
          </a:p>
        </p:txBody>
      </p:sp>
      <p:grpSp>
        <p:nvGrpSpPr>
          <p:cNvPr id="44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9CFD4B3-0CAE-4D03-321D-F26871FD85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0" r="19249" b="-1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002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77240"/>
            <a:ext cx="4606280" cy="2493876"/>
          </a:xfrm>
        </p:spPr>
        <p:txBody>
          <a:bodyPr anchor="b">
            <a:normAutofit/>
          </a:bodyPr>
          <a:lstStyle/>
          <a:p>
            <a:r>
              <a:rPr lang="en-US" sz="4400" b="1" i="0">
                <a:effectLst/>
                <a:latin typeface="Google Sans"/>
              </a:rPr>
              <a:t>Dataset and Features</a:t>
            </a:r>
            <a:endParaRPr lang="en-US" sz="440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4289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First Data: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Source: YouTube Data API v3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Title, Description, Date</a:t>
            </a:r>
          </a:p>
          <a:p>
            <a:endParaRPr lang="en-US" sz="1800" dirty="0"/>
          </a:p>
        </p:txBody>
      </p:sp>
      <p:sp>
        <p:nvSpPr>
          <p:cNvPr id="14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AE933FD7-3737-7C84-3E84-635D15C4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994" y="2564521"/>
            <a:ext cx="5937802" cy="28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7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3" y="1714499"/>
            <a:ext cx="4606280" cy="274796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Second Data: After NLP </a:t>
            </a:r>
            <a:r>
              <a:rPr lang="en-US" sz="1800" dirty="0">
                <a:latin typeface="Google Sans"/>
              </a:rPr>
              <a:t>process</a:t>
            </a:r>
            <a:endParaRPr lang="en-US" sz="1800" b="0" i="0" dirty="0"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Title, Description, Date, </a:t>
            </a:r>
            <a:r>
              <a:rPr lang="en-US" sz="1800" b="0" i="0" dirty="0" err="1">
                <a:effectLst/>
                <a:latin typeface="Google Sans"/>
              </a:rPr>
              <a:t>title&amp;description</a:t>
            </a:r>
            <a:r>
              <a:rPr lang="en-US" sz="1800" b="0" i="0" dirty="0">
                <a:effectLst/>
                <a:latin typeface="Google Sans"/>
              </a:rPr>
              <a:t> , emoji</a:t>
            </a:r>
            <a:r>
              <a:rPr lang="en-US" sz="1800" dirty="0">
                <a:latin typeface="Google Sans"/>
              </a:rPr>
              <a:t>, processed, emotions, </a:t>
            </a:r>
            <a:r>
              <a:rPr lang="en-US" sz="1800" dirty="0" err="1">
                <a:latin typeface="Google Sans"/>
              </a:rPr>
              <a:t>emoji_grade</a:t>
            </a:r>
            <a:r>
              <a:rPr lang="en-US" sz="1800" dirty="0">
                <a:latin typeface="Google Sans"/>
              </a:rPr>
              <a:t>, </a:t>
            </a:r>
            <a:r>
              <a:rPr lang="en-US" sz="1800" dirty="0" err="1">
                <a:latin typeface="Google Sans"/>
              </a:rPr>
              <a:t>scaled_emotions</a:t>
            </a:r>
            <a:endParaRPr lang="en-US" sz="1800" b="0" i="0" dirty="0">
              <a:effectLst/>
              <a:latin typeface="Google Sans"/>
            </a:endParaRPr>
          </a:p>
          <a:p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תמונה 8">
            <a:extLst>
              <a:ext uri="{FF2B5EF4-FFF2-40B4-BE49-F238E27FC236}">
                <a16:creationId xmlns:a16="http://schemas.microsoft.com/office/drawing/2014/main" id="{E1BEB1F7-E641-AC65-9F16-9BE99A57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5487"/>
            <a:ext cx="12192000" cy="28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5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2" y="1714500"/>
            <a:ext cx="5234867" cy="166801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Third Data: emotions data frame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joy, positive, sadness, negative, anger, anticipation, fear, trust, disgust, surprise</a:t>
            </a:r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8B63F72-7E45-F1EF-50DC-2B0D8075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6" y="4055577"/>
            <a:ext cx="956443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66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00E6976-A0FF-4743-0CCD-C5191858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3" y="319808"/>
            <a:ext cx="4606280" cy="1394691"/>
          </a:xfrm>
        </p:spPr>
        <p:txBody>
          <a:bodyPr anchor="b">
            <a:normAutofit fontScale="90000"/>
          </a:bodyPr>
          <a:lstStyle/>
          <a:p>
            <a:r>
              <a:rPr lang="en-US" sz="4400" b="1" i="0" dirty="0">
                <a:effectLst/>
                <a:latin typeface="Google Sans"/>
              </a:rPr>
              <a:t>Dataset and Features</a:t>
            </a:r>
            <a:endParaRPr lang="en-US" sz="4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25CCB86-4273-03B0-89C4-1C679860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22" y="1714500"/>
            <a:ext cx="5234867" cy="166801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Forth Data: Clusters data frame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Google Sans"/>
              </a:rPr>
              <a:t>Features: Id, joy, positive, sadness, negative, anger, anticipation, fear, trust, disgust, surprise</a:t>
            </a:r>
            <a:endParaRPr lang="en-US" sz="1800" dirty="0"/>
          </a:p>
        </p:txBody>
      </p:sp>
      <p:sp>
        <p:nvSpPr>
          <p:cNvPr id="84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86" name="Oval 73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74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75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76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77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תמונה 4">
            <a:extLst>
              <a:ext uri="{FF2B5EF4-FFF2-40B4-BE49-F238E27FC236}">
                <a16:creationId xmlns:a16="http://schemas.microsoft.com/office/drawing/2014/main" id="{68FAD5DB-9274-57E5-CFB1-3BBEF7FF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0" y="3599074"/>
            <a:ext cx="1051706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777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0">
      <a:majorFont>
        <a:latin typeface="Davi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948</Words>
  <Application>Microsoft Office PowerPoint</Application>
  <PresentationFormat>מסך רחב</PresentationFormat>
  <Paragraphs>98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7" baseType="lpstr">
      <vt:lpstr>Aptos</vt:lpstr>
      <vt:lpstr>Arial</vt:lpstr>
      <vt:lpstr>AvenirNext LT Pro Medium</vt:lpstr>
      <vt:lpstr>Calibri</vt:lpstr>
      <vt:lpstr>David</vt:lpstr>
      <vt:lpstr>Google Sans</vt:lpstr>
      <vt:lpstr>system-ui</vt:lpstr>
      <vt:lpstr>ConfettiVTI</vt:lpstr>
      <vt:lpstr>NLP and Clustering of YouTube Music &amp; Movie Videos</vt:lpstr>
      <vt:lpstr>The Problem We're Addressing</vt:lpstr>
      <vt:lpstr>Original Project Goals</vt:lpstr>
      <vt:lpstr>Other Methods &amp; Techniques</vt:lpstr>
      <vt:lpstr>Other Methods &amp; Techniques</vt:lpstr>
      <vt:lpstr>Dataset and Features</vt:lpstr>
      <vt:lpstr>Dataset and Features</vt:lpstr>
      <vt:lpstr>Dataset and Features</vt:lpstr>
      <vt:lpstr>Dataset and Features</vt:lpstr>
      <vt:lpstr>Methodology</vt:lpstr>
      <vt:lpstr>Methodology</vt:lpstr>
      <vt:lpstr>Methodology</vt:lpstr>
      <vt:lpstr>Methodology</vt:lpstr>
      <vt:lpstr>Experiments</vt:lpstr>
      <vt:lpstr>Experiments</vt:lpstr>
      <vt:lpstr>Results</vt:lpstr>
      <vt:lpstr>Results</vt:lpstr>
      <vt:lpstr>Results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and Clustering of YouTube Music &amp; Movie Videos</dc:title>
  <dc:creator>דור יצחק אינגבר</dc:creator>
  <cp:lastModifiedBy>דור יצחק אינגבר</cp:lastModifiedBy>
  <cp:revision>24</cp:revision>
  <dcterms:created xsi:type="dcterms:W3CDTF">2024-03-25T15:51:51Z</dcterms:created>
  <dcterms:modified xsi:type="dcterms:W3CDTF">2024-03-25T20:42:02Z</dcterms:modified>
</cp:coreProperties>
</file>