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71" r:id="rId15"/>
    <p:sldId id="272" r:id="rId16"/>
    <p:sldId id="273" r:id="rId17"/>
    <p:sldId id="274" r:id="rId18"/>
    <p:sldId id="280" r:id="rId19"/>
    <p:sldId id="281" r:id="rId20"/>
    <p:sldId id="283" r:id="rId21"/>
    <p:sldId id="286" r:id="rId22"/>
    <p:sldId id="275" r:id="rId23"/>
    <p:sldId id="27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wo Onitiri" initials="TO" lastIdx="1" clrIdx="0">
    <p:extLst>
      <p:ext uri="{19B8F6BF-5375-455C-9EA6-DF929625EA0E}">
        <p15:presenceInfo xmlns:p15="http://schemas.microsoft.com/office/powerpoint/2012/main" userId="d1feb2b7d9f8b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F76E1-4B9C-474E-BFA2-B6DB727F4FDF}" v="48" dt="2020-01-15T19:47:11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0T12:26:44.264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21544-79D3-4655-8F55-22CC937205B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307E4-D74E-4309-8003-D7EA947A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5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1" u="sng">
                <a:effectLst/>
              </a:rPr>
              <a:t>Trend Lines Model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A linear trend model is computed for sum of Number of Records given Date Month. The model may be significant at p &lt;= 0.05.</a:t>
            </a:r>
          </a:p>
          <a:p>
            <a:br>
              <a:rPr lang="en-US" sz="800">
                <a:effectLst/>
              </a:rPr>
            </a:b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Model formula: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( Month of Date + intercept )</a:t>
            </a:r>
          </a:p>
          <a:p>
            <a:r>
              <a:rPr lang="en-US" sz="800" b="1">
                <a:effectLst/>
              </a:rPr>
              <a:t>Number of modeled observations: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12</a:t>
            </a:r>
          </a:p>
          <a:p>
            <a:r>
              <a:rPr lang="en-US" sz="800" b="1">
                <a:effectLst/>
              </a:rPr>
              <a:t>Number of filtered observations: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</a:t>
            </a:r>
          </a:p>
          <a:p>
            <a:r>
              <a:rPr lang="en-US" sz="800" b="1">
                <a:effectLst/>
              </a:rPr>
              <a:t>Model degrees of freedom: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</a:t>
            </a:r>
          </a:p>
          <a:p>
            <a:r>
              <a:rPr lang="en-US" sz="800" b="1">
                <a:effectLst/>
              </a:rPr>
              <a:t>Residual degrees of freedom (DF):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10</a:t>
            </a:r>
          </a:p>
          <a:p>
            <a:r>
              <a:rPr lang="en-US" sz="800" b="1">
                <a:effectLst/>
              </a:rPr>
              <a:t>SSE (sum squared error):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23932.6</a:t>
            </a:r>
          </a:p>
          <a:p>
            <a:r>
              <a:rPr lang="en-US" sz="800" b="1">
                <a:effectLst/>
              </a:rPr>
              <a:t>MSE (mean squared error):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2393.26</a:t>
            </a:r>
          </a:p>
          <a:p>
            <a:r>
              <a:rPr lang="en-US" sz="800" b="1">
                <a:effectLst/>
              </a:rPr>
              <a:t>R-Squared: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0.596651</a:t>
            </a:r>
          </a:p>
          <a:p>
            <a:r>
              <a:rPr lang="en-US" sz="800" b="1">
                <a:effectLst/>
              </a:rPr>
              <a:t>Standard error: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48.9209</a:t>
            </a:r>
          </a:p>
          <a:p>
            <a:r>
              <a:rPr lang="en-US" sz="800" b="1">
                <a:effectLst/>
              </a:rPr>
              <a:t>p-value (significance):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 b="1">
                <a:effectLst/>
              </a:rPr>
              <a:t>Individual trend lines:</a:t>
            </a:r>
            <a:endParaRPr lang="en-US" sz="800">
              <a:effectLst/>
            </a:endParaRPr>
          </a:p>
          <a:p>
            <a:br>
              <a:rPr lang="en-US" sz="800">
                <a:effectLst/>
              </a:rPr>
            </a:b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Panes</a:t>
            </a: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Line</a:t>
            </a: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Coefficients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Row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Column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p-value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DF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Term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Value</a:t>
            </a:r>
            <a:endParaRPr lang="en-US" sz="800">
              <a:effectLst/>
            </a:endParaRPr>
          </a:p>
          <a:p>
            <a:r>
              <a:rPr lang="en-US" sz="800" b="1" u="sng" err="1">
                <a:effectLst/>
              </a:rPr>
              <a:t>StdErr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t-value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p-value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Number of Records</a:t>
            </a:r>
          </a:p>
          <a:p>
            <a:r>
              <a:rPr lang="en-US" sz="800">
                <a:effectLst/>
              </a:rPr>
              <a:t>Month of Date</a:t>
            </a: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>
                <a:effectLst/>
              </a:rPr>
              <a:t>10</a:t>
            </a:r>
          </a:p>
          <a:p>
            <a:r>
              <a:rPr lang="en-US" sz="800">
                <a:effectLst/>
              </a:rPr>
              <a:t>Month of Date</a:t>
            </a:r>
          </a:p>
          <a:p>
            <a:r>
              <a:rPr lang="en-US" sz="800">
                <a:effectLst/>
              </a:rPr>
              <a:t>15.7343</a:t>
            </a:r>
          </a:p>
          <a:p>
            <a:r>
              <a:rPr lang="en-US" sz="800">
                <a:effectLst/>
              </a:rPr>
              <a:t>4.09097</a:t>
            </a:r>
          </a:p>
          <a:p>
            <a:r>
              <a:rPr lang="en-US" sz="800">
                <a:effectLst/>
              </a:rPr>
              <a:t>3.84609</a:t>
            </a: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>
                <a:effectLst/>
              </a:rPr>
              <a:t>intercept</a:t>
            </a:r>
          </a:p>
          <a:p>
            <a:r>
              <a:rPr lang="en-US" sz="800">
                <a:effectLst/>
              </a:rPr>
              <a:t>155.394</a:t>
            </a:r>
          </a:p>
          <a:p>
            <a:r>
              <a:rPr lang="en-US" sz="800">
                <a:effectLst/>
              </a:rPr>
              <a:t>30.1087</a:t>
            </a:r>
          </a:p>
          <a:p>
            <a:r>
              <a:rPr lang="en-US" sz="800">
                <a:effectLst/>
              </a:rPr>
              <a:t>5.16109</a:t>
            </a:r>
          </a:p>
          <a:p>
            <a:r>
              <a:rPr lang="en-US" sz="800">
                <a:effectLst/>
              </a:rPr>
              <a:t>0.0004246</a:t>
            </a:r>
          </a:p>
          <a:p>
            <a:br>
              <a:rPr lang="en-US" sz="800">
                <a:effectLst/>
              </a:rPr>
            </a:br>
            <a:endParaRPr lang="en-US" sz="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 Lines Model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linear trend model is computed for average of Prices (actual &amp; forecast) given Date Month. The model may be significant at p &lt;= 0.05. The factor Forecast indicator may be significant at p &lt;= 0.05. The factor Quarter of Date may be significant at p &lt;= 0.05. The factor Year of Date may be significant at p &lt;= 0.05.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formula: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indicator*Quarter of Date*Year of Date*( Month of Date + intercept )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modeled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filtered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degrees of freedom: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degrees of freedom (DF):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 (sum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120327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 (mean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12032.7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R-Squared: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0.998769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error: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109.694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 (significance):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0.0001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Variance: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109931.74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109932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9.13605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0.0128386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1974476.4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116146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9.65247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0.0004404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38104083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4.76301e+06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395.837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0.0001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linear trend model is computed for sum of Number of Records (actual &amp; forecast) given Date Month. The model may be significant at p &lt;= 0.05. The factor Year of Date may be significant at p &lt;= 0.05.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formula: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indicator*Quarter of Date*Year of Date*( Month of Date + intercept )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modeled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filtered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degrees of freedom: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degrees of freedom (DF):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 (sum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9.83333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 (mean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0.983333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R-Squared: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0.870664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error: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0.991632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 (significance):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0.040611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Variance: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-1.7763568e-15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-1.776e-15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-1.806e-15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N/A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37.985781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2.23446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2.27233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0.094151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26.22619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3.27827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3.33384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0.0392629</a:t>
            </a:r>
          </a:p>
          <a:p>
            <a:endParaRPr lang="en-US" sz="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witter_bird_logo_2012.sv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DCE66-DFD0-4CC9-BD56-C90228A0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2" b="215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A81FADF-02A0-4E5D-9FB8-82A7A81EE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663" y="3231931"/>
            <a:ext cx="4829700" cy="1834056"/>
          </a:xfrm>
        </p:spPr>
        <p:txBody>
          <a:bodyPr>
            <a:normAutofit/>
          </a:bodyPr>
          <a:lstStyle/>
          <a:p>
            <a:r>
              <a:rPr lang="en-US" sz="4000" b="1"/>
              <a:t>TrumpTweets.Project3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EAB33FB-D6AD-4E8E-B6A8-8D372D62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610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Prepared By: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/>
              <a:t>Edward Doris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/>
              <a:t>Hailu </a:t>
            </a:r>
            <a:r>
              <a:rPr lang="en-US" sz="2000" err="1"/>
              <a:t>Sefera</a:t>
            </a:r>
            <a:endParaRPr lang="en-US" sz="2000">
              <a:cs typeface="Calibri"/>
            </a:endParaRPr>
          </a:p>
          <a:p>
            <a:pPr algn="r"/>
            <a:r>
              <a:rPr lang="en-US" sz="2000"/>
              <a:t>Taiwo Onitiri</a:t>
            </a:r>
            <a:endParaRPr lang="en-US" sz="2000">
              <a:cs typeface="Calibri"/>
            </a:endParaRPr>
          </a:p>
          <a:p>
            <a:endParaRPr lang="en-US" sz="3600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7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id="{132D9FC7-15A9-404A-A3F0-7A727CB2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70337"/>
            <a:ext cx="10905066" cy="23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FC47CF3-9371-4B9B-8F3A-27A46804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DAC6-298D-4852-A0DB-7315D1D7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VADER Compound Sentiment Score ( Weekly - 2018)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5F18A-DCC8-4B68-B8BD-3AF9126A3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672" b="3"/>
          <a:stretch/>
        </p:blipFill>
        <p:spPr>
          <a:xfrm>
            <a:off x="4038600" y="963645"/>
            <a:ext cx="7188199" cy="49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C423-3984-4E37-B7D8-DA75382D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379502"/>
            <a:ext cx="11076316" cy="1325563"/>
          </a:xfrm>
        </p:spPr>
        <p:txBody>
          <a:bodyPr>
            <a:normAutofit/>
          </a:bodyPr>
          <a:lstStyle/>
          <a:p>
            <a:r>
              <a:rPr lang="en-GB" sz="4000" b="1">
                <a:cs typeface="Calibri Light"/>
              </a:rPr>
              <a:t>VADER Compound Sentiment Score ( Monthly-2018)</a:t>
            </a:r>
          </a:p>
        </p:txBody>
      </p:sp>
      <p:pic>
        <p:nvPicPr>
          <p:cNvPr id="8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6E3441C-93EF-4C1F-B171-57AE5279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97" y="1466192"/>
            <a:ext cx="9926542" cy="5285865"/>
          </a:xfrm>
        </p:spPr>
      </p:pic>
    </p:spTree>
    <p:extLst>
      <p:ext uri="{BB962C8B-B14F-4D97-AF65-F5344CB8AC3E}">
        <p14:creationId xmlns:p14="http://schemas.microsoft.com/office/powerpoint/2010/main" val="101651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95F-CA5D-470B-AA1F-4B75DE52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/>
              <a:t>Word Cloud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5C0C07-BCE3-4C1A-A4E8-A1BF2331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1893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3976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55D0-8545-403A-BEBC-6F75AA61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Re-tweet sentiment analysis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24E48A-7174-4A6A-943A-A35609A8E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72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5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CDF5B-2A6E-40C2-8FF0-5F2A2024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Model Analysis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2A3048F-3D8C-4E95-8C36-B5A2E639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90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402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35E3C-0866-4977-9CEC-A4649F15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Confusion Matrix for the re-tweet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22447"/>
          </a:solidFill>
          <a:ln w="25400">
            <a:solidFill>
              <a:srgbClr val="522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FD61BA-63C1-4293-B2E3-80A674328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32" r="1" b="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8695-2003-42F5-AC32-F5D2D4EB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Lack of Dimensions to make models work.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1ECA-FCF0-4652-A367-C6F6E286B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Confusion Matrix Fail</a:t>
            </a:r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544D8B0-04D3-4C0A-A6C5-ADF9672C0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41000"/>
            <a:ext cx="5157787" cy="26127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EC228-683A-425A-8198-D6EA40E1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Linear Regression Fail</a:t>
            </a:r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5677C1-695C-467E-994E-8BF241C251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06394" y="2975769"/>
            <a:ext cx="4114800" cy="2743200"/>
          </a:xfrm>
        </p:spPr>
      </p:pic>
    </p:spTree>
    <p:extLst>
      <p:ext uri="{BB962C8B-B14F-4D97-AF65-F5344CB8AC3E}">
        <p14:creationId xmlns:p14="http://schemas.microsoft.com/office/powerpoint/2010/main" val="386875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E3CD-E7E2-4BEF-A8BD-8CC254FB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PREDICTION USING TRUMP TWITTER SENTIMENT ANALYSIS (2017-18)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3C7F-7EC1-41AB-9E83-0152FD50F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Pie chart showing positive and negative tweets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6A14E9-9D27-4DB0-B73C-4EB6691A8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A7622-BD13-484D-B328-6EFDCC3E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Predicted DOW Price Vs Actual Price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86770E-C070-491B-ACDD-067DF26577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1940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2C84D1B-63AD-49CB-9C38-C4FF0A2B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09" y="324037"/>
            <a:ext cx="4135296" cy="61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FCEECE2-5A91-4129-8CCE-5C248316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71" y="0"/>
            <a:ext cx="752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3F2B-FBE2-479A-AB72-C67DA2C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58402-0AB0-412E-8F31-ED9E73C35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D50E-8EBE-4ECD-919A-277354C37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35E1F-4A6A-4ED4-B9A2-E9077ACF4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E18E0-B306-4EBB-9354-5FD6A9309F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36C16-CAAB-4056-932B-4FE77B3E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E7B9-B791-488A-A7C0-87F4BBF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solidFill>
                  <a:srgbClr val="000000"/>
                </a:solidFill>
                <a:cs typeface="Calibri"/>
              </a:rPr>
              <a:t>We were able to show correlation between number of tweets and sentiment.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More tweets with larger word counts trended towards more positive sentiment in those tweets.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Activity on twitter trended towards increasing in the middle of the week and at the end of the year.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I-phone was the most preferred device.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Bag of words technique seemed to highlight more negative phrases being used.</a:t>
            </a:r>
          </a:p>
        </p:txBody>
      </p:sp>
    </p:spTree>
    <p:extLst>
      <p:ext uri="{BB962C8B-B14F-4D97-AF65-F5344CB8AC3E}">
        <p14:creationId xmlns:p14="http://schemas.microsoft.com/office/powerpoint/2010/main" val="188393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6A2D2-6016-46EA-B56B-649EA3CA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D88F-E502-4A7A-995A-AED57FEF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solidFill>
                  <a:srgbClr val="000000"/>
                </a:solidFill>
                <a:cs typeface="Calibri"/>
              </a:rPr>
              <a:t>There would need to be more exploration into sentiment to make sure the </a:t>
            </a:r>
            <a:r>
              <a:rPr lang="en-GB" sz="2400" err="1">
                <a:solidFill>
                  <a:srgbClr val="000000"/>
                </a:solidFill>
                <a:cs typeface="Calibri"/>
              </a:rPr>
              <a:t>vader</a:t>
            </a:r>
            <a:r>
              <a:rPr lang="en-GB" sz="2400">
                <a:solidFill>
                  <a:srgbClr val="000000"/>
                </a:solidFill>
                <a:cs typeface="Calibri"/>
              </a:rPr>
              <a:t> scores are in alignment with the word frequency identified in the word cloud.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Our datasets and questions need to be modified to include more dimensions in order to generating results from machine learning.</a:t>
            </a: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13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56A5F-35DC-45CB-95BE-BA36FDD1B17F}"/>
              </a:ext>
            </a:extLst>
          </p:cNvPr>
          <p:cNvSpPr txBox="1"/>
          <p:nvPr/>
        </p:nvSpPr>
        <p:spPr>
          <a:xfrm>
            <a:off x="7820245" y="5476232"/>
            <a:ext cx="366945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/>
              <a:t>THANK YOU !</a:t>
            </a:r>
            <a:endParaRPr lang="en-US" sz="4400" b="1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EA4D4-8732-49A5-BF7C-6C6CF7B83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06951" y="256497"/>
            <a:ext cx="702945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CDD72-B979-43DD-B11D-03F077247ABA}"/>
              </a:ext>
            </a:extLst>
          </p:cNvPr>
          <p:cNvSpPr txBox="1"/>
          <p:nvPr/>
        </p:nvSpPr>
        <p:spPr>
          <a:xfrm>
            <a:off x="-1815361" y="8729075"/>
            <a:ext cx="702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File:Twitter_bird_logo_2012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432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1EB9ACC4-66BE-4079-9C01-BD31E1F9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28" y="643467"/>
            <a:ext cx="59109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63119478-93EA-4C52-8F0A-853982AB4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88" y="643467"/>
            <a:ext cx="53482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84A8EC0-56DB-4A8F-BBA5-6059E0C82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9" y="643467"/>
            <a:ext cx="81329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4FCA19A-2FFA-4D52-8513-56B3AA97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6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81C77893-88AF-4113-AA4C-C545877F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61" y="643467"/>
            <a:ext cx="34122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E5B2279B-7FFE-4AFB-B23C-F6020C08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5" y="523802"/>
            <a:ext cx="9157187" cy="59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7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DC621D6A-001B-41D9-A92A-234254DA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8" y="643467"/>
            <a:ext cx="88429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180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TrumpTweets.Project3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VADER Compound Sentiment Score ( Weekly - 2018)</vt:lpstr>
      <vt:lpstr>VADER Compound Sentiment Score ( Monthly-2018)</vt:lpstr>
      <vt:lpstr>Word Cloud</vt:lpstr>
      <vt:lpstr>Re-tweet sentiment analysis</vt:lpstr>
      <vt:lpstr>Model Analysis</vt:lpstr>
      <vt:lpstr>Confusion Matrix for the re-tweet</vt:lpstr>
      <vt:lpstr>Lack of Dimensions to make models work.</vt:lpstr>
      <vt:lpstr>STOCK PREDICTION USING TRUMP TWITTER SENTIMENT ANALYSIS (2017-18)</vt:lpstr>
      <vt:lpstr>PowerPoint Presentation</vt:lpstr>
      <vt:lpstr>PowerPoint Presentation</vt:lpstr>
      <vt:lpstr>Observation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TrumpTweets.Project3</dc:title>
  <dc:creator>Taiwo Onitiri</dc:creator>
  <cp:lastModifiedBy>Hailu Sefera</cp:lastModifiedBy>
  <cp:revision>2</cp:revision>
  <dcterms:created xsi:type="dcterms:W3CDTF">2020-01-11T01:42:02Z</dcterms:created>
  <dcterms:modified xsi:type="dcterms:W3CDTF">2020-01-15T19:54:06Z</dcterms:modified>
</cp:coreProperties>
</file>