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70" r:id="rId3"/>
    <p:sldId id="274" r:id="rId4"/>
    <p:sldId id="278" r:id="rId5"/>
    <p:sldId id="279" r:id="rId6"/>
    <p:sldId id="280" r:id="rId7"/>
    <p:sldId id="281" r:id="rId8"/>
    <p:sldId id="261"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82" autoAdjust="0"/>
  </p:normalViewPr>
  <p:slideViewPr>
    <p:cSldViewPr snapToGrid="0">
      <p:cViewPr>
        <p:scale>
          <a:sx n="100" d="100"/>
          <a:sy n="100" d="100"/>
        </p:scale>
        <p:origin x="138" y="306"/>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8242A9-4A23-4618-A025-51451B106254}"/>
              </a:ext>
            </a:extLst>
          </p:cNvPr>
          <p:cNvSpPr/>
          <p:nvPr userDrawn="1"/>
        </p:nvSpPr>
        <p:spPr>
          <a:xfrm>
            <a:off x="0" y="0"/>
            <a:ext cx="12192000" cy="6858000"/>
          </a:xfrm>
          <a:prstGeom prst="rect">
            <a:avLst/>
          </a:prstGeom>
          <a:blipFill>
            <a:blip r:embed="rId2"/>
            <a:srcRect/>
            <a:stretch>
              <a:fillRect t="-11" b="-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99A5A6F6-FF82-4DCB-9063-76560C073E3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3386" y="2777983"/>
            <a:ext cx="2067531" cy="296271"/>
          </a:xfrm>
          <a:prstGeom prst="rect">
            <a:avLst/>
          </a:prstGeom>
        </p:spPr>
      </p:pic>
      <p:sp>
        <p:nvSpPr>
          <p:cNvPr id="9" name="副标题 2">
            <a:extLst>
              <a:ext uri="{FF2B5EF4-FFF2-40B4-BE49-F238E27FC236}">
                <a16:creationId xmlns:a16="http://schemas.microsoft.com/office/drawing/2014/main" id="{28900ECB-73DD-4CE4-957C-E7E9C8B4F60C}"/>
              </a:ext>
            </a:extLst>
          </p:cNvPr>
          <p:cNvSpPr>
            <a:spLocks noGrp="1"/>
          </p:cNvSpPr>
          <p:nvPr>
            <p:ph type="subTitle" idx="1"/>
          </p:nvPr>
        </p:nvSpPr>
        <p:spPr>
          <a:xfrm>
            <a:off x="4628589" y="2650813"/>
            <a:ext cx="5734611" cy="558799"/>
          </a:xfrm>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标题 1">
            <a:extLst>
              <a:ext uri="{FF2B5EF4-FFF2-40B4-BE49-F238E27FC236}">
                <a16:creationId xmlns:a16="http://schemas.microsoft.com/office/drawing/2014/main" id="{2CEB258D-84C1-4315-8D50-5557D3F5A688}"/>
              </a:ext>
            </a:extLst>
          </p:cNvPr>
          <p:cNvSpPr>
            <a:spLocks noGrp="1"/>
          </p:cNvSpPr>
          <p:nvPr>
            <p:ph type="ctrTitle"/>
          </p:nvPr>
        </p:nvSpPr>
        <p:spPr>
          <a:xfrm>
            <a:off x="4628589" y="1304522"/>
            <a:ext cx="5734611" cy="1346291"/>
          </a:xfrm>
        </p:spPr>
        <p:txBody>
          <a:bodyPr anchor="ctr">
            <a:normAutofit/>
          </a:bodyPr>
          <a:lstStyle>
            <a:lvl1pPr algn="l">
              <a:defRPr sz="4000">
                <a:solidFill>
                  <a:schemeClr val="accent1"/>
                </a:solidFill>
              </a:defRPr>
            </a:lvl1pPr>
          </a:lstStyle>
          <a:p>
            <a:r>
              <a:rPr lang="en-US" dirty="0"/>
              <a:t>Click to edit Master title style</a:t>
            </a:r>
            <a:endParaRPr lang="zh-CN" altLang="en-US" dirty="0"/>
          </a:p>
        </p:txBody>
      </p:sp>
      <p:sp>
        <p:nvSpPr>
          <p:cNvPr id="11" name="文本占位符 13">
            <a:extLst>
              <a:ext uri="{FF2B5EF4-FFF2-40B4-BE49-F238E27FC236}">
                <a16:creationId xmlns:a16="http://schemas.microsoft.com/office/drawing/2014/main" id="{B957CDB3-66FE-4E79-8D4E-5AF2B598452E}"/>
              </a:ext>
            </a:extLst>
          </p:cNvPr>
          <p:cNvSpPr>
            <a:spLocks noGrp="1"/>
          </p:cNvSpPr>
          <p:nvPr>
            <p:ph type="body" sz="quarter" idx="10" hasCustomPrompt="1"/>
          </p:nvPr>
        </p:nvSpPr>
        <p:spPr>
          <a:xfrm>
            <a:off x="4628589" y="3700833"/>
            <a:ext cx="57346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4" name="文本占位符 13">
            <a:extLst>
              <a:ext uri="{FF2B5EF4-FFF2-40B4-BE49-F238E27FC236}">
                <a16:creationId xmlns:a16="http://schemas.microsoft.com/office/drawing/2014/main" id="{5DBA4252-3DF2-45F4-8EAD-00262960ECBB}"/>
              </a:ext>
            </a:extLst>
          </p:cNvPr>
          <p:cNvSpPr>
            <a:spLocks noGrp="1"/>
          </p:cNvSpPr>
          <p:nvPr>
            <p:ph type="body" sz="quarter" idx="11" hasCustomPrompt="1"/>
          </p:nvPr>
        </p:nvSpPr>
        <p:spPr>
          <a:xfrm>
            <a:off x="4628589" y="3997104"/>
            <a:ext cx="5734611"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2710C0D-0F91-435B-AF4D-88DD0DCA9C9A}"/>
              </a:ext>
            </a:extLst>
          </p:cNvPr>
          <p:cNvSpPr/>
          <p:nvPr userDrawn="1"/>
        </p:nvSpPr>
        <p:spPr>
          <a:xfrm>
            <a:off x="0" y="3429000"/>
            <a:ext cx="12192000" cy="3429000"/>
          </a:xfrm>
          <a:prstGeom prst="rect">
            <a:avLst/>
          </a:prstGeom>
          <a:blipFill>
            <a:blip r:embed="rId2"/>
            <a:srcRect/>
            <a:stretch>
              <a:fillRect t="-50023" b="-5002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日期占位符 2">
            <a:extLst>
              <a:ext uri="{FF2B5EF4-FFF2-40B4-BE49-F238E27FC236}">
                <a16:creationId xmlns:a16="http://schemas.microsoft.com/office/drawing/2014/main" id="{48636575-14D7-4DB1-8128-EC219BD59CDE}"/>
              </a:ext>
            </a:extLst>
          </p:cNvPr>
          <p:cNvSpPr>
            <a:spLocks noGrp="1"/>
          </p:cNvSpPr>
          <p:nvPr>
            <p:ph type="dt" sz="half" idx="10"/>
          </p:nvPr>
        </p:nvSpPr>
        <p:spPr>
          <a:xfrm>
            <a:off x="5401732" y="6240463"/>
            <a:ext cx="1388536" cy="206381"/>
          </a:xfrm>
        </p:spPr>
        <p:txBody>
          <a:bodyPr/>
          <a:lstStyle/>
          <a:p>
            <a:fld id="{6489D9C7-5DC6-4263-87FF-7C99F6FB63C3}" type="datetime1">
              <a:rPr lang="zh-CN" altLang="en-US" smtClean="0"/>
              <a:pPr/>
              <a:t>2020/5/20</a:t>
            </a:fld>
            <a:endParaRPr lang="zh-CN" altLang="en-US"/>
          </a:p>
        </p:txBody>
      </p:sp>
      <p:sp>
        <p:nvSpPr>
          <p:cNvPr id="10" name="灯片编号占位符 4">
            <a:extLst>
              <a:ext uri="{FF2B5EF4-FFF2-40B4-BE49-F238E27FC236}">
                <a16:creationId xmlns:a16="http://schemas.microsoft.com/office/drawing/2014/main" id="{D03C34A2-9091-47AD-B61F-1C88E601FDE7}"/>
              </a:ext>
            </a:extLst>
          </p:cNvPr>
          <p:cNvSpPr>
            <a:spLocks noGrp="1"/>
          </p:cNvSpPr>
          <p:nvPr>
            <p:ph type="sldNum" sz="quarter" idx="12"/>
          </p:nvPr>
        </p:nvSpPr>
        <p:spPr>
          <a:xfrm>
            <a:off x="8610599" y="6240463"/>
            <a:ext cx="2909888" cy="206381"/>
          </a:xfrm>
        </p:spPr>
        <p:txBody>
          <a:bodyPr/>
          <a:lstStyle/>
          <a:p>
            <a:fld id="{5DD3DB80-B894-403A-B48E-6FDC1A72010E}" type="slidenum">
              <a:rPr lang="zh-CN" altLang="en-US" smtClean="0"/>
              <a:pPr/>
              <a:t>‹#›</a:t>
            </a:fld>
            <a:endParaRPr lang="zh-CN" altLang="en-US"/>
          </a:p>
        </p:txBody>
      </p:sp>
      <p:sp>
        <p:nvSpPr>
          <p:cNvPr id="11" name="标题 5">
            <a:extLst>
              <a:ext uri="{FF2B5EF4-FFF2-40B4-BE49-F238E27FC236}">
                <a16:creationId xmlns:a16="http://schemas.microsoft.com/office/drawing/2014/main" id="{6A4BFCC7-F7BF-482A-9F83-EC17E6048A80}"/>
              </a:ext>
            </a:extLst>
          </p:cNvPr>
          <p:cNvSpPr>
            <a:spLocks noGrp="1"/>
          </p:cNvSpPr>
          <p:nvPr>
            <p:ph type="title" hasCustomPrompt="1"/>
          </p:nvPr>
        </p:nvSpPr>
        <p:spPr>
          <a:xfrm>
            <a:off x="669924" y="1"/>
            <a:ext cx="10850563" cy="1028699"/>
          </a:xfrm>
        </p:spPr>
        <p:txBody>
          <a:bodyPr/>
          <a:lstStyle>
            <a:lvl1pPr>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2020/5/20</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B33D9CE-02FF-4DFE-BDCF-5C29D760F050}"/>
              </a:ext>
            </a:extLst>
          </p:cNvPr>
          <p:cNvSpPr/>
          <p:nvPr userDrawn="1"/>
        </p:nvSpPr>
        <p:spPr>
          <a:xfrm flipH="1">
            <a:off x="0" y="0"/>
            <a:ext cx="12192000" cy="6858000"/>
          </a:xfrm>
          <a:prstGeom prst="rect">
            <a:avLst/>
          </a:prstGeom>
          <a:blipFill>
            <a:blip r:embed="rId2"/>
            <a:srcRect/>
            <a:stretch>
              <a:fillRect t="-11" b="-1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
            <a:extLst>
              <a:ext uri="{FF2B5EF4-FFF2-40B4-BE49-F238E27FC236}">
                <a16:creationId xmlns:a16="http://schemas.microsoft.com/office/drawing/2014/main" id="{D07EB442-E34A-4211-89AF-4F9AD39E546A}"/>
              </a:ext>
            </a:extLst>
          </p:cNvPr>
          <p:cNvSpPr>
            <a:spLocks noGrp="1"/>
          </p:cNvSpPr>
          <p:nvPr>
            <p:ph type="ctrTitle" hasCustomPrompt="1"/>
          </p:nvPr>
        </p:nvSpPr>
        <p:spPr>
          <a:xfrm>
            <a:off x="3382962" y="1807491"/>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7" name="文本占位符 62">
            <a:extLst>
              <a:ext uri="{FF2B5EF4-FFF2-40B4-BE49-F238E27FC236}">
                <a16:creationId xmlns:a16="http://schemas.microsoft.com/office/drawing/2014/main" id="{6411DCDB-5E38-4EB1-B7E5-A93B040FB7D7}"/>
              </a:ext>
            </a:extLst>
          </p:cNvPr>
          <p:cNvSpPr>
            <a:spLocks noGrp="1"/>
          </p:cNvSpPr>
          <p:nvPr>
            <p:ph type="body" sz="quarter" idx="18" hasCustomPrompt="1"/>
          </p:nvPr>
        </p:nvSpPr>
        <p:spPr>
          <a:xfrm>
            <a:off x="3382962" y="4113727"/>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8" name="文本占位符 13">
            <a:extLst>
              <a:ext uri="{FF2B5EF4-FFF2-40B4-BE49-F238E27FC236}">
                <a16:creationId xmlns:a16="http://schemas.microsoft.com/office/drawing/2014/main" id="{22F43926-B898-48B8-A501-9AE4B9B2654F}"/>
              </a:ext>
            </a:extLst>
          </p:cNvPr>
          <p:cNvSpPr>
            <a:spLocks noGrp="1"/>
          </p:cNvSpPr>
          <p:nvPr>
            <p:ph type="body" sz="quarter" idx="10" hasCustomPrompt="1"/>
          </p:nvPr>
        </p:nvSpPr>
        <p:spPr>
          <a:xfrm>
            <a:off x="3382963" y="3817456"/>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标题占位符 1">
            <a:extLst>
              <a:ext uri="{FF2B5EF4-FFF2-40B4-BE49-F238E27FC236}">
                <a16:creationId xmlns:a16="http://schemas.microsoft.com/office/drawing/2014/main" id="{595C2D56-9ADD-41A2-BC73-14BB962BF2A4}"/>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12" name="文本占位符 2">
            <a:extLst>
              <a:ext uri="{FF2B5EF4-FFF2-40B4-BE49-F238E27FC236}">
                <a16:creationId xmlns:a16="http://schemas.microsoft.com/office/drawing/2014/main" id="{BCB6628D-323A-4FBB-A260-C6C8A91EA82D}"/>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13" name="直接连接符 12">
            <a:extLst>
              <a:ext uri="{FF2B5EF4-FFF2-40B4-BE49-F238E27FC236}">
                <a16:creationId xmlns:a16="http://schemas.microsoft.com/office/drawing/2014/main" id="{764E7373-AC1B-4E70-8EB4-4751A164AB0E}"/>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日期占位符 3">
            <a:extLst>
              <a:ext uri="{FF2B5EF4-FFF2-40B4-BE49-F238E27FC236}">
                <a16:creationId xmlns:a16="http://schemas.microsoft.com/office/drawing/2014/main" id="{A2BDB677-F911-407A-BDB9-911B571442B2}"/>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2020/5/20</a:t>
            </a:fld>
            <a:endParaRPr lang="zh-CN" altLang="en-US"/>
          </a:p>
        </p:txBody>
      </p:sp>
      <p:sp>
        <p:nvSpPr>
          <p:cNvPr id="15" name="页脚占位符 4">
            <a:extLst>
              <a:ext uri="{FF2B5EF4-FFF2-40B4-BE49-F238E27FC236}">
                <a16:creationId xmlns:a16="http://schemas.microsoft.com/office/drawing/2014/main" id="{78454859-E47B-4504-AFF8-D5C6D9F5EED3}"/>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6" name="灯片编号占位符 5">
            <a:extLst>
              <a:ext uri="{FF2B5EF4-FFF2-40B4-BE49-F238E27FC236}">
                <a16:creationId xmlns:a16="http://schemas.microsoft.com/office/drawing/2014/main" id="{D162EED1-0BC8-406E-9593-57E3811C6F68}"/>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n-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938306" y="1714097"/>
            <a:ext cx="7115175" cy="1346291"/>
          </a:xfrm>
        </p:spPr>
        <p:txBody>
          <a:bodyPr>
            <a:normAutofit/>
          </a:bodyPr>
          <a:lstStyle/>
          <a:p>
            <a:pPr algn="r"/>
            <a:r>
              <a:rPr lang="en-US" altLang="zh-CN" dirty="0">
                <a:ea typeface="+mn-ea"/>
                <a:cs typeface="+mn-ea"/>
                <a:sym typeface="+mn-lt"/>
              </a:rPr>
              <a:t>Business Planning for Dorothy</a:t>
            </a:r>
            <a:br>
              <a:rPr lang="en-US" altLang="zh-CN" dirty="0">
                <a:ea typeface="+mn-ea"/>
                <a:cs typeface="+mn-ea"/>
                <a:sym typeface="+mn-lt"/>
              </a:rPr>
            </a:br>
            <a:r>
              <a:rPr lang="en-US" altLang="zh-CN" sz="3200" dirty="0">
                <a:ea typeface="+mn-ea"/>
                <a:cs typeface="+mn-ea"/>
                <a:sym typeface="+mn-lt"/>
              </a:rPr>
              <a:t>-Analysis for Coffee shop start-up</a:t>
            </a:r>
            <a:endParaRPr lang="zh-CN" altLang="en-US" dirty="0">
              <a:ea typeface="+mn-ea"/>
              <a:cs typeface="+mn-ea"/>
              <a:sym typeface="+mn-lt"/>
            </a:endParaRPr>
          </a:p>
        </p:txBody>
      </p:sp>
      <p:sp>
        <p:nvSpPr>
          <p:cNvPr id="9" name="文本占位符 8">
            <a:extLst>
              <a:ext uri="{FF2B5EF4-FFF2-40B4-BE49-F238E27FC236}">
                <a16:creationId xmlns:a16="http://schemas.microsoft.com/office/drawing/2014/main" id="{59F89B19-7581-4817-A97D-3709BCE1E873}"/>
              </a:ext>
            </a:extLst>
          </p:cNvPr>
          <p:cNvSpPr>
            <a:spLocks noGrp="1"/>
          </p:cNvSpPr>
          <p:nvPr>
            <p:ph type="body" sz="quarter" idx="11"/>
          </p:nvPr>
        </p:nvSpPr>
        <p:spPr/>
        <p:txBody>
          <a:bodyPr/>
          <a:lstStyle/>
          <a:p>
            <a:pPr algn="r"/>
            <a:r>
              <a:rPr lang="en-US" altLang="zh-CN" dirty="0">
                <a:cs typeface="+mn-ea"/>
                <a:sym typeface="+mn-lt"/>
              </a:rPr>
              <a:t>May 2020</a:t>
            </a:r>
            <a:endParaRPr lang="zh-CN" altLang="en-US" dirty="0">
              <a:cs typeface="+mn-ea"/>
              <a:sym typeface="+mn-lt"/>
            </a:endParaRPr>
          </a:p>
        </p:txBody>
      </p:sp>
    </p:spTree>
    <p:custDataLst>
      <p:tags r:id="rId2"/>
    </p:custDataLst>
    <p:extLst>
      <p:ext uri="{BB962C8B-B14F-4D97-AF65-F5344CB8AC3E}">
        <p14:creationId xmlns:p14="http://schemas.microsoft.com/office/powerpoint/2010/main" val="227174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n-ea"/>
                <a:cs typeface="+mn-ea"/>
                <a:sym typeface="+mn-lt"/>
              </a:rPr>
              <a:t>Business Analysis for coffee shop start-up around Melbourne Uni</a:t>
            </a:r>
            <a:endParaRPr lang="zh-CN" altLang="en-US" dirty="0">
              <a:ea typeface="+mn-ea"/>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2</a:t>
            </a:fld>
            <a:endParaRPr lang="zh-CN" altLang="en-US">
              <a:cs typeface="+mn-ea"/>
              <a:sym typeface="+mn-lt"/>
            </a:endParaRPr>
          </a:p>
        </p:txBody>
      </p:sp>
      <p:sp>
        <p:nvSpPr>
          <p:cNvPr id="30" name="矩形 29">
            <a:extLst>
              <a:ext uri="{FF2B5EF4-FFF2-40B4-BE49-F238E27FC236}">
                <a16:creationId xmlns:a16="http://schemas.microsoft.com/office/drawing/2014/main" id="{3503AAA6-0F19-44B3-A92E-3ACE29BA4F1F}"/>
              </a:ext>
            </a:extLst>
          </p:cNvPr>
          <p:cNvSpPr/>
          <p:nvPr/>
        </p:nvSpPr>
        <p:spPr>
          <a:xfrm>
            <a:off x="669924" y="1581944"/>
            <a:ext cx="1311276" cy="1190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1" name="矩形 30">
            <a:extLst>
              <a:ext uri="{FF2B5EF4-FFF2-40B4-BE49-F238E27FC236}">
                <a16:creationId xmlns:a16="http://schemas.microsoft.com/office/drawing/2014/main" id="{C715DA2D-C073-4119-9D7F-ED5D6DB2DF2C}"/>
              </a:ext>
            </a:extLst>
          </p:cNvPr>
          <p:cNvSpPr/>
          <p:nvPr/>
        </p:nvSpPr>
        <p:spPr>
          <a:xfrm>
            <a:off x="2066925" y="1581944"/>
            <a:ext cx="7581900" cy="119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Dorothy, one of my best friends, wants to open up a coffee shop around Melbourne university or near the Melbourne City Centre.</a:t>
            </a:r>
          </a:p>
        </p:txBody>
      </p:sp>
      <p:sp>
        <p:nvSpPr>
          <p:cNvPr id="32" name="矩形 31">
            <a:extLst>
              <a:ext uri="{FF2B5EF4-FFF2-40B4-BE49-F238E27FC236}">
                <a16:creationId xmlns:a16="http://schemas.microsoft.com/office/drawing/2014/main" id="{C322EAC4-EAD0-436B-987C-0BC7B9627897}"/>
              </a:ext>
            </a:extLst>
          </p:cNvPr>
          <p:cNvSpPr/>
          <p:nvPr/>
        </p:nvSpPr>
        <p:spPr>
          <a:xfrm>
            <a:off x="669924" y="3039269"/>
            <a:ext cx="1311276" cy="1190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矩形 32">
            <a:extLst>
              <a:ext uri="{FF2B5EF4-FFF2-40B4-BE49-F238E27FC236}">
                <a16:creationId xmlns:a16="http://schemas.microsoft.com/office/drawing/2014/main" id="{A32314C2-6731-48BD-9A33-5A29F7A8FFAC}"/>
              </a:ext>
            </a:extLst>
          </p:cNvPr>
          <p:cNvSpPr/>
          <p:nvPr/>
        </p:nvSpPr>
        <p:spPr>
          <a:xfrm>
            <a:off x="2066925" y="3039269"/>
            <a:ext cx="7581900" cy="119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Dorothy want to make a through analysis before she started to open the coffee shop.</a:t>
            </a:r>
            <a:endParaRPr lang="zh-CN" altLang="en-US" dirty="0">
              <a:solidFill>
                <a:schemeClr val="tx1"/>
              </a:solidFill>
            </a:endParaRPr>
          </a:p>
        </p:txBody>
      </p:sp>
      <p:sp>
        <p:nvSpPr>
          <p:cNvPr id="34" name="矩形 33">
            <a:extLst>
              <a:ext uri="{FF2B5EF4-FFF2-40B4-BE49-F238E27FC236}">
                <a16:creationId xmlns:a16="http://schemas.microsoft.com/office/drawing/2014/main" id="{6438C0AF-2886-4A44-8E24-E2204AA7DF48}"/>
              </a:ext>
            </a:extLst>
          </p:cNvPr>
          <p:cNvSpPr/>
          <p:nvPr/>
        </p:nvSpPr>
        <p:spPr>
          <a:xfrm>
            <a:off x="669924" y="4496594"/>
            <a:ext cx="1311276" cy="1190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5" name="矩形 34">
            <a:extLst>
              <a:ext uri="{FF2B5EF4-FFF2-40B4-BE49-F238E27FC236}">
                <a16:creationId xmlns:a16="http://schemas.microsoft.com/office/drawing/2014/main" id="{FC6BB7D3-5F86-487E-938B-2A095F119265}"/>
              </a:ext>
            </a:extLst>
          </p:cNvPr>
          <p:cNvSpPr/>
          <p:nvPr/>
        </p:nvSpPr>
        <p:spPr>
          <a:xfrm>
            <a:off x="2066925" y="4496594"/>
            <a:ext cx="7581900" cy="1190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Not only Dorothy, for other people who want to open a coffee shop around Melbourne Uni or Melbourne Centre would be interested in the content listed in the report as well.</a:t>
            </a:r>
            <a:endParaRPr lang="zh-CN" altLang="en-US" dirty="0">
              <a:solidFill>
                <a:schemeClr val="tx1"/>
              </a:solidFill>
            </a:endParaRPr>
          </a:p>
        </p:txBody>
      </p:sp>
    </p:spTree>
    <p:custDataLst>
      <p:tags r:id="rId1"/>
    </p:custDataLst>
    <p:extLst>
      <p:ext uri="{BB962C8B-B14F-4D97-AF65-F5344CB8AC3E}">
        <p14:creationId xmlns:p14="http://schemas.microsoft.com/office/powerpoint/2010/main" val="411210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4B55BBD-C179-4BE0-83A3-39DEA41B7311}"/>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3" name="标题 2">
            <a:extLst>
              <a:ext uri="{FF2B5EF4-FFF2-40B4-BE49-F238E27FC236}">
                <a16:creationId xmlns:a16="http://schemas.microsoft.com/office/drawing/2014/main" id="{09154D2D-5941-42AF-A901-F48E6254F6CC}"/>
              </a:ext>
            </a:extLst>
          </p:cNvPr>
          <p:cNvSpPr>
            <a:spLocks noGrp="1"/>
          </p:cNvSpPr>
          <p:nvPr>
            <p:ph type="title"/>
          </p:nvPr>
        </p:nvSpPr>
        <p:spPr/>
        <p:txBody>
          <a:bodyPr/>
          <a:lstStyle/>
          <a:p>
            <a:r>
              <a:rPr lang="en-US" altLang="zh-CN" dirty="0"/>
              <a:t>Data Source Clarifying</a:t>
            </a:r>
            <a:endParaRPr lang="zh-CN" altLang="en-US" dirty="0"/>
          </a:p>
        </p:txBody>
      </p:sp>
      <p:grpSp>
        <p:nvGrpSpPr>
          <p:cNvPr id="54" name="组合 53">
            <a:extLst>
              <a:ext uri="{FF2B5EF4-FFF2-40B4-BE49-F238E27FC236}">
                <a16:creationId xmlns:a16="http://schemas.microsoft.com/office/drawing/2014/main" id="{A63BB36B-33D2-4120-9FB7-DD602C6923F3}"/>
              </a:ext>
            </a:extLst>
          </p:cNvPr>
          <p:cNvGrpSpPr/>
          <p:nvPr/>
        </p:nvGrpSpPr>
        <p:grpSpPr>
          <a:xfrm>
            <a:off x="4285191" y="1738777"/>
            <a:ext cx="3952917" cy="838200"/>
            <a:chOff x="4314783" y="1857375"/>
            <a:chExt cx="3952917" cy="838200"/>
          </a:xfrm>
        </p:grpSpPr>
        <p:sp>
          <p:nvSpPr>
            <p:cNvPr id="4" name="database-settings-button-for-interface_30615">
              <a:extLst>
                <a:ext uri="{FF2B5EF4-FFF2-40B4-BE49-F238E27FC236}">
                  <a16:creationId xmlns:a16="http://schemas.microsoft.com/office/drawing/2014/main" id="{C3BEF43A-F838-4200-85F1-248A9934D493}"/>
                </a:ext>
              </a:extLst>
            </p:cNvPr>
            <p:cNvSpPr>
              <a:spLocks noChangeAspect="1"/>
            </p:cNvSpPr>
            <p:nvPr/>
          </p:nvSpPr>
          <p:spPr bwMode="auto">
            <a:xfrm>
              <a:off x="4314783" y="1901901"/>
              <a:ext cx="796042" cy="787250"/>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accent1"/>
            </a:solidFill>
            <a:ln>
              <a:noFill/>
            </a:ln>
          </p:spPr>
        </p:sp>
        <p:sp>
          <p:nvSpPr>
            <p:cNvPr id="5" name="矩形 4">
              <a:extLst>
                <a:ext uri="{FF2B5EF4-FFF2-40B4-BE49-F238E27FC236}">
                  <a16:creationId xmlns:a16="http://schemas.microsoft.com/office/drawing/2014/main" id="{B2E364BE-3681-4F69-A9F7-A5F63EF2FD8A}"/>
                </a:ext>
              </a:extLst>
            </p:cNvPr>
            <p:cNvSpPr/>
            <p:nvPr/>
          </p:nvSpPr>
          <p:spPr>
            <a:xfrm>
              <a:off x="5286375" y="1857375"/>
              <a:ext cx="2981325" cy="838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Source: Foursquare</a:t>
              </a:r>
              <a:endParaRPr lang="zh-CN" altLang="en-US" dirty="0"/>
            </a:p>
          </p:txBody>
        </p:sp>
      </p:grpSp>
      <p:sp>
        <p:nvSpPr>
          <p:cNvPr id="6" name="矩形 5">
            <a:extLst>
              <a:ext uri="{FF2B5EF4-FFF2-40B4-BE49-F238E27FC236}">
                <a16:creationId xmlns:a16="http://schemas.microsoft.com/office/drawing/2014/main" id="{0B6AC6E1-360F-4E4B-B1AC-CAA1F747F9D7}"/>
              </a:ext>
            </a:extLst>
          </p:cNvPr>
          <p:cNvSpPr/>
          <p:nvPr/>
        </p:nvSpPr>
        <p:spPr>
          <a:xfrm>
            <a:off x="1009650" y="3181350"/>
            <a:ext cx="3105150" cy="2714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B3D1DA9-5CD8-45E7-8EC8-57DB6E8785B9}"/>
              </a:ext>
            </a:extLst>
          </p:cNvPr>
          <p:cNvSpPr/>
          <p:nvPr/>
        </p:nvSpPr>
        <p:spPr>
          <a:xfrm>
            <a:off x="4665760" y="3181349"/>
            <a:ext cx="3105150" cy="2714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91b20e6a-05f3-4e46-a037-4c6effab6555" descr="lwcAAB+LCAAAAAAABADVVE1vgkAQ/S/b9kYN+NEPbn7EhoPVRNMeGg9bGGFbWMyyNBrjf+8sAkLBqpemwgWGNzPvzZtlQ67legnEJNOACjlg1BU0sCQERCOWQ0we+75Geow7jLtPIoyXETHfNnla8csrk14/9EPxQv0YVAHOJKP+7tWsJJWwE8GQwTqJHcIirFJrvFgwG2YeBJBhZozLLnemHnUQoTd0FCCY60kOUZQGxu8fYMtCmvmoUHHkYc2rIV79TruliiVt9O1WI1OwQ+78FcmHU0gOm4O7MslDw87mPGKcBXGQwpK+I7oqhAx9F2SO40MRZnEJ4iu301Cx5HkqBTYYhiKgEhtu9O3NfgidViPhZXEHVlgpI0tK7qck1eLV7pf6kK9Xsmz7pAnFlQXkVqO6mrdHa6TLXR/BzftEXzbEvDB6s4RnRCtKqVQVIvOyiIwPlgYuq/K22kFeM1jJ85SojKKGuuH/KkEVMAoSUgol8kd5Z1t8rgVF5ngoIpBd28a+6XrvjmYSr5zYU+zpUfvT+GlPrTP/UlzzLOMuQdyt3mgftU65VnuwLkiccf5v44C6Od7fTZ9in5cHAAA=">
            <a:extLst>
              <a:ext uri="{FF2B5EF4-FFF2-40B4-BE49-F238E27FC236}">
                <a16:creationId xmlns:a16="http://schemas.microsoft.com/office/drawing/2014/main" id="{0FD9EDBA-99B6-41F1-8A5F-C60D5BFB2D8D}"/>
              </a:ext>
            </a:extLst>
          </p:cNvPr>
          <p:cNvGrpSpPr>
            <a:grpSpLocks noChangeAspect="1"/>
          </p:cNvGrpSpPr>
          <p:nvPr/>
        </p:nvGrpSpPr>
        <p:grpSpPr>
          <a:xfrm>
            <a:off x="1448205" y="3302439"/>
            <a:ext cx="2518505" cy="2443591"/>
            <a:chOff x="4434744" y="1433084"/>
            <a:chExt cx="4114211" cy="3991832"/>
          </a:xfrm>
        </p:grpSpPr>
        <p:sp>
          <p:nvSpPr>
            <p:cNvPr id="9" name="ValueShape">
              <a:extLst>
                <a:ext uri="{FF2B5EF4-FFF2-40B4-BE49-F238E27FC236}">
                  <a16:creationId xmlns:a16="http://schemas.microsoft.com/office/drawing/2014/main" id="{4A44FD91-F32E-4884-93E5-7D5656BF1DB0}"/>
                </a:ext>
              </a:extLst>
            </p:cNvPr>
            <p:cNvSpPr/>
            <p:nvPr/>
          </p:nvSpPr>
          <p:spPr bwMode="auto">
            <a:xfrm>
              <a:off x="5242979" y="2276732"/>
              <a:ext cx="1706042" cy="2280974"/>
            </a:xfrm>
            <a:custGeom>
              <a:avLst/>
              <a:gdLst>
                <a:gd name="T0" fmla="*/ 97 w 194"/>
                <a:gd name="T1" fmla="*/ 0 h 260"/>
                <a:gd name="T2" fmla="*/ 194 w 194"/>
                <a:gd name="T3" fmla="*/ 97 h 260"/>
                <a:gd name="T4" fmla="*/ 148 w 194"/>
                <a:gd name="T5" fmla="*/ 180 h 260"/>
                <a:gd name="T6" fmla="*/ 138 w 194"/>
                <a:gd name="T7" fmla="*/ 260 h 260"/>
                <a:gd name="T8" fmla="*/ 56 w 194"/>
                <a:gd name="T9" fmla="*/ 260 h 260"/>
                <a:gd name="T10" fmla="*/ 46 w 194"/>
                <a:gd name="T11" fmla="*/ 180 h 260"/>
                <a:gd name="T12" fmla="*/ 0 w 194"/>
                <a:gd name="T13" fmla="*/ 97 h 260"/>
                <a:gd name="T14" fmla="*/ 97 w 194"/>
                <a:gd name="T15" fmla="*/ 0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260">
                  <a:moveTo>
                    <a:pt x="97" y="0"/>
                  </a:moveTo>
                  <a:cubicBezTo>
                    <a:pt x="151" y="0"/>
                    <a:pt x="194" y="43"/>
                    <a:pt x="194" y="97"/>
                  </a:cubicBezTo>
                  <a:cubicBezTo>
                    <a:pt x="194" y="132"/>
                    <a:pt x="176" y="163"/>
                    <a:pt x="148" y="180"/>
                  </a:cubicBezTo>
                  <a:cubicBezTo>
                    <a:pt x="138" y="260"/>
                    <a:pt x="138" y="260"/>
                    <a:pt x="138" y="260"/>
                  </a:cubicBezTo>
                  <a:cubicBezTo>
                    <a:pt x="56" y="260"/>
                    <a:pt x="56" y="260"/>
                    <a:pt x="56" y="260"/>
                  </a:cubicBezTo>
                  <a:cubicBezTo>
                    <a:pt x="46" y="180"/>
                    <a:pt x="46" y="180"/>
                    <a:pt x="46" y="180"/>
                  </a:cubicBezTo>
                  <a:cubicBezTo>
                    <a:pt x="18" y="163"/>
                    <a:pt x="0" y="132"/>
                    <a:pt x="0" y="97"/>
                  </a:cubicBezTo>
                  <a:cubicBezTo>
                    <a:pt x="0" y="43"/>
                    <a:pt x="43" y="0"/>
                    <a:pt x="97" y="0"/>
                  </a:cubicBezTo>
                  <a:close/>
                </a:path>
              </a:pathLst>
            </a:custGeom>
            <a:gradFill flip="none" rotWithShape="1">
              <a:gsLst>
                <a:gs pos="0">
                  <a:schemeClr val="accent5">
                    <a:lumMod val="100000"/>
                  </a:schemeClr>
                </a:gs>
                <a:gs pos="100000">
                  <a:schemeClr val="accent5">
                    <a:lumMod val="20000"/>
                    <a:lumOff val="80000"/>
                  </a:schemeClr>
                </a:gs>
                <a:gs pos="53000">
                  <a:schemeClr val="accent5">
                    <a:lumMod val="100000"/>
                  </a:schemeClr>
                </a:gs>
                <a:gs pos="53100">
                  <a:schemeClr val="accent5">
                    <a:lumMod val="20000"/>
                    <a:lumOff val="80000"/>
                  </a:schemeClr>
                </a:gs>
              </a:gsLst>
              <a:lin ang="16200000" scaled="1"/>
              <a:tileRect/>
            </a:gradFill>
            <a:ln w="127000">
              <a:solidFill>
                <a:schemeClr val="accent5">
                  <a:lumMod val="6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10" name="BackShape">
              <a:extLst>
                <a:ext uri="{FF2B5EF4-FFF2-40B4-BE49-F238E27FC236}">
                  <a16:creationId xmlns:a16="http://schemas.microsoft.com/office/drawing/2014/main" id="{BF49EF94-E7B4-4ABE-ACA3-1089F6B68A9D}"/>
                </a:ext>
              </a:extLst>
            </p:cNvPr>
            <p:cNvSpPr/>
            <p:nvPr/>
          </p:nvSpPr>
          <p:spPr bwMode="auto">
            <a:xfrm>
              <a:off x="5726254" y="2864161"/>
              <a:ext cx="731161" cy="1333172"/>
            </a:xfrm>
            <a:custGeom>
              <a:avLst/>
              <a:gdLst>
                <a:gd name="T0" fmla="*/ 31 w 83"/>
                <a:gd name="T1" fmla="*/ 152 h 152"/>
                <a:gd name="T2" fmla="*/ 27 w 83"/>
                <a:gd name="T3" fmla="*/ 72 h 152"/>
                <a:gd name="T4" fmla="*/ 2 w 83"/>
                <a:gd name="T5" fmla="*/ 31 h 152"/>
                <a:gd name="T6" fmla="*/ 11 w 83"/>
                <a:gd name="T7" fmla="*/ 27 h 152"/>
                <a:gd name="T8" fmla="*/ 7 w 83"/>
                <a:gd name="T9" fmla="*/ 15 h 152"/>
                <a:gd name="T10" fmla="*/ 17 w 83"/>
                <a:gd name="T11" fmla="*/ 0 h 152"/>
                <a:gd name="T12" fmla="*/ 26 w 83"/>
                <a:gd name="T13" fmla="*/ 13 h 152"/>
                <a:gd name="T14" fmla="*/ 21 w 83"/>
                <a:gd name="T15" fmla="*/ 28 h 152"/>
                <a:gd name="T16" fmla="*/ 37 w 83"/>
                <a:gd name="T17" fmla="*/ 28 h 152"/>
                <a:gd name="T18" fmla="*/ 32 w 83"/>
                <a:gd name="T19" fmla="*/ 15 h 152"/>
                <a:gd name="T20" fmla="*/ 42 w 83"/>
                <a:gd name="T21" fmla="*/ 0 h 152"/>
                <a:gd name="T22" fmla="*/ 51 w 83"/>
                <a:gd name="T23" fmla="*/ 15 h 152"/>
                <a:gd name="T24" fmla="*/ 47 w 83"/>
                <a:gd name="T25" fmla="*/ 28 h 152"/>
                <a:gd name="T26" fmla="*/ 62 w 83"/>
                <a:gd name="T27" fmla="*/ 28 h 152"/>
                <a:gd name="T28" fmla="*/ 57 w 83"/>
                <a:gd name="T29" fmla="*/ 13 h 152"/>
                <a:gd name="T30" fmla="*/ 67 w 83"/>
                <a:gd name="T31" fmla="*/ 0 h 152"/>
                <a:gd name="T32" fmla="*/ 76 w 83"/>
                <a:gd name="T33" fmla="*/ 15 h 152"/>
                <a:gd name="T34" fmla="*/ 72 w 83"/>
                <a:gd name="T35" fmla="*/ 27 h 152"/>
                <a:gd name="T36" fmla="*/ 83 w 83"/>
                <a:gd name="T37" fmla="*/ 34 h 152"/>
                <a:gd name="T38" fmla="*/ 57 w 83"/>
                <a:gd name="T39" fmla="*/ 72 h 152"/>
                <a:gd name="T40" fmla="*/ 53 w 83"/>
                <a:gd name="T41" fmla="*/ 152 h 152"/>
                <a:gd name="T42" fmla="*/ 50 w 83"/>
                <a:gd name="T43" fmla="*/ 71 h 152"/>
                <a:gd name="T44" fmla="*/ 50 w 83"/>
                <a:gd name="T45" fmla="*/ 69 h 152"/>
                <a:gd name="T46" fmla="*/ 68 w 83"/>
                <a:gd name="T47" fmla="*/ 33 h 152"/>
                <a:gd name="T48" fmla="*/ 42 w 83"/>
                <a:gd name="T49" fmla="*/ 33 h 152"/>
                <a:gd name="T50" fmla="*/ 16 w 83"/>
                <a:gd name="T51" fmla="*/ 33 h 152"/>
                <a:gd name="T52" fmla="*/ 33 w 83"/>
                <a:gd name="T53" fmla="*/ 68 h 152"/>
                <a:gd name="T54" fmla="*/ 34 w 83"/>
                <a:gd name="T55" fmla="*/ 148 h 152"/>
                <a:gd name="T56" fmla="*/ 18 w 83"/>
                <a:gd name="T57" fmla="*/ 19 h 152"/>
                <a:gd name="T58" fmla="*/ 19 w 83"/>
                <a:gd name="T59" fmla="*/ 9 h 152"/>
                <a:gd name="T60" fmla="*/ 15 w 83"/>
                <a:gd name="T61" fmla="*/ 10 h 152"/>
                <a:gd name="T62" fmla="*/ 15 w 83"/>
                <a:gd name="T63" fmla="*/ 20 h 152"/>
                <a:gd name="T64" fmla="*/ 42 w 83"/>
                <a:gd name="T65" fmla="*/ 23 h 152"/>
                <a:gd name="T66" fmla="*/ 44 w 83"/>
                <a:gd name="T67" fmla="*/ 15 h 152"/>
                <a:gd name="T68" fmla="*/ 42 w 83"/>
                <a:gd name="T69" fmla="*/ 7 h 152"/>
                <a:gd name="T70" fmla="*/ 39 w 83"/>
                <a:gd name="T71" fmla="*/ 15 h 152"/>
                <a:gd name="T72" fmla="*/ 42 w 83"/>
                <a:gd name="T73" fmla="*/ 23 h 152"/>
                <a:gd name="T74" fmla="*/ 68 w 83"/>
                <a:gd name="T75" fmla="*/ 20 h 152"/>
                <a:gd name="T76" fmla="*/ 69 w 83"/>
                <a:gd name="T77" fmla="*/ 10 h 152"/>
                <a:gd name="T78" fmla="*/ 65 w 83"/>
                <a:gd name="T79" fmla="*/ 9 h 152"/>
                <a:gd name="T80" fmla="*/ 65 w 83"/>
                <a:gd name="T81" fmla="*/ 1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152">
                  <a:moveTo>
                    <a:pt x="34" y="148"/>
                  </a:moveTo>
                  <a:cubicBezTo>
                    <a:pt x="34" y="150"/>
                    <a:pt x="33" y="152"/>
                    <a:pt x="31" y="152"/>
                  </a:cubicBezTo>
                  <a:cubicBezTo>
                    <a:pt x="29" y="152"/>
                    <a:pt x="27" y="150"/>
                    <a:pt x="27" y="148"/>
                  </a:cubicBezTo>
                  <a:cubicBezTo>
                    <a:pt x="27" y="72"/>
                    <a:pt x="27" y="72"/>
                    <a:pt x="27" y="72"/>
                  </a:cubicBezTo>
                  <a:cubicBezTo>
                    <a:pt x="2" y="35"/>
                    <a:pt x="2" y="35"/>
                    <a:pt x="2" y="35"/>
                  </a:cubicBezTo>
                  <a:cubicBezTo>
                    <a:pt x="0" y="34"/>
                    <a:pt x="1" y="32"/>
                    <a:pt x="2" y="31"/>
                  </a:cubicBezTo>
                  <a:cubicBezTo>
                    <a:pt x="3" y="30"/>
                    <a:pt x="3" y="30"/>
                    <a:pt x="4" y="30"/>
                  </a:cubicBezTo>
                  <a:cubicBezTo>
                    <a:pt x="7" y="30"/>
                    <a:pt x="9" y="29"/>
                    <a:pt x="11" y="27"/>
                  </a:cubicBezTo>
                  <a:cubicBezTo>
                    <a:pt x="10" y="26"/>
                    <a:pt x="9" y="24"/>
                    <a:pt x="9" y="23"/>
                  </a:cubicBezTo>
                  <a:cubicBezTo>
                    <a:pt x="8" y="20"/>
                    <a:pt x="8" y="18"/>
                    <a:pt x="7" y="15"/>
                  </a:cubicBezTo>
                  <a:cubicBezTo>
                    <a:pt x="7" y="13"/>
                    <a:pt x="8" y="11"/>
                    <a:pt x="8" y="9"/>
                  </a:cubicBezTo>
                  <a:cubicBezTo>
                    <a:pt x="9" y="3"/>
                    <a:pt x="12" y="0"/>
                    <a:pt x="17" y="0"/>
                  </a:cubicBezTo>
                  <a:cubicBezTo>
                    <a:pt x="21" y="0"/>
                    <a:pt x="23" y="2"/>
                    <a:pt x="25" y="6"/>
                  </a:cubicBezTo>
                  <a:cubicBezTo>
                    <a:pt x="26" y="8"/>
                    <a:pt x="26" y="11"/>
                    <a:pt x="26" y="13"/>
                  </a:cubicBezTo>
                  <a:cubicBezTo>
                    <a:pt x="26" y="16"/>
                    <a:pt x="26" y="19"/>
                    <a:pt x="25" y="21"/>
                  </a:cubicBezTo>
                  <a:cubicBezTo>
                    <a:pt x="24" y="23"/>
                    <a:pt x="23" y="26"/>
                    <a:pt x="21" y="28"/>
                  </a:cubicBezTo>
                  <a:cubicBezTo>
                    <a:pt x="23" y="29"/>
                    <a:pt x="26" y="30"/>
                    <a:pt x="29" y="30"/>
                  </a:cubicBezTo>
                  <a:cubicBezTo>
                    <a:pt x="32" y="30"/>
                    <a:pt x="35" y="29"/>
                    <a:pt x="37" y="28"/>
                  </a:cubicBezTo>
                  <a:cubicBezTo>
                    <a:pt x="36" y="26"/>
                    <a:pt x="35" y="25"/>
                    <a:pt x="34" y="23"/>
                  </a:cubicBezTo>
                  <a:cubicBezTo>
                    <a:pt x="33" y="20"/>
                    <a:pt x="33" y="18"/>
                    <a:pt x="32" y="15"/>
                  </a:cubicBezTo>
                  <a:cubicBezTo>
                    <a:pt x="32" y="13"/>
                    <a:pt x="32" y="11"/>
                    <a:pt x="33" y="9"/>
                  </a:cubicBezTo>
                  <a:cubicBezTo>
                    <a:pt x="34" y="3"/>
                    <a:pt x="37" y="0"/>
                    <a:pt x="42" y="0"/>
                  </a:cubicBezTo>
                  <a:cubicBezTo>
                    <a:pt x="46" y="0"/>
                    <a:pt x="49" y="3"/>
                    <a:pt x="51" y="9"/>
                  </a:cubicBezTo>
                  <a:cubicBezTo>
                    <a:pt x="51" y="11"/>
                    <a:pt x="51" y="13"/>
                    <a:pt x="51" y="15"/>
                  </a:cubicBezTo>
                  <a:cubicBezTo>
                    <a:pt x="51" y="18"/>
                    <a:pt x="51" y="20"/>
                    <a:pt x="50" y="23"/>
                  </a:cubicBezTo>
                  <a:cubicBezTo>
                    <a:pt x="49" y="25"/>
                    <a:pt x="48" y="26"/>
                    <a:pt x="47" y="28"/>
                  </a:cubicBezTo>
                  <a:cubicBezTo>
                    <a:pt x="49" y="29"/>
                    <a:pt x="51" y="30"/>
                    <a:pt x="54" y="30"/>
                  </a:cubicBezTo>
                  <a:cubicBezTo>
                    <a:pt x="58" y="30"/>
                    <a:pt x="60" y="29"/>
                    <a:pt x="62" y="28"/>
                  </a:cubicBezTo>
                  <a:cubicBezTo>
                    <a:pt x="61" y="26"/>
                    <a:pt x="60" y="23"/>
                    <a:pt x="59" y="21"/>
                  </a:cubicBezTo>
                  <a:cubicBezTo>
                    <a:pt x="58" y="19"/>
                    <a:pt x="57" y="16"/>
                    <a:pt x="57" y="13"/>
                  </a:cubicBezTo>
                  <a:cubicBezTo>
                    <a:pt x="57" y="11"/>
                    <a:pt x="58" y="8"/>
                    <a:pt x="59" y="6"/>
                  </a:cubicBezTo>
                  <a:cubicBezTo>
                    <a:pt x="60" y="2"/>
                    <a:pt x="63" y="0"/>
                    <a:pt x="67" y="0"/>
                  </a:cubicBezTo>
                  <a:cubicBezTo>
                    <a:pt x="71" y="0"/>
                    <a:pt x="74" y="3"/>
                    <a:pt x="76" y="9"/>
                  </a:cubicBezTo>
                  <a:cubicBezTo>
                    <a:pt x="76" y="11"/>
                    <a:pt x="76" y="13"/>
                    <a:pt x="76" y="15"/>
                  </a:cubicBezTo>
                  <a:cubicBezTo>
                    <a:pt x="76" y="18"/>
                    <a:pt x="76" y="20"/>
                    <a:pt x="75" y="23"/>
                  </a:cubicBezTo>
                  <a:cubicBezTo>
                    <a:pt x="74" y="24"/>
                    <a:pt x="73" y="26"/>
                    <a:pt x="72" y="27"/>
                  </a:cubicBezTo>
                  <a:cubicBezTo>
                    <a:pt x="74" y="29"/>
                    <a:pt x="77" y="30"/>
                    <a:pt x="80" y="30"/>
                  </a:cubicBezTo>
                  <a:cubicBezTo>
                    <a:pt x="82" y="30"/>
                    <a:pt x="83" y="32"/>
                    <a:pt x="83" y="34"/>
                  </a:cubicBezTo>
                  <a:cubicBezTo>
                    <a:pt x="83" y="35"/>
                    <a:pt x="82" y="35"/>
                    <a:pt x="82" y="36"/>
                  </a:cubicBezTo>
                  <a:cubicBezTo>
                    <a:pt x="57" y="72"/>
                    <a:pt x="57" y="72"/>
                    <a:pt x="57" y="72"/>
                  </a:cubicBezTo>
                  <a:cubicBezTo>
                    <a:pt x="57" y="148"/>
                    <a:pt x="57" y="148"/>
                    <a:pt x="57" y="148"/>
                  </a:cubicBezTo>
                  <a:cubicBezTo>
                    <a:pt x="57" y="150"/>
                    <a:pt x="55" y="152"/>
                    <a:pt x="53" y="152"/>
                  </a:cubicBezTo>
                  <a:cubicBezTo>
                    <a:pt x="51" y="152"/>
                    <a:pt x="50" y="150"/>
                    <a:pt x="50" y="148"/>
                  </a:cubicBezTo>
                  <a:cubicBezTo>
                    <a:pt x="50" y="71"/>
                    <a:pt x="50" y="71"/>
                    <a:pt x="50" y="71"/>
                  </a:cubicBezTo>
                  <a:cubicBezTo>
                    <a:pt x="50" y="71"/>
                    <a:pt x="50" y="71"/>
                    <a:pt x="50" y="71"/>
                  </a:cubicBezTo>
                  <a:cubicBezTo>
                    <a:pt x="50" y="70"/>
                    <a:pt x="50" y="69"/>
                    <a:pt x="50" y="69"/>
                  </a:cubicBezTo>
                  <a:cubicBezTo>
                    <a:pt x="74" y="36"/>
                    <a:pt x="74" y="36"/>
                    <a:pt x="74" y="36"/>
                  </a:cubicBezTo>
                  <a:cubicBezTo>
                    <a:pt x="71" y="35"/>
                    <a:pt x="69" y="34"/>
                    <a:pt x="68" y="33"/>
                  </a:cubicBezTo>
                  <a:cubicBezTo>
                    <a:pt x="64" y="35"/>
                    <a:pt x="60" y="37"/>
                    <a:pt x="54" y="37"/>
                  </a:cubicBezTo>
                  <a:cubicBezTo>
                    <a:pt x="49" y="37"/>
                    <a:pt x="45" y="36"/>
                    <a:pt x="42" y="33"/>
                  </a:cubicBezTo>
                  <a:cubicBezTo>
                    <a:pt x="39" y="36"/>
                    <a:pt x="34" y="37"/>
                    <a:pt x="29" y="37"/>
                  </a:cubicBezTo>
                  <a:cubicBezTo>
                    <a:pt x="24" y="37"/>
                    <a:pt x="19" y="35"/>
                    <a:pt x="16" y="33"/>
                  </a:cubicBezTo>
                  <a:cubicBezTo>
                    <a:pt x="14" y="34"/>
                    <a:pt x="12" y="35"/>
                    <a:pt x="10" y="36"/>
                  </a:cubicBezTo>
                  <a:cubicBezTo>
                    <a:pt x="33" y="68"/>
                    <a:pt x="33" y="68"/>
                    <a:pt x="33" y="68"/>
                  </a:cubicBezTo>
                  <a:cubicBezTo>
                    <a:pt x="34" y="69"/>
                    <a:pt x="34" y="70"/>
                    <a:pt x="34" y="71"/>
                  </a:cubicBezTo>
                  <a:cubicBezTo>
                    <a:pt x="34" y="148"/>
                    <a:pt x="34" y="148"/>
                    <a:pt x="34" y="148"/>
                  </a:cubicBezTo>
                  <a:close/>
                  <a:moveTo>
                    <a:pt x="16" y="22"/>
                  </a:moveTo>
                  <a:cubicBezTo>
                    <a:pt x="17" y="21"/>
                    <a:pt x="18" y="20"/>
                    <a:pt x="18" y="19"/>
                  </a:cubicBezTo>
                  <a:cubicBezTo>
                    <a:pt x="19" y="17"/>
                    <a:pt x="19" y="15"/>
                    <a:pt x="19" y="13"/>
                  </a:cubicBezTo>
                  <a:cubicBezTo>
                    <a:pt x="19" y="11"/>
                    <a:pt x="19" y="10"/>
                    <a:pt x="19" y="9"/>
                  </a:cubicBezTo>
                  <a:cubicBezTo>
                    <a:pt x="18" y="8"/>
                    <a:pt x="18" y="7"/>
                    <a:pt x="17" y="7"/>
                  </a:cubicBezTo>
                  <a:cubicBezTo>
                    <a:pt x="16" y="7"/>
                    <a:pt x="15" y="8"/>
                    <a:pt x="15" y="10"/>
                  </a:cubicBezTo>
                  <a:cubicBezTo>
                    <a:pt x="14" y="12"/>
                    <a:pt x="14" y="13"/>
                    <a:pt x="14" y="15"/>
                  </a:cubicBezTo>
                  <a:cubicBezTo>
                    <a:pt x="14" y="17"/>
                    <a:pt x="15" y="18"/>
                    <a:pt x="15" y="20"/>
                  </a:cubicBezTo>
                  <a:cubicBezTo>
                    <a:pt x="16" y="21"/>
                    <a:pt x="16" y="22"/>
                    <a:pt x="16" y="22"/>
                  </a:cubicBezTo>
                  <a:close/>
                  <a:moveTo>
                    <a:pt x="42" y="23"/>
                  </a:moveTo>
                  <a:cubicBezTo>
                    <a:pt x="42" y="22"/>
                    <a:pt x="43" y="21"/>
                    <a:pt x="43" y="20"/>
                  </a:cubicBezTo>
                  <a:cubicBezTo>
                    <a:pt x="44" y="18"/>
                    <a:pt x="44" y="17"/>
                    <a:pt x="44" y="15"/>
                  </a:cubicBezTo>
                  <a:cubicBezTo>
                    <a:pt x="44" y="13"/>
                    <a:pt x="44" y="12"/>
                    <a:pt x="44" y="10"/>
                  </a:cubicBezTo>
                  <a:cubicBezTo>
                    <a:pt x="43" y="8"/>
                    <a:pt x="43" y="7"/>
                    <a:pt x="42" y="7"/>
                  </a:cubicBezTo>
                  <a:cubicBezTo>
                    <a:pt x="41" y="7"/>
                    <a:pt x="40" y="8"/>
                    <a:pt x="40" y="10"/>
                  </a:cubicBezTo>
                  <a:cubicBezTo>
                    <a:pt x="39" y="12"/>
                    <a:pt x="39" y="13"/>
                    <a:pt x="39" y="15"/>
                  </a:cubicBezTo>
                  <a:cubicBezTo>
                    <a:pt x="39" y="17"/>
                    <a:pt x="40" y="18"/>
                    <a:pt x="40" y="20"/>
                  </a:cubicBezTo>
                  <a:cubicBezTo>
                    <a:pt x="41" y="21"/>
                    <a:pt x="41" y="22"/>
                    <a:pt x="42" y="23"/>
                  </a:cubicBezTo>
                  <a:close/>
                  <a:moveTo>
                    <a:pt x="67" y="22"/>
                  </a:moveTo>
                  <a:cubicBezTo>
                    <a:pt x="68" y="22"/>
                    <a:pt x="68" y="21"/>
                    <a:pt x="68" y="20"/>
                  </a:cubicBezTo>
                  <a:cubicBezTo>
                    <a:pt x="69" y="18"/>
                    <a:pt x="69" y="17"/>
                    <a:pt x="69" y="15"/>
                  </a:cubicBezTo>
                  <a:cubicBezTo>
                    <a:pt x="69" y="13"/>
                    <a:pt x="69" y="12"/>
                    <a:pt x="69" y="10"/>
                  </a:cubicBezTo>
                  <a:cubicBezTo>
                    <a:pt x="68" y="8"/>
                    <a:pt x="68" y="7"/>
                    <a:pt x="67" y="7"/>
                  </a:cubicBezTo>
                  <a:cubicBezTo>
                    <a:pt x="66" y="7"/>
                    <a:pt x="66" y="8"/>
                    <a:pt x="65" y="9"/>
                  </a:cubicBezTo>
                  <a:cubicBezTo>
                    <a:pt x="65" y="10"/>
                    <a:pt x="64" y="11"/>
                    <a:pt x="64" y="13"/>
                  </a:cubicBezTo>
                  <a:cubicBezTo>
                    <a:pt x="64" y="15"/>
                    <a:pt x="65" y="17"/>
                    <a:pt x="65" y="19"/>
                  </a:cubicBezTo>
                  <a:cubicBezTo>
                    <a:pt x="66" y="20"/>
                    <a:pt x="66" y="21"/>
                    <a:pt x="67" y="22"/>
                  </a:cubicBezTo>
                  <a:close/>
                </a:path>
              </a:pathLst>
            </a:custGeom>
            <a:solidFill>
              <a:schemeClr val="accent5">
                <a:lumMod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BackShape">
              <a:extLst>
                <a:ext uri="{FF2B5EF4-FFF2-40B4-BE49-F238E27FC236}">
                  <a16:creationId xmlns:a16="http://schemas.microsoft.com/office/drawing/2014/main" id="{3C939D30-DF91-44E6-84C2-99CBFFEB6CB0}"/>
                </a:ext>
              </a:extLst>
            </p:cNvPr>
            <p:cNvSpPr/>
            <p:nvPr/>
          </p:nvSpPr>
          <p:spPr bwMode="auto">
            <a:xfrm>
              <a:off x="5625059" y="4142156"/>
              <a:ext cx="940047" cy="555115"/>
            </a:xfrm>
            <a:custGeom>
              <a:avLst/>
              <a:gdLst>
                <a:gd name="T0" fmla="*/ 0 w 110"/>
                <a:gd name="T1" fmla="*/ 0 h 65"/>
                <a:gd name="T2" fmla="*/ 110 w 110"/>
                <a:gd name="T3" fmla="*/ 0 h 65"/>
                <a:gd name="T4" fmla="*/ 105 w 110"/>
                <a:gd name="T5" fmla="*/ 52 h 65"/>
                <a:gd name="T6" fmla="*/ 91 w 110"/>
                <a:gd name="T7" fmla="*/ 65 h 65"/>
                <a:gd name="T8" fmla="*/ 19 w 110"/>
                <a:gd name="T9" fmla="*/ 65 h 65"/>
                <a:gd name="T10" fmla="*/ 5 w 110"/>
                <a:gd name="T11" fmla="*/ 52 h 65"/>
                <a:gd name="T12" fmla="*/ 0 w 110"/>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110" h="65">
                  <a:moveTo>
                    <a:pt x="0" y="0"/>
                  </a:moveTo>
                  <a:cubicBezTo>
                    <a:pt x="110" y="0"/>
                    <a:pt x="110" y="0"/>
                    <a:pt x="110" y="0"/>
                  </a:cubicBezTo>
                  <a:cubicBezTo>
                    <a:pt x="105" y="52"/>
                    <a:pt x="105" y="52"/>
                    <a:pt x="105" y="52"/>
                  </a:cubicBezTo>
                  <a:cubicBezTo>
                    <a:pt x="104" y="61"/>
                    <a:pt x="103" y="65"/>
                    <a:pt x="91" y="65"/>
                  </a:cubicBezTo>
                  <a:cubicBezTo>
                    <a:pt x="19" y="65"/>
                    <a:pt x="19" y="65"/>
                    <a:pt x="19" y="65"/>
                  </a:cubicBezTo>
                  <a:cubicBezTo>
                    <a:pt x="6" y="65"/>
                    <a:pt x="6" y="61"/>
                    <a:pt x="5" y="52"/>
                  </a:cubicBezTo>
                  <a:lnTo>
                    <a:pt x="0" y="0"/>
                  </a:lnTo>
                  <a:close/>
                </a:path>
              </a:pathLst>
            </a:custGeom>
            <a:solidFill>
              <a:schemeClr val="accent5">
                <a:lumMod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ValueBack1">
              <a:extLst>
                <a:ext uri="{FF2B5EF4-FFF2-40B4-BE49-F238E27FC236}">
                  <a16:creationId xmlns:a16="http://schemas.microsoft.com/office/drawing/2014/main" id="{3BED0D55-10FA-41E6-B30F-26E35D378BBB}"/>
                </a:ext>
              </a:extLst>
            </p:cNvPr>
            <p:cNvSpPr/>
            <p:nvPr/>
          </p:nvSpPr>
          <p:spPr bwMode="auto">
            <a:xfrm>
              <a:off x="6422003" y="1520573"/>
              <a:ext cx="281215" cy="614510"/>
            </a:xfrm>
            <a:custGeom>
              <a:avLst/>
              <a:gdLst>
                <a:gd name="T0" fmla="*/ 22 w 32"/>
                <a:gd name="T1" fmla="*/ 4 h 70"/>
                <a:gd name="T2" fmla="*/ 28 w 32"/>
                <a:gd name="T3" fmla="*/ 1 h 70"/>
                <a:gd name="T4" fmla="*/ 31 w 32"/>
                <a:gd name="T5" fmla="*/ 8 h 70"/>
                <a:gd name="T6" fmla="*/ 10 w 32"/>
                <a:gd name="T7" fmla="*/ 66 h 70"/>
                <a:gd name="T8" fmla="*/ 4 w 32"/>
                <a:gd name="T9" fmla="*/ 69 h 70"/>
                <a:gd name="T10" fmla="*/ 1 w 32"/>
                <a:gd name="T11" fmla="*/ 63 h 70"/>
                <a:gd name="T12" fmla="*/ 22 w 32"/>
                <a:gd name="T13" fmla="*/ 4 h 70"/>
              </a:gdLst>
              <a:ahLst/>
              <a:cxnLst>
                <a:cxn ang="0">
                  <a:pos x="T0" y="T1"/>
                </a:cxn>
                <a:cxn ang="0">
                  <a:pos x="T2" y="T3"/>
                </a:cxn>
                <a:cxn ang="0">
                  <a:pos x="T4" y="T5"/>
                </a:cxn>
                <a:cxn ang="0">
                  <a:pos x="T6" y="T7"/>
                </a:cxn>
                <a:cxn ang="0">
                  <a:pos x="T8" y="T9"/>
                </a:cxn>
                <a:cxn ang="0">
                  <a:pos x="T10" y="T11"/>
                </a:cxn>
                <a:cxn ang="0">
                  <a:pos x="T12" y="T13"/>
                </a:cxn>
              </a:cxnLst>
              <a:rect l="0" t="0" r="r" b="b"/>
              <a:pathLst>
                <a:path w="32" h="70">
                  <a:moveTo>
                    <a:pt x="22" y="4"/>
                  </a:moveTo>
                  <a:cubicBezTo>
                    <a:pt x="23" y="2"/>
                    <a:pt x="26" y="0"/>
                    <a:pt x="28" y="1"/>
                  </a:cubicBezTo>
                  <a:cubicBezTo>
                    <a:pt x="31" y="2"/>
                    <a:pt x="32" y="5"/>
                    <a:pt x="31" y="8"/>
                  </a:cubicBezTo>
                  <a:cubicBezTo>
                    <a:pt x="10" y="66"/>
                    <a:pt x="10" y="66"/>
                    <a:pt x="10" y="66"/>
                  </a:cubicBezTo>
                  <a:cubicBezTo>
                    <a:pt x="9" y="69"/>
                    <a:pt x="6" y="70"/>
                    <a:pt x="4" y="69"/>
                  </a:cubicBezTo>
                  <a:cubicBezTo>
                    <a:pt x="1" y="68"/>
                    <a:pt x="0" y="65"/>
                    <a:pt x="1" y="63"/>
                  </a:cubicBezTo>
                  <a:lnTo>
                    <a:pt x="22" y="4"/>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ValueBack1">
              <a:extLst>
                <a:ext uri="{FF2B5EF4-FFF2-40B4-BE49-F238E27FC236}">
                  <a16:creationId xmlns:a16="http://schemas.microsoft.com/office/drawing/2014/main" id="{51E3B8ED-FF18-4515-B43E-86BF0F865408}"/>
                </a:ext>
              </a:extLst>
            </p:cNvPr>
            <p:cNvSpPr/>
            <p:nvPr/>
          </p:nvSpPr>
          <p:spPr bwMode="auto">
            <a:xfrm>
              <a:off x="6746964" y="1810122"/>
              <a:ext cx="447862" cy="510355"/>
            </a:xfrm>
            <a:custGeom>
              <a:avLst/>
              <a:gdLst>
                <a:gd name="T0" fmla="*/ 42 w 51"/>
                <a:gd name="T1" fmla="*/ 2 h 58"/>
                <a:gd name="T2" fmla="*/ 49 w 51"/>
                <a:gd name="T3" fmla="*/ 2 h 58"/>
                <a:gd name="T4" fmla="*/ 49 w 51"/>
                <a:gd name="T5" fmla="*/ 8 h 58"/>
                <a:gd name="T6" fmla="*/ 9 w 51"/>
                <a:gd name="T7" fmla="*/ 56 h 58"/>
                <a:gd name="T8" fmla="*/ 2 w 51"/>
                <a:gd name="T9" fmla="*/ 57 h 58"/>
                <a:gd name="T10" fmla="*/ 2 w 51"/>
                <a:gd name="T11" fmla="*/ 50 h 58"/>
                <a:gd name="T12" fmla="*/ 42 w 51"/>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51" h="58">
                  <a:moveTo>
                    <a:pt x="42" y="2"/>
                  </a:moveTo>
                  <a:cubicBezTo>
                    <a:pt x="44" y="0"/>
                    <a:pt x="47" y="0"/>
                    <a:pt x="49" y="2"/>
                  </a:cubicBezTo>
                  <a:cubicBezTo>
                    <a:pt x="51" y="3"/>
                    <a:pt x="51" y="6"/>
                    <a:pt x="49" y="8"/>
                  </a:cubicBezTo>
                  <a:cubicBezTo>
                    <a:pt x="9" y="56"/>
                    <a:pt x="9" y="56"/>
                    <a:pt x="9" y="56"/>
                  </a:cubicBezTo>
                  <a:cubicBezTo>
                    <a:pt x="8" y="58"/>
                    <a:pt x="5" y="58"/>
                    <a:pt x="2" y="57"/>
                  </a:cubicBezTo>
                  <a:cubicBezTo>
                    <a:pt x="0" y="55"/>
                    <a:pt x="0" y="52"/>
                    <a:pt x="2" y="50"/>
                  </a:cubicBezTo>
                  <a:lnTo>
                    <a:pt x="42" y="2"/>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ValueBack1">
              <a:extLst>
                <a:ext uri="{FF2B5EF4-FFF2-40B4-BE49-F238E27FC236}">
                  <a16:creationId xmlns:a16="http://schemas.microsoft.com/office/drawing/2014/main" id="{CDC8808C-52BB-45D9-8D71-AE78B58AB4A7}"/>
                </a:ext>
              </a:extLst>
            </p:cNvPr>
            <p:cNvSpPr/>
            <p:nvPr/>
          </p:nvSpPr>
          <p:spPr bwMode="auto">
            <a:xfrm>
              <a:off x="6992767" y="2241319"/>
              <a:ext cx="570764" cy="368706"/>
            </a:xfrm>
            <a:custGeom>
              <a:avLst/>
              <a:gdLst>
                <a:gd name="T0" fmla="*/ 57 w 65"/>
                <a:gd name="T1" fmla="*/ 2 h 42"/>
                <a:gd name="T2" fmla="*/ 63 w 65"/>
                <a:gd name="T3" fmla="*/ 3 h 42"/>
                <a:gd name="T4" fmla="*/ 62 w 65"/>
                <a:gd name="T5" fmla="*/ 10 h 42"/>
                <a:gd name="T6" fmla="*/ 8 w 65"/>
                <a:gd name="T7" fmla="*/ 41 h 42"/>
                <a:gd name="T8" fmla="*/ 1 w 65"/>
                <a:gd name="T9" fmla="*/ 39 h 42"/>
                <a:gd name="T10" fmla="*/ 3 w 65"/>
                <a:gd name="T11" fmla="*/ 33 h 42"/>
                <a:gd name="T12" fmla="*/ 57 w 65"/>
                <a:gd name="T13" fmla="*/ 2 h 42"/>
              </a:gdLst>
              <a:ahLst/>
              <a:cxnLst>
                <a:cxn ang="0">
                  <a:pos x="T0" y="T1"/>
                </a:cxn>
                <a:cxn ang="0">
                  <a:pos x="T2" y="T3"/>
                </a:cxn>
                <a:cxn ang="0">
                  <a:pos x="T4" y="T5"/>
                </a:cxn>
                <a:cxn ang="0">
                  <a:pos x="T6" y="T7"/>
                </a:cxn>
                <a:cxn ang="0">
                  <a:pos x="T8" y="T9"/>
                </a:cxn>
                <a:cxn ang="0">
                  <a:pos x="T10" y="T11"/>
                </a:cxn>
                <a:cxn ang="0">
                  <a:pos x="T12" y="T13"/>
                </a:cxn>
              </a:cxnLst>
              <a:rect l="0" t="0" r="r" b="b"/>
              <a:pathLst>
                <a:path w="65" h="42">
                  <a:moveTo>
                    <a:pt x="57" y="2"/>
                  </a:moveTo>
                  <a:cubicBezTo>
                    <a:pt x="59" y="0"/>
                    <a:pt x="62" y="1"/>
                    <a:pt x="63" y="3"/>
                  </a:cubicBezTo>
                  <a:cubicBezTo>
                    <a:pt x="65" y="6"/>
                    <a:pt x="64" y="9"/>
                    <a:pt x="62" y="10"/>
                  </a:cubicBezTo>
                  <a:cubicBezTo>
                    <a:pt x="8" y="41"/>
                    <a:pt x="8" y="41"/>
                    <a:pt x="8" y="41"/>
                  </a:cubicBezTo>
                  <a:cubicBezTo>
                    <a:pt x="5" y="42"/>
                    <a:pt x="2" y="42"/>
                    <a:pt x="1" y="39"/>
                  </a:cubicBezTo>
                  <a:cubicBezTo>
                    <a:pt x="0" y="37"/>
                    <a:pt x="1" y="34"/>
                    <a:pt x="3" y="33"/>
                  </a:cubicBezTo>
                  <a:lnTo>
                    <a:pt x="57" y="2"/>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ValueBack1">
              <a:extLst>
                <a:ext uri="{FF2B5EF4-FFF2-40B4-BE49-F238E27FC236}">
                  <a16:creationId xmlns:a16="http://schemas.microsoft.com/office/drawing/2014/main" id="{88DD6C2C-5B3F-4A73-86B0-A5D8BF8F7934}"/>
                </a:ext>
              </a:extLst>
            </p:cNvPr>
            <p:cNvSpPr/>
            <p:nvPr/>
          </p:nvSpPr>
          <p:spPr bwMode="auto">
            <a:xfrm>
              <a:off x="7124000" y="2776672"/>
              <a:ext cx="633257" cy="191643"/>
            </a:xfrm>
            <a:custGeom>
              <a:avLst/>
              <a:gdLst>
                <a:gd name="T0" fmla="*/ 66 w 72"/>
                <a:gd name="T1" fmla="*/ 1 h 22"/>
                <a:gd name="T2" fmla="*/ 71 w 72"/>
                <a:gd name="T3" fmla="*/ 5 h 22"/>
                <a:gd name="T4" fmla="*/ 67 w 72"/>
                <a:gd name="T5" fmla="*/ 10 h 22"/>
                <a:gd name="T6" fmla="*/ 6 w 72"/>
                <a:gd name="T7" fmla="*/ 21 h 22"/>
                <a:gd name="T8" fmla="*/ 0 w 72"/>
                <a:gd name="T9" fmla="*/ 17 h 22"/>
                <a:gd name="T10" fmla="*/ 4 w 72"/>
                <a:gd name="T11" fmla="*/ 12 h 22"/>
                <a:gd name="T12" fmla="*/ 66 w 72"/>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72" h="22">
                  <a:moveTo>
                    <a:pt x="66" y="1"/>
                  </a:moveTo>
                  <a:cubicBezTo>
                    <a:pt x="68" y="0"/>
                    <a:pt x="71" y="2"/>
                    <a:pt x="71" y="5"/>
                  </a:cubicBezTo>
                  <a:cubicBezTo>
                    <a:pt x="72" y="7"/>
                    <a:pt x="70" y="10"/>
                    <a:pt x="67" y="10"/>
                  </a:cubicBezTo>
                  <a:cubicBezTo>
                    <a:pt x="6" y="21"/>
                    <a:pt x="6" y="21"/>
                    <a:pt x="6" y="21"/>
                  </a:cubicBezTo>
                  <a:cubicBezTo>
                    <a:pt x="3" y="22"/>
                    <a:pt x="1" y="20"/>
                    <a:pt x="0" y="17"/>
                  </a:cubicBezTo>
                  <a:cubicBezTo>
                    <a:pt x="0" y="15"/>
                    <a:pt x="2" y="12"/>
                    <a:pt x="4" y="12"/>
                  </a:cubicBezTo>
                  <a:lnTo>
                    <a:pt x="66" y="1"/>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ValueBack1">
              <a:extLst>
                <a:ext uri="{FF2B5EF4-FFF2-40B4-BE49-F238E27FC236}">
                  <a16:creationId xmlns:a16="http://schemas.microsoft.com/office/drawing/2014/main" id="{BF495A2F-C4C2-4C97-AB4A-E055070495FC}"/>
                </a:ext>
              </a:extLst>
            </p:cNvPr>
            <p:cNvSpPr/>
            <p:nvPr/>
          </p:nvSpPr>
          <p:spPr bwMode="auto">
            <a:xfrm>
              <a:off x="6053297" y="1433084"/>
              <a:ext cx="87489" cy="633257"/>
            </a:xfrm>
            <a:custGeom>
              <a:avLst/>
              <a:gdLst>
                <a:gd name="T0" fmla="*/ 0 w 10"/>
                <a:gd name="T1" fmla="*/ 5 h 72"/>
                <a:gd name="T2" fmla="*/ 5 w 10"/>
                <a:gd name="T3" fmla="*/ 0 h 72"/>
                <a:gd name="T4" fmla="*/ 10 w 10"/>
                <a:gd name="T5" fmla="*/ 5 h 72"/>
                <a:gd name="T6" fmla="*/ 10 w 10"/>
                <a:gd name="T7" fmla="*/ 67 h 72"/>
                <a:gd name="T8" fmla="*/ 5 w 10"/>
                <a:gd name="T9" fmla="*/ 72 h 72"/>
                <a:gd name="T10" fmla="*/ 0 w 10"/>
                <a:gd name="T11" fmla="*/ 67 h 72"/>
                <a:gd name="T12" fmla="*/ 0 w 10"/>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0" h="72">
                  <a:moveTo>
                    <a:pt x="0" y="5"/>
                  </a:moveTo>
                  <a:cubicBezTo>
                    <a:pt x="0" y="2"/>
                    <a:pt x="2" y="0"/>
                    <a:pt x="5" y="0"/>
                  </a:cubicBezTo>
                  <a:cubicBezTo>
                    <a:pt x="8" y="0"/>
                    <a:pt x="10" y="2"/>
                    <a:pt x="10" y="5"/>
                  </a:cubicBezTo>
                  <a:cubicBezTo>
                    <a:pt x="10" y="67"/>
                    <a:pt x="10" y="67"/>
                    <a:pt x="10" y="67"/>
                  </a:cubicBezTo>
                  <a:cubicBezTo>
                    <a:pt x="10" y="70"/>
                    <a:pt x="8" y="72"/>
                    <a:pt x="5" y="72"/>
                  </a:cubicBezTo>
                  <a:cubicBezTo>
                    <a:pt x="2" y="72"/>
                    <a:pt x="0" y="70"/>
                    <a:pt x="0" y="67"/>
                  </a:cubicBezTo>
                  <a:lnTo>
                    <a:pt x="0" y="5"/>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ValueBack1">
              <a:extLst>
                <a:ext uri="{FF2B5EF4-FFF2-40B4-BE49-F238E27FC236}">
                  <a16:creationId xmlns:a16="http://schemas.microsoft.com/office/drawing/2014/main" id="{022028E2-C6FF-4A96-BF0E-24FBE850BEE2}"/>
                </a:ext>
              </a:extLst>
            </p:cNvPr>
            <p:cNvSpPr/>
            <p:nvPr/>
          </p:nvSpPr>
          <p:spPr bwMode="auto">
            <a:xfrm>
              <a:off x="5488783" y="1520573"/>
              <a:ext cx="281215" cy="614510"/>
            </a:xfrm>
            <a:custGeom>
              <a:avLst/>
              <a:gdLst>
                <a:gd name="T0" fmla="*/ 1 w 32"/>
                <a:gd name="T1" fmla="*/ 8 h 70"/>
                <a:gd name="T2" fmla="*/ 3 w 32"/>
                <a:gd name="T3" fmla="*/ 1 h 70"/>
                <a:gd name="T4" fmla="*/ 10 w 32"/>
                <a:gd name="T5" fmla="*/ 4 h 70"/>
                <a:gd name="T6" fmla="*/ 31 w 32"/>
                <a:gd name="T7" fmla="*/ 63 h 70"/>
                <a:gd name="T8" fmla="*/ 28 w 32"/>
                <a:gd name="T9" fmla="*/ 69 h 70"/>
                <a:gd name="T10" fmla="*/ 22 w 32"/>
                <a:gd name="T11" fmla="*/ 66 h 70"/>
                <a:gd name="T12" fmla="*/ 1 w 3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2" h="70">
                  <a:moveTo>
                    <a:pt x="1" y="8"/>
                  </a:moveTo>
                  <a:cubicBezTo>
                    <a:pt x="0" y="5"/>
                    <a:pt x="1" y="2"/>
                    <a:pt x="3" y="1"/>
                  </a:cubicBezTo>
                  <a:cubicBezTo>
                    <a:pt x="6" y="0"/>
                    <a:pt x="9" y="2"/>
                    <a:pt x="10" y="4"/>
                  </a:cubicBezTo>
                  <a:cubicBezTo>
                    <a:pt x="31" y="63"/>
                    <a:pt x="31" y="63"/>
                    <a:pt x="31" y="63"/>
                  </a:cubicBezTo>
                  <a:cubicBezTo>
                    <a:pt x="32" y="65"/>
                    <a:pt x="31" y="68"/>
                    <a:pt x="28" y="69"/>
                  </a:cubicBezTo>
                  <a:cubicBezTo>
                    <a:pt x="26" y="70"/>
                    <a:pt x="23" y="69"/>
                    <a:pt x="22" y="66"/>
                  </a:cubicBezTo>
                  <a:lnTo>
                    <a:pt x="1" y="8"/>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ValueBack1">
              <a:extLst>
                <a:ext uri="{FF2B5EF4-FFF2-40B4-BE49-F238E27FC236}">
                  <a16:creationId xmlns:a16="http://schemas.microsoft.com/office/drawing/2014/main" id="{25D8110A-3630-4A30-8C62-ABF43B06AB12}"/>
                </a:ext>
              </a:extLst>
            </p:cNvPr>
            <p:cNvSpPr/>
            <p:nvPr/>
          </p:nvSpPr>
          <p:spPr bwMode="auto">
            <a:xfrm>
              <a:off x="4997176" y="1810122"/>
              <a:ext cx="447862" cy="510355"/>
            </a:xfrm>
            <a:custGeom>
              <a:avLst/>
              <a:gdLst>
                <a:gd name="T0" fmla="*/ 1 w 51"/>
                <a:gd name="T1" fmla="*/ 8 h 58"/>
                <a:gd name="T2" fmla="*/ 2 w 51"/>
                <a:gd name="T3" fmla="*/ 2 h 58"/>
                <a:gd name="T4" fmla="*/ 9 w 51"/>
                <a:gd name="T5" fmla="*/ 2 h 58"/>
                <a:gd name="T6" fmla="*/ 49 w 51"/>
                <a:gd name="T7" fmla="*/ 50 h 58"/>
                <a:gd name="T8" fmla="*/ 48 w 51"/>
                <a:gd name="T9" fmla="*/ 57 h 58"/>
                <a:gd name="T10" fmla="*/ 41 w 51"/>
                <a:gd name="T11" fmla="*/ 56 h 58"/>
                <a:gd name="T12" fmla="*/ 1 w 51"/>
                <a:gd name="T13" fmla="*/ 8 h 58"/>
              </a:gdLst>
              <a:ahLst/>
              <a:cxnLst>
                <a:cxn ang="0">
                  <a:pos x="T0" y="T1"/>
                </a:cxn>
                <a:cxn ang="0">
                  <a:pos x="T2" y="T3"/>
                </a:cxn>
                <a:cxn ang="0">
                  <a:pos x="T4" y="T5"/>
                </a:cxn>
                <a:cxn ang="0">
                  <a:pos x="T6" y="T7"/>
                </a:cxn>
                <a:cxn ang="0">
                  <a:pos x="T8" y="T9"/>
                </a:cxn>
                <a:cxn ang="0">
                  <a:pos x="T10" y="T11"/>
                </a:cxn>
                <a:cxn ang="0">
                  <a:pos x="T12" y="T13"/>
                </a:cxn>
              </a:cxnLst>
              <a:rect l="0" t="0" r="r" b="b"/>
              <a:pathLst>
                <a:path w="51" h="58">
                  <a:moveTo>
                    <a:pt x="1" y="8"/>
                  </a:moveTo>
                  <a:cubicBezTo>
                    <a:pt x="0" y="6"/>
                    <a:pt x="0" y="3"/>
                    <a:pt x="2" y="2"/>
                  </a:cubicBezTo>
                  <a:cubicBezTo>
                    <a:pt x="4" y="0"/>
                    <a:pt x="7" y="0"/>
                    <a:pt x="9" y="2"/>
                  </a:cubicBezTo>
                  <a:cubicBezTo>
                    <a:pt x="49" y="50"/>
                    <a:pt x="49" y="50"/>
                    <a:pt x="49" y="50"/>
                  </a:cubicBezTo>
                  <a:cubicBezTo>
                    <a:pt x="51" y="52"/>
                    <a:pt x="50" y="55"/>
                    <a:pt x="48" y="57"/>
                  </a:cubicBezTo>
                  <a:cubicBezTo>
                    <a:pt x="46" y="58"/>
                    <a:pt x="43" y="58"/>
                    <a:pt x="41" y="56"/>
                  </a:cubicBezTo>
                  <a:lnTo>
                    <a:pt x="1" y="8"/>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ValueBack1">
              <a:extLst>
                <a:ext uri="{FF2B5EF4-FFF2-40B4-BE49-F238E27FC236}">
                  <a16:creationId xmlns:a16="http://schemas.microsoft.com/office/drawing/2014/main" id="{7FB28F8B-8EBC-47B0-BBD7-6B265D76EC20}"/>
                </a:ext>
              </a:extLst>
            </p:cNvPr>
            <p:cNvSpPr/>
            <p:nvPr/>
          </p:nvSpPr>
          <p:spPr bwMode="auto">
            <a:xfrm>
              <a:off x="4628470" y="2241319"/>
              <a:ext cx="570764" cy="368706"/>
            </a:xfrm>
            <a:custGeom>
              <a:avLst/>
              <a:gdLst>
                <a:gd name="T0" fmla="*/ 3 w 65"/>
                <a:gd name="T1" fmla="*/ 10 h 42"/>
                <a:gd name="T2" fmla="*/ 1 w 65"/>
                <a:gd name="T3" fmla="*/ 3 h 42"/>
                <a:gd name="T4" fmla="*/ 8 w 65"/>
                <a:gd name="T5" fmla="*/ 2 h 42"/>
                <a:gd name="T6" fmla="*/ 62 w 65"/>
                <a:gd name="T7" fmla="*/ 33 h 42"/>
                <a:gd name="T8" fmla="*/ 64 w 65"/>
                <a:gd name="T9" fmla="*/ 39 h 42"/>
                <a:gd name="T10" fmla="*/ 57 w 65"/>
                <a:gd name="T11" fmla="*/ 41 h 42"/>
                <a:gd name="T12" fmla="*/ 3 w 65"/>
                <a:gd name="T13" fmla="*/ 10 h 42"/>
              </a:gdLst>
              <a:ahLst/>
              <a:cxnLst>
                <a:cxn ang="0">
                  <a:pos x="T0" y="T1"/>
                </a:cxn>
                <a:cxn ang="0">
                  <a:pos x="T2" y="T3"/>
                </a:cxn>
                <a:cxn ang="0">
                  <a:pos x="T4" y="T5"/>
                </a:cxn>
                <a:cxn ang="0">
                  <a:pos x="T6" y="T7"/>
                </a:cxn>
                <a:cxn ang="0">
                  <a:pos x="T8" y="T9"/>
                </a:cxn>
                <a:cxn ang="0">
                  <a:pos x="T10" y="T11"/>
                </a:cxn>
                <a:cxn ang="0">
                  <a:pos x="T12" y="T13"/>
                </a:cxn>
              </a:cxnLst>
              <a:rect l="0" t="0" r="r" b="b"/>
              <a:pathLst>
                <a:path w="65" h="42">
                  <a:moveTo>
                    <a:pt x="3" y="10"/>
                  </a:moveTo>
                  <a:cubicBezTo>
                    <a:pt x="1" y="9"/>
                    <a:pt x="0" y="6"/>
                    <a:pt x="1" y="3"/>
                  </a:cubicBezTo>
                  <a:cubicBezTo>
                    <a:pt x="3" y="1"/>
                    <a:pt x="6" y="0"/>
                    <a:pt x="8" y="2"/>
                  </a:cubicBezTo>
                  <a:cubicBezTo>
                    <a:pt x="62" y="33"/>
                    <a:pt x="62" y="33"/>
                    <a:pt x="62" y="33"/>
                  </a:cubicBezTo>
                  <a:cubicBezTo>
                    <a:pt x="64" y="34"/>
                    <a:pt x="65" y="37"/>
                    <a:pt x="64" y="39"/>
                  </a:cubicBezTo>
                  <a:cubicBezTo>
                    <a:pt x="62" y="42"/>
                    <a:pt x="59" y="42"/>
                    <a:pt x="57" y="41"/>
                  </a:cubicBezTo>
                  <a:lnTo>
                    <a:pt x="3" y="10"/>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ValueBack1">
              <a:extLst>
                <a:ext uri="{FF2B5EF4-FFF2-40B4-BE49-F238E27FC236}">
                  <a16:creationId xmlns:a16="http://schemas.microsoft.com/office/drawing/2014/main" id="{5BD0EA26-BA97-489A-AF12-89D5654BF5EB}"/>
                </a:ext>
              </a:extLst>
            </p:cNvPr>
            <p:cNvSpPr/>
            <p:nvPr/>
          </p:nvSpPr>
          <p:spPr bwMode="auto">
            <a:xfrm>
              <a:off x="4434744" y="2776672"/>
              <a:ext cx="633257" cy="191643"/>
            </a:xfrm>
            <a:custGeom>
              <a:avLst/>
              <a:gdLst>
                <a:gd name="T0" fmla="*/ 4 w 72"/>
                <a:gd name="T1" fmla="*/ 10 h 22"/>
                <a:gd name="T2" fmla="*/ 0 w 72"/>
                <a:gd name="T3" fmla="*/ 5 h 22"/>
                <a:gd name="T4" fmla="*/ 6 w 72"/>
                <a:gd name="T5" fmla="*/ 1 h 22"/>
                <a:gd name="T6" fmla="*/ 67 w 72"/>
                <a:gd name="T7" fmla="*/ 12 h 22"/>
                <a:gd name="T8" fmla="*/ 71 w 72"/>
                <a:gd name="T9" fmla="*/ 17 h 22"/>
                <a:gd name="T10" fmla="*/ 66 w 72"/>
                <a:gd name="T11" fmla="*/ 21 h 22"/>
                <a:gd name="T12" fmla="*/ 4 w 72"/>
                <a:gd name="T13" fmla="*/ 10 h 22"/>
              </a:gdLst>
              <a:ahLst/>
              <a:cxnLst>
                <a:cxn ang="0">
                  <a:pos x="T0" y="T1"/>
                </a:cxn>
                <a:cxn ang="0">
                  <a:pos x="T2" y="T3"/>
                </a:cxn>
                <a:cxn ang="0">
                  <a:pos x="T4" y="T5"/>
                </a:cxn>
                <a:cxn ang="0">
                  <a:pos x="T6" y="T7"/>
                </a:cxn>
                <a:cxn ang="0">
                  <a:pos x="T8" y="T9"/>
                </a:cxn>
                <a:cxn ang="0">
                  <a:pos x="T10" y="T11"/>
                </a:cxn>
                <a:cxn ang="0">
                  <a:pos x="T12" y="T13"/>
                </a:cxn>
              </a:cxnLst>
              <a:rect l="0" t="0" r="r" b="b"/>
              <a:pathLst>
                <a:path w="72" h="22">
                  <a:moveTo>
                    <a:pt x="4" y="10"/>
                  </a:moveTo>
                  <a:cubicBezTo>
                    <a:pt x="2" y="10"/>
                    <a:pt x="0" y="7"/>
                    <a:pt x="0" y="5"/>
                  </a:cubicBezTo>
                  <a:cubicBezTo>
                    <a:pt x="1" y="2"/>
                    <a:pt x="3" y="0"/>
                    <a:pt x="6" y="1"/>
                  </a:cubicBezTo>
                  <a:cubicBezTo>
                    <a:pt x="67" y="12"/>
                    <a:pt x="67" y="12"/>
                    <a:pt x="67" y="12"/>
                  </a:cubicBezTo>
                  <a:cubicBezTo>
                    <a:pt x="70" y="12"/>
                    <a:pt x="72" y="15"/>
                    <a:pt x="71" y="17"/>
                  </a:cubicBezTo>
                  <a:cubicBezTo>
                    <a:pt x="71" y="20"/>
                    <a:pt x="68" y="22"/>
                    <a:pt x="66" y="21"/>
                  </a:cubicBezTo>
                  <a:lnTo>
                    <a:pt x="4" y="10"/>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ValueText1">
              <a:extLst>
                <a:ext uri="{FF2B5EF4-FFF2-40B4-BE49-F238E27FC236}">
                  <a16:creationId xmlns:a16="http://schemas.microsoft.com/office/drawing/2014/main" id="{6C993229-68F6-4846-86FF-AB40EB463332}"/>
                </a:ext>
              </a:extLst>
            </p:cNvPr>
            <p:cNvSpPr txBox="1"/>
            <p:nvPr/>
          </p:nvSpPr>
          <p:spPr>
            <a:xfrm>
              <a:off x="4511765" y="4555625"/>
              <a:ext cx="1062425" cy="762402"/>
            </a:xfrm>
            <a:prstGeom prst="rect">
              <a:avLst/>
            </a:prstGeom>
            <a:noFill/>
            <a:ln>
              <a:noFill/>
            </a:ln>
          </p:spPr>
          <p:txBody>
            <a:bodyPr wrap="square" tIns="90000" bIns="90000" anchor="ctr" anchorCtr="0">
              <a:prstTxWarp prst="textPlain">
                <a:avLst/>
              </a:prstTxWarp>
              <a:noAutofit/>
            </a:bodyPr>
            <a:lstStyle/>
            <a:p>
              <a:r>
                <a:rPr lang="en-US" altLang="zh-CN" sz="1050" dirty="0">
                  <a:solidFill>
                    <a:schemeClr val="accent5">
                      <a:lumMod val="100000"/>
                    </a:schemeClr>
                  </a:solidFill>
                  <a:latin typeface="Impact" panose="020B0806030902050204" pitchFamily="34" charset="0"/>
                </a:rPr>
                <a:t>19</a:t>
              </a:r>
              <a:endParaRPr lang="en-US" sz="1050" dirty="0">
                <a:solidFill>
                  <a:schemeClr val="accent5">
                    <a:lumMod val="100000"/>
                  </a:schemeClr>
                </a:solidFill>
                <a:latin typeface="Impact" panose="020B0806030902050204" pitchFamily="34" charset="0"/>
              </a:endParaRPr>
            </a:p>
          </p:txBody>
        </p:sp>
        <p:sp>
          <p:nvSpPr>
            <p:cNvPr id="22" name="CustomText1">
              <a:extLst>
                <a:ext uri="{FF2B5EF4-FFF2-40B4-BE49-F238E27FC236}">
                  <a16:creationId xmlns:a16="http://schemas.microsoft.com/office/drawing/2014/main" id="{5BAE39A1-331B-4420-BF0B-7694F851D913}"/>
                </a:ext>
              </a:extLst>
            </p:cNvPr>
            <p:cNvSpPr/>
            <p:nvPr/>
          </p:nvSpPr>
          <p:spPr>
            <a:xfrm>
              <a:off x="5611843" y="5024316"/>
              <a:ext cx="1822420" cy="400600"/>
            </a:xfrm>
            <a:prstGeom prst="rect">
              <a:avLst/>
            </a:prstGeom>
            <a:noFill/>
          </p:spPr>
          <p:txBody>
            <a:bodyPr wrap="none" lIns="90000" tIns="46800" rIns="90000" bIns="46800" anchor="ctr">
              <a:normAutofit lnSpcReduction="10000"/>
            </a:bodyPr>
            <a:lstStyle/>
            <a:p>
              <a:pPr marL="0" marR="0" lvl="0" indent="0" defTabSz="914400" rtl="0" eaLnBrk="1" fontAlgn="auto" latinLnBrk="0" hangingPunct="1">
                <a:spcBef>
                  <a:spcPts val="0"/>
                </a:spcBef>
                <a:spcAft>
                  <a:spcPts val="0"/>
                </a:spcAft>
                <a:buClrTx/>
                <a:buSzTx/>
                <a:buFontTx/>
                <a:buNone/>
                <a:tabLst/>
                <a:defRPr/>
              </a:pPr>
              <a:r>
                <a:rPr kumimoji="0" lang="en-US" altLang="zh-CN" sz="1050" i="0" u="none" strike="noStrike" kern="1200" cap="none" spc="0" normalizeH="0" baseline="0" noProof="0" dirty="0">
                  <a:ln>
                    <a:noFill/>
                  </a:ln>
                  <a:solidFill>
                    <a:schemeClr val="accent5">
                      <a:lumMod val="50000"/>
                    </a:schemeClr>
                  </a:solidFill>
                  <a:effectLst/>
                  <a:uLnTx/>
                  <a:uFillTx/>
                </a:rPr>
                <a:t>Around Melbourne Uni </a:t>
              </a:r>
            </a:p>
          </p:txBody>
        </p:sp>
        <p:sp>
          <p:nvSpPr>
            <p:cNvPr id="23" name="CustomText">
              <a:extLst>
                <a:ext uri="{FF2B5EF4-FFF2-40B4-BE49-F238E27FC236}">
                  <a16:creationId xmlns:a16="http://schemas.microsoft.com/office/drawing/2014/main" id="{7A6630C4-AFFC-4640-BE8C-5626C06F1EBA}"/>
                </a:ext>
              </a:extLst>
            </p:cNvPr>
            <p:cNvSpPr/>
            <p:nvPr/>
          </p:nvSpPr>
          <p:spPr>
            <a:xfrm>
              <a:off x="5611842" y="4827150"/>
              <a:ext cx="2937113" cy="376313"/>
            </a:xfrm>
            <a:prstGeom prst="rect">
              <a:avLst/>
            </a:prstGeom>
            <a:noFill/>
          </p:spPr>
          <p:txBody>
            <a:bodyPr wrap="square" lIns="90000" tIns="46800" rIns="90000" bIns="46800" anchor="ctr">
              <a:normAutofit fontScale="55000" lnSpcReduction="20000"/>
            </a:bodyPr>
            <a:lstStyle/>
            <a:p>
              <a:pPr marL="0" marR="0" lvl="0" indent="0" defTabSz="914400" rtl="0" eaLnBrk="1" fontAlgn="auto" latinLnBrk="0" hangingPunct="1">
                <a:spcBef>
                  <a:spcPts val="0"/>
                </a:spcBef>
                <a:spcAft>
                  <a:spcPts val="0"/>
                </a:spcAft>
                <a:buClrTx/>
                <a:buSzTx/>
                <a:buFontTx/>
                <a:buNone/>
                <a:tabLst/>
                <a:defRPr/>
              </a:pPr>
              <a:r>
                <a:rPr kumimoji="0" lang="en-US" altLang="zh-CN" sz="2000" b="1" kern="1200" cap="none" normalizeH="0" baseline="0" noProof="0" dirty="0">
                  <a:solidFill>
                    <a:schemeClr val="accent5">
                      <a:lumMod val="50000"/>
                    </a:schemeClr>
                  </a:solidFill>
                  <a:effectLst/>
                  <a:uLnTx/>
                  <a:uFillTx/>
                </a:rPr>
                <a:t>Coffee Shops </a:t>
              </a:r>
            </a:p>
          </p:txBody>
        </p:sp>
      </p:grpSp>
      <p:grpSp>
        <p:nvGrpSpPr>
          <p:cNvPr id="24" name="91b20e6a-05f3-4e46-a037-4c6effab6555" descr="lwcAAB+LCAAAAAAABADVVE1vgkAQ/S/b9kYN+NEPbn7EhoPVRNMeGg9bGGFbWMyyNBrjf+8sAkLBqpemwgWGNzPvzZtlQ67legnEJNOACjlg1BU0sCQERCOWQ0we+75Geow7jLtPIoyXETHfNnla8csrk14/9EPxQv0YVAHOJKP+7tWsJJWwE8GQwTqJHcIirFJrvFgwG2YeBJBhZozLLnemHnUQoTd0FCCY60kOUZQGxu8fYMtCmvmoUHHkYc2rIV79TruliiVt9O1WI1OwQ+78FcmHU0gOm4O7MslDw87mPGKcBXGQwpK+I7oqhAx9F2SO40MRZnEJ4iu301Cx5HkqBTYYhiKgEhtu9O3NfgidViPhZXEHVlgpI0tK7qck1eLV7pf6kK9Xsmz7pAnFlQXkVqO6mrdHa6TLXR/BzftEXzbEvDB6s4RnRCtKqVQVIvOyiIwPlgYuq/K22kFeM1jJ85SojKKGuuH/KkEVMAoSUgol8kd5Z1t8rgVF5ngoIpBd28a+6XrvjmYSr5zYU+zpUfvT+GlPrTP/UlzzLOMuQdyt3mgftU65VnuwLkiccf5v44C6Od7fTZ9in5cHAAA=">
            <a:extLst>
              <a:ext uri="{FF2B5EF4-FFF2-40B4-BE49-F238E27FC236}">
                <a16:creationId xmlns:a16="http://schemas.microsoft.com/office/drawing/2014/main" id="{A4F6ED95-0A7B-4B0C-A744-B75E8CC3EE70}"/>
              </a:ext>
            </a:extLst>
          </p:cNvPr>
          <p:cNvGrpSpPr>
            <a:grpSpLocks noChangeAspect="1"/>
          </p:cNvGrpSpPr>
          <p:nvPr/>
        </p:nvGrpSpPr>
        <p:grpSpPr>
          <a:xfrm>
            <a:off x="5081233" y="3309652"/>
            <a:ext cx="2518505" cy="2443591"/>
            <a:chOff x="4434744" y="1433084"/>
            <a:chExt cx="4114211" cy="3991832"/>
          </a:xfrm>
        </p:grpSpPr>
        <p:sp>
          <p:nvSpPr>
            <p:cNvPr id="25" name="ValueShape">
              <a:extLst>
                <a:ext uri="{FF2B5EF4-FFF2-40B4-BE49-F238E27FC236}">
                  <a16:creationId xmlns:a16="http://schemas.microsoft.com/office/drawing/2014/main" id="{897C2C8C-FF7A-47E1-ADCE-F4D368A2605A}"/>
                </a:ext>
              </a:extLst>
            </p:cNvPr>
            <p:cNvSpPr/>
            <p:nvPr/>
          </p:nvSpPr>
          <p:spPr bwMode="auto">
            <a:xfrm>
              <a:off x="5242979" y="2276732"/>
              <a:ext cx="1706042" cy="2280974"/>
            </a:xfrm>
            <a:custGeom>
              <a:avLst/>
              <a:gdLst>
                <a:gd name="T0" fmla="*/ 97 w 194"/>
                <a:gd name="T1" fmla="*/ 0 h 260"/>
                <a:gd name="T2" fmla="*/ 194 w 194"/>
                <a:gd name="T3" fmla="*/ 97 h 260"/>
                <a:gd name="T4" fmla="*/ 148 w 194"/>
                <a:gd name="T5" fmla="*/ 180 h 260"/>
                <a:gd name="T6" fmla="*/ 138 w 194"/>
                <a:gd name="T7" fmla="*/ 260 h 260"/>
                <a:gd name="T8" fmla="*/ 56 w 194"/>
                <a:gd name="T9" fmla="*/ 260 h 260"/>
                <a:gd name="T10" fmla="*/ 46 w 194"/>
                <a:gd name="T11" fmla="*/ 180 h 260"/>
                <a:gd name="T12" fmla="*/ 0 w 194"/>
                <a:gd name="T13" fmla="*/ 97 h 260"/>
                <a:gd name="T14" fmla="*/ 97 w 194"/>
                <a:gd name="T15" fmla="*/ 0 h 2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260">
                  <a:moveTo>
                    <a:pt x="97" y="0"/>
                  </a:moveTo>
                  <a:cubicBezTo>
                    <a:pt x="151" y="0"/>
                    <a:pt x="194" y="43"/>
                    <a:pt x="194" y="97"/>
                  </a:cubicBezTo>
                  <a:cubicBezTo>
                    <a:pt x="194" y="132"/>
                    <a:pt x="176" y="163"/>
                    <a:pt x="148" y="180"/>
                  </a:cubicBezTo>
                  <a:cubicBezTo>
                    <a:pt x="138" y="260"/>
                    <a:pt x="138" y="260"/>
                    <a:pt x="138" y="260"/>
                  </a:cubicBezTo>
                  <a:cubicBezTo>
                    <a:pt x="56" y="260"/>
                    <a:pt x="56" y="260"/>
                    <a:pt x="56" y="260"/>
                  </a:cubicBezTo>
                  <a:cubicBezTo>
                    <a:pt x="46" y="180"/>
                    <a:pt x="46" y="180"/>
                    <a:pt x="46" y="180"/>
                  </a:cubicBezTo>
                  <a:cubicBezTo>
                    <a:pt x="18" y="163"/>
                    <a:pt x="0" y="132"/>
                    <a:pt x="0" y="97"/>
                  </a:cubicBezTo>
                  <a:cubicBezTo>
                    <a:pt x="0" y="43"/>
                    <a:pt x="43" y="0"/>
                    <a:pt x="97" y="0"/>
                  </a:cubicBezTo>
                  <a:close/>
                </a:path>
              </a:pathLst>
            </a:custGeom>
            <a:gradFill flip="none" rotWithShape="1">
              <a:gsLst>
                <a:gs pos="0">
                  <a:schemeClr val="accent5">
                    <a:lumMod val="100000"/>
                  </a:schemeClr>
                </a:gs>
                <a:gs pos="100000">
                  <a:schemeClr val="accent5">
                    <a:lumMod val="20000"/>
                    <a:lumOff val="80000"/>
                  </a:schemeClr>
                </a:gs>
                <a:gs pos="53000">
                  <a:schemeClr val="accent5">
                    <a:lumMod val="100000"/>
                  </a:schemeClr>
                </a:gs>
                <a:gs pos="53100">
                  <a:schemeClr val="accent5">
                    <a:lumMod val="20000"/>
                    <a:lumOff val="80000"/>
                  </a:schemeClr>
                </a:gs>
              </a:gsLst>
              <a:lin ang="16200000" scaled="1"/>
              <a:tileRect/>
            </a:gradFill>
            <a:ln w="127000">
              <a:solidFill>
                <a:schemeClr val="accent5">
                  <a:lumMod val="60000"/>
                </a:schemeClr>
              </a:solidFill>
            </a:ln>
          </p:spPr>
          <p:txBody>
            <a:bodyPr vert="horz" wrap="square" lIns="91440" tIns="45720" rIns="91440" bIns="45720" numCol="1" anchor="t" anchorCtr="0" compatLnSpc="1">
              <a:prstTxWarp prst="textNoShape">
                <a:avLst/>
              </a:prstTxWarp>
            </a:bodyPr>
            <a:lstStyle/>
            <a:p>
              <a:endParaRPr lang="zh-CN" altLang="en-US"/>
            </a:p>
          </p:txBody>
        </p:sp>
        <p:sp>
          <p:nvSpPr>
            <p:cNvPr id="26" name="BackShape">
              <a:extLst>
                <a:ext uri="{FF2B5EF4-FFF2-40B4-BE49-F238E27FC236}">
                  <a16:creationId xmlns:a16="http://schemas.microsoft.com/office/drawing/2014/main" id="{B3119302-EED7-4872-9ADE-E334DB176C03}"/>
                </a:ext>
              </a:extLst>
            </p:cNvPr>
            <p:cNvSpPr/>
            <p:nvPr/>
          </p:nvSpPr>
          <p:spPr bwMode="auto">
            <a:xfrm>
              <a:off x="5726254" y="2864161"/>
              <a:ext cx="731161" cy="1333172"/>
            </a:xfrm>
            <a:custGeom>
              <a:avLst/>
              <a:gdLst>
                <a:gd name="T0" fmla="*/ 31 w 83"/>
                <a:gd name="T1" fmla="*/ 152 h 152"/>
                <a:gd name="T2" fmla="*/ 27 w 83"/>
                <a:gd name="T3" fmla="*/ 72 h 152"/>
                <a:gd name="T4" fmla="*/ 2 w 83"/>
                <a:gd name="T5" fmla="*/ 31 h 152"/>
                <a:gd name="T6" fmla="*/ 11 w 83"/>
                <a:gd name="T7" fmla="*/ 27 h 152"/>
                <a:gd name="T8" fmla="*/ 7 w 83"/>
                <a:gd name="T9" fmla="*/ 15 h 152"/>
                <a:gd name="T10" fmla="*/ 17 w 83"/>
                <a:gd name="T11" fmla="*/ 0 h 152"/>
                <a:gd name="T12" fmla="*/ 26 w 83"/>
                <a:gd name="T13" fmla="*/ 13 h 152"/>
                <a:gd name="T14" fmla="*/ 21 w 83"/>
                <a:gd name="T15" fmla="*/ 28 h 152"/>
                <a:gd name="T16" fmla="*/ 37 w 83"/>
                <a:gd name="T17" fmla="*/ 28 h 152"/>
                <a:gd name="T18" fmla="*/ 32 w 83"/>
                <a:gd name="T19" fmla="*/ 15 h 152"/>
                <a:gd name="T20" fmla="*/ 42 w 83"/>
                <a:gd name="T21" fmla="*/ 0 h 152"/>
                <a:gd name="T22" fmla="*/ 51 w 83"/>
                <a:gd name="T23" fmla="*/ 15 h 152"/>
                <a:gd name="T24" fmla="*/ 47 w 83"/>
                <a:gd name="T25" fmla="*/ 28 h 152"/>
                <a:gd name="T26" fmla="*/ 62 w 83"/>
                <a:gd name="T27" fmla="*/ 28 h 152"/>
                <a:gd name="T28" fmla="*/ 57 w 83"/>
                <a:gd name="T29" fmla="*/ 13 h 152"/>
                <a:gd name="T30" fmla="*/ 67 w 83"/>
                <a:gd name="T31" fmla="*/ 0 h 152"/>
                <a:gd name="T32" fmla="*/ 76 w 83"/>
                <a:gd name="T33" fmla="*/ 15 h 152"/>
                <a:gd name="T34" fmla="*/ 72 w 83"/>
                <a:gd name="T35" fmla="*/ 27 h 152"/>
                <a:gd name="T36" fmla="*/ 83 w 83"/>
                <a:gd name="T37" fmla="*/ 34 h 152"/>
                <a:gd name="T38" fmla="*/ 57 w 83"/>
                <a:gd name="T39" fmla="*/ 72 h 152"/>
                <a:gd name="T40" fmla="*/ 53 w 83"/>
                <a:gd name="T41" fmla="*/ 152 h 152"/>
                <a:gd name="T42" fmla="*/ 50 w 83"/>
                <a:gd name="T43" fmla="*/ 71 h 152"/>
                <a:gd name="T44" fmla="*/ 50 w 83"/>
                <a:gd name="T45" fmla="*/ 69 h 152"/>
                <a:gd name="T46" fmla="*/ 68 w 83"/>
                <a:gd name="T47" fmla="*/ 33 h 152"/>
                <a:gd name="T48" fmla="*/ 42 w 83"/>
                <a:gd name="T49" fmla="*/ 33 h 152"/>
                <a:gd name="T50" fmla="*/ 16 w 83"/>
                <a:gd name="T51" fmla="*/ 33 h 152"/>
                <a:gd name="T52" fmla="*/ 33 w 83"/>
                <a:gd name="T53" fmla="*/ 68 h 152"/>
                <a:gd name="T54" fmla="*/ 34 w 83"/>
                <a:gd name="T55" fmla="*/ 148 h 152"/>
                <a:gd name="T56" fmla="*/ 18 w 83"/>
                <a:gd name="T57" fmla="*/ 19 h 152"/>
                <a:gd name="T58" fmla="*/ 19 w 83"/>
                <a:gd name="T59" fmla="*/ 9 h 152"/>
                <a:gd name="T60" fmla="*/ 15 w 83"/>
                <a:gd name="T61" fmla="*/ 10 h 152"/>
                <a:gd name="T62" fmla="*/ 15 w 83"/>
                <a:gd name="T63" fmla="*/ 20 h 152"/>
                <a:gd name="T64" fmla="*/ 42 w 83"/>
                <a:gd name="T65" fmla="*/ 23 h 152"/>
                <a:gd name="T66" fmla="*/ 44 w 83"/>
                <a:gd name="T67" fmla="*/ 15 h 152"/>
                <a:gd name="T68" fmla="*/ 42 w 83"/>
                <a:gd name="T69" fmla="*/ 7 h 152"/>
                <a:gd name="T70" fmla="*/ 39 w 83"/>
                <a:gd name="T71" fmla="*/ 15 h 152"/>
                <a:gd name="T72" fmla="*/ 42 w 83"/>
                <a:gd name="T73" fmla="*/ 23 h 152"/>
                <a:gd name="T74" fmla="*/ 68 w 83"/>
                <a:gd name="T75" fmla="*/ 20 h 152"/>
                <a:gd name="T76" fmla="*/ 69 w 83"/>
                <a:gd name="T77" fmla="*/ 10 h 152"/>
                <a:gd name="T78" fmla="*/ 65 w 83"/>
                <a:gd name="T79" fmla="*/ 9 h 152"/>
                <a:gd name="T80" fmla="*/ 65 w 83"/>
                <a:gd name="T81" fmla="*/ 1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 h="152">
                  <a:moveTo>
                    <a:pt x="34" y="148"/>
                  </a:moveTo>
                  <a:cubicBezTo>
                    <a:pt x="34" y="150"/>
                    <a:pt x="33" y="152"/>
                    <a:pt x="31" y="152"/>
                  </a:cubicBezTo>
                  <a:cubicBezTo>
                    <a:pt x="29" y="152"/>
                    <a:pt x="27" y="150"/>
                    <a:pt x="27" y="148"/>
                  </a:cubicBezTo>
                  <a:cubicBezTo>
                    <a:pt x="27" y="72"/>
                    <a:pt x="27" y="72"/>
                    <a:pt x="27" y="72"/>
                  </a:cubicBezTo>
                  <a:cubicBezTo>
                    <a:pt x="2" y="35"/>
                    <a:pt x="2" y="35"/>
                    <a:pt x="2" y="35"/>
                  </a:cubicBezTo>
                  <a:cubicBezTo>
                    <a:pt x="0" y="34"/>
                    <a:pt x="1" y="32"/>
                    <a:pt x="2" y="31"/>
                  </a:cubicBezTo>
                  <a:cubicBezTo>
                    <a:pt x="3" y="30"/>
                    <a:pt x="3" y="30"/>
                    <a:pt x="4" y="30"/>
                  </a:cubicBezTo>
                  <a:cubicBezTo>
                    <a:pt x="7" y="30"/>
                    <a:pt x="9" y="29"/>
                    <a:pt x="11" y="27"/>
                  </a:cubicBezTo>
                  <a:cubicBezTo>
                    <a:pt x="10" y="26"/>
                    <a:pt x="9" y="24"/>
                    <a:pt x="9" y="23"/>
                  </a:cubicBezTo>
                  <a:cubicBezTo>
                    <a:pt x="8" y="20"/>
                    <a:pt x="8" y="18"/>
                    <a:pt x="7" y="15"/>
                  </a:cubicBezTo>
                  <a:cubicBezTo>
                    <a:pt x="7" y="13"/>
                    <a:pt x="8" y="11"/>
                    <a:pt x="8" y="9"/>
                  </a:cubicBezTo>
                  <a:cubicBezTo>
                    <a:pt x="9" y="3"/>
                    <a:pt x="12" y="0"/>
                    <a:pt x="17" y="0"/>
                  </a:cubicBezTo>
                  <a:cubicBezTo>
                    <a:pt x="21" y="0"/>
                    <a:pt x="23" y="2"/>
                    <a:pt x="25" y="6"/>
                  </a:cubicBezTo>
                  <a:cubicBezTo>
                    <a:pt x="26" y="8"/>
                    <a:pt x="26" y="11"/>
                    <a:pt x="26" y="13"/>
                  </a:cubicBezTo>
                  <a:cubicBezTo>
                    <a:pt x="26" y="16"/>
                    <a:pt x="26" y="19"/>
                    <a:pt x="25" y="21"/>
                  </a:cubicBezTo>
                  <a:cubicBezTo>
                    <a:pt x="24" y="23"/>
                    <a:pt x="23" y="26"/>
                    <a:pt x="21" y="28"/>
                  </a:cubicBezTo>
                  <a:cubicBezTo>
                    <a:pt x="23" y="29"/>
                    <a:pt x="26" y="30"/>
                    <a:pt x="29" y="30"/>
                  </a:cubicBezTo>
                  <a:cubicBezTo>
                    <a:pt x="32" y="30"/>
                    <a:pt x="35" y="29"/>
                    <a:pt x="37" y="28"/>
                  </a:cubicBezTo>
                  <a:cubicBezTo>
                    <a:pt x="36" y="26"/>
                    <a:pt x="35" y="25"/>
                    <a:pt x="34" y="23"/>
                  </a:cubicBezTo>
                  <a:cubicBezTo>
                    <a:pt x="33" y="20"/>
                    <a:pt x="33" y="18"/>
                    <a:pt x="32" y="15"/>
                  </a:cubicBezTo>
                  <a:cubicBezTo>
                    <a:pt x="32" y="13"/>
                    <a:pt x="32" y="11"/>
                    <a:pt x="33" y="9"/>
                  </a:cubicBezTo>
                  <a:cubicBezTo>
                    <a:pt x="34" y="3"/>
                    <a:pt x="37" y="0"/>
                    <a:pt x="42" y="0"/>
                  </a:cubicBezTo>
                  <a:cubicBezTo>
                    <a:pt x="46" y="0"/>
                    <a:pt x="49" y="3"/>
                    <a:pt x="51" y="9"/>
                  </a:cubicBezTo>
                  <a:cubicBezTo>
                    <a:pt x="51" y="11"/>
                    <a:pt x="51" y="13"/>
                    <a:pt x="51" y="15"/>
                  </a:cubicBezTo>
                  <a:cubicBezTo>
                    <a:pt x="51" y="18"/>
                    <a:pt x="51" y="20"/>
                    <a:pt x="50" y="23"/>
                  </a:cubicBezTo>
                  <a:cubicBezTo>
                    <a:pt x="49" y="25"/>
                    <a:pt x="48" y="26"/>
                    <a:pt x="47" y="28"/>
                  </a:cubicBezTo>
                  <a:cubicBezTo>
                    <a:pt x="49" y="29"/>
                    <a:pt x="51" y="30"/>
                    <a:pt x="54" y="30"/>
                  </a:cubicBezTo>
                  <a:cubicBezTo>
                    <a:pt x="58" y="30"/>
                    <a:pt x="60" y="29"/>
                    <a:pt x="62" y="28"/>
                  </a:cubicBezTo>
                  <a:cubicBezTo>
                    <a:pt x="61" y="26"/>
                    <a:pt x="60" y="23"/>
                    <a:pt x="59" y="21"/>
                  </a:cubicBezTo>
                  <a:cubicBezTo>
                    <a:pt x="58" y="19"/>
                    <a:pt x="57" y="16"/>
                    <a:pt x="57" y="13"/>
                  </a:cubicBezTo>
                  <a:cubicBezTo>
                    <a:pt x="57" y="11"/>
                    <a:pt x="58" y="8"/>
                    <a:pt x="59" y="6"/>
                  </a:cubicBezTo>
                  <a:cubicBezTo>
                    <a:pt x="60" y="2"/>
                    <a:pt x="63" y="0"/>
                    <a:pt x="67" y="0"/>
                  </a:cubicBezTo>
                  <a:cubicBezTo>
                    <a:pt x="71" y="0"/>
                    <a:pt x="74" y="3"/>
                    <a:pt x="76" y="9"/>
                  </a:cubicBezTo>
                  <a:cubicBezTo>
                    <a:pt x="76" y="11"/>
                    <a:pt x="76" y="13"/>
                    <a:pt x="76" y="15"/>
                  </a:cubicBezTo>
                  <a:cubicBezTo>
                    <a:pt x="76" y="18"/>
                    <a:pt x="76" y="20"/>
                    <a:pt x="75" y="23"/>
                  </a:cubicBezTo>
                  <a:cubicBezTo>
                    <a:pt x="74" y="24"/>
                    <a:pt x="73" y="26"/>
                    <a:pt x="72" y="27"/>
                  </a:cubicBezTo>
                  <a:cubicBezTo>
                    <a:pt x="74" y="29"/>
                    <a:pt x="77" y="30"/>
                    <a:pt x="80" y="30"/>
                  </a:cubicBezTo>
                  <a:cubicBezTo>
                    <a:pt x="82" y="30"/>
                    <a:pt x="83" y="32"/>
                    <a:pt x="83" y="34"/>
                  </a:cubicBezTo>
                  <a:cubicBezTo>
                    <a:pt x="83" y="35"/>
                    <a:pt x="82" y="35"/>
                    <a:pt x="82" y="36"/>
                  </a:cubicBezTo>
                  <a:cubicBezTo>
                    <a:pt x="57" y="72"/>
                    <a:pt x="57" y="72"/>
                    <a:pt x="57" y="72"/>
                  </a:cubicBezTo>
                  <a:cubicBezTo>
                    <a:pt x="57" y="148"/>
                    <a:pt x="57" y="148"/>
                    <a:pt x="57" y="148"/>
                  </a:cubicBezTo>
                  <a:cubicBezTo>
                    <a:pt x="57" y="150"/>
                    <a:pt x="55" y="152"/>
                    <a:pt x="53" y="152"/>
                  </a:cubicBezTo>
                  <a:cubicBezTo>
                    <a:pt x="51" y="152"/>
                    <a:pt x="50" y="150"/>
                    <a:pt x="50" y="148"/>
                  </a:cubicBezTo>
                  <a:cubicBezTo>
                    <a:pt x="50" y="71"/>
                    <a:pt x="50" y="71"/>
                    <a:pt x="50" y="71"/>
                  </a:cubicBezTo>
                  <a:cubicBezTo>
                    <a:pt x="50" y="71"/>
                    <a:pt x="50" y="71"/>
                    <a:pt x="50" y="71"/>
                  </a:cubicBezTo>
                  <a:cubicBezTo>
                    <a:pt x="50" y="70"/>
                    <a:pt x="50" y="69"/>
                    <a:pt x="50" y="69"/>
                  </a:cubicBezTo>
                  <a:cubicBezTo>
                    <a:pt x="74" y="36"/>
                    <a:pt x="74" y="36"/>
                    <a:pt x="74" y="36"/>
                  </a:cubicBezTo>
                  <a:cubicBezTo>
                    <a:pt x="71" y="35"/>
                    <a:pt x="69" y="34"/>
                    <a:pt x="68" y="33"/>
                  </a:cubicBezTo>
                  <a:cubicBezTo>
                    <a:pt x="64" y="35"/>
                    <a:pt x="60" y="37"/>
                    <a:pt x="54" y="37"/>
                  </a:cubicBezTo>
                  <a:cubicBezTo>
                    <a:pt x="49" y="37"/>
                    <a:pt x="45" y="36"/>
                    <a:pt x="42" y="33"/>
                  </a:cubicBezTo>
                  <a:cubicBezTo>
                    <a:pt x="39" y="36"/>
                    <a:pt x="34" y="37"/>
                    <a:pt x="29" y="37"/>
                  </a:cubicBezTo>
                  <a:cubicBezTo>
                    <a:pt x="24" y="37"/>
                    <a:pt x="19" y="35"/>
                    <a:pt x="16" y="33"/>
                  </a:cubicBezTo>
                  <a:cubicBezTo>
                    <a:pt x="14" y="34"/>
                    <a:pt x="12" y="35"/>
                    <a:pt x="10" y="36"/>
                  </a:cubicBezTo>
                  <a:cubicBezTo>
                    <a:pt x="33" y="68"/>
                    <a:pt x="33" y="68"/>
                    <a:pt x="33" y="68"/>
                  </a:cubicBezTo>
                  <a:cubicBezTo>
                    <a:pt x="34" y="69"/>
                    <a:pt x="34" y="70"/>
                    <a:pt x="34" y="71"/>
                  </a:cubicBezTo>
                  <a:cubicBezTo>
                    <a:pt x="34" y="148"/>
                    <a:pt x="34" y="148"/>
                    <a:pt x="34" y="148"/>
                  </a:cubicBezTo>
                  <a:close/>
                  <a:moveTo>
                    <a:pt x="16" y="22"/>
                  </a:moveTo>
                  <a:cubicBezTo>
                    <a:pt x="17" y="21"/>
                    <a:pt x="18" y="20"/>
                    <a:pt x="18" y="19"/>
                  </a:cubicBezTo>
                  <a:cubicBezTo>
                    <a:pt x="19" y="17"/>
                    <a:pt x="19" y="15"/>
                    <a:pt x="19" y="13"/>
                  </a:cubicBezTo>
                  <a:cubicBezTo>
                    <a:pt x="19" y="11"/>
                    <a:pt x="19" y="10"/>
                    <a:pt x="19" y="9"/>
                  </a:cubicBezTo>
                  <a:cubicBezTo>
                    <a:pt x="18" y="8"/>
                    <a:pt x="18" y="7"/>
                    <a:pt x="17" y="7"/>
                  </a:cubicBezTo>
                  <a:cubicBezTo>
                    <a:pt x="16" y="7"/>
                    <a:pt x="15" y="8"/>
                    <a:pt x="15" y="10"/>
                  </a:cubicBezTo>
                  <a:cubicBezTo>
                    <a:pt x="14" y="12"/>
                    <a:pt x="14" y="13"/>
                    <a:pt x="14" y="15"/>
                  </a:cubicBezTo>
                  <a:cubicBezTo>
                    <a:pt x="14" y="17"/>
                    <a:pt x="15" y="18"/>
                    <a:pt x="15" y="20"/>
                  </a:cubicBezTo>
                  <a:cubicBezTo>
                    <a:pt x="16" y="21"/>
                    <a:pt x="16" y="22"/>
                    <a:pt x="16" y="22"/>
                  </a:cubicBezTo>
                  <a:close/>
                  <a:moveTo>
                    <a:pt x="42" y="23"/>
                  </a:moveTo>
                  <a:cubicBezTo>
                    <a:pt x="42" y="22"/>
                    <a:pt x="43" y="21"/>
                    <a:pt x="43" y="20"/>
                  </a:cubicBezTo>
                  <a:cubicBezTo>
                    <a:pt x="44" y="18"/>
                    <a:pt x="44" y="17"/>
                    <a:pt x="44" y="15"/>
                  </a:cubicBezTo>
                  <a:cubicBezTo>
                    <a:pt x="44" y="13"/>
                    <a:pt x="44" y="12"/>
                    <a:pt x="44" y="10"/>
                  </a:cubicBezTo>
                  <a:cubicBezTo>
                    <a:pt x="43" y="8"/>
                    <a:pt x="43" y="7"/>
                    <a:pt x="42" y="7"/>
                  </a:cubicBezTo>
                  <a:cubicBezTo>
                    <a:pt x="41" y="7"/>
                    <a:pt x="40" y="8"/>
                    <a:pt x="40" y="10"/>
                  </a:cubicBezTo>
                  <a:cubicBezTo>
                    <a:pt x="39" y="12"/>
                    <a:pt x="39" y="13"/>
                    <a:pt x="39" y="15"/>
                  </a:cubicBezTo>
                  <a:cubicBezTo>
                    <a:pt x="39" y="17"/>
                    <a:pt x="40" y="18"/>
                    <a:pt x="40" y="20"/>
                  </a:cubicBezTo>
                  <a:cubicBezTo>
                    <a:pt x="41" y="21"/>
                    <a:pt x="41" y="22"/>
                    <a:pt x="42" y="23"/>
                  </a:cubicBezTo>
                  <a:close/>
                  <a:moveTo>
                    <a:pt x="67" y="22"/>
                  </a:moveTo>
                  <a:cubicBezTo>
                    <a:pt x="68" y="22"/>
                    <a:pt x="68" y="21"/>
                    <a:pt x="68" y="20"/>
                  </a:cubicBezTo>
                  <a:cubicBezTo>
                    <a:pt x="69" y="18"/>
                    <a:pt x="69" y="17"/>
                    <a:pt x="69" y="15"/>
                  </a:cubicBezTo>
                  <a:cubicBezTo>
                    <a:pt x="69" y="13"/>
                    <a:pt x="69" y="12"/>
                    <a:pt x="69" y="10"/>
                  </a:cubicBezTo>
                  <a:cubicBezTo>
                    <a:pt x="68" y="8"/>
                    <a:pt x="68" y="7"/>
                    <a:pt x="67" y="7"/>
                  </a:cubicBezTo>
                  <a:cubicBezTo>
                    <a:pt x="66" y="7"/>
                    <a:pt x="66" y="8"/>
                    <a:pt x="65" y="9"/>
                  </a:cubicBezTo>
                  <a:cubicBezTo>
                    <a:pt x="65" y="10"/>
                    <a:pt x="64" y="11"/>
                    <a:pt x="64" y="13"/>
                  </a:cubicBezTo>
                  <a:cubicBezTo>
                    <a:pt x="64" y="15"/>
                    <a:pt x="65" y="17"/>
                    <a:pt x="65" y="19"/>
                  </a:cubicBezTo>
                  <a:cubicBezTo>
                    <a:pt x="66" y="20"/>
                    <a:pt x="66" y="21"/>
                    <a:pt x="67" y="22"/>
                  </a:cubicBezTo>
                  <a:close/>
                </a:path>
              </a:pathLst>
            </a:custGeom>
            <a:solidFill>
              <a:schemeClr val="accent5">
                <a:lumMod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BackShape">
              <a:extLst>
                <a:ext uri="{FF2B5EF4-FFF2-40B4-BE49-F238E27FC236}">
                  <a16:creationId xmlns:a16="http://schemas.microsoft.com/office/drawing/2014/main" id="{F9160BD1-054D-4655-BDD1-33A78DC41CCB}"/>
                </a:ext>
              </a:extLst>
            </p:cNvPr>
            <p:cNvSpPr/>
            <p:nvPr/>
          </p:nvSpPr>
          <p:spPr bwMode="auto">
            <a:xfrm>
              <a:off x="5625059" y="4142156"/>
              <a:ext cx="940047" cy="555115"/>
            </a:xfrm>
            <a:custGeom>
              <a:avLst/>
              <a:gdLst>
                <a:gd name="T0" fmla="*/ 0 w 110"/>
                <a:gd name="T1" fmla="*/ 0 h 65"/>
                <a:gd name="T2" fmla="*/ 110 w 110"/>
                <a:gd name="T3" fmla="*/ 0 h 65"/>
                <a:gd name="T4" fmla="*/ 105 w 110"/>
                <a:gd name="T5" fmla="*/ 52 h 65"/>
                <a:gd name="T6" fmla="*/ 91 w 110"/>
                <a:gd name="T7" fmla="*/ 65 h 65"/>
                <a:gd name="T8" fmla="*/ 19 w 110"/>
                <a:gd name="T9" fmla="*/ 65 h 65"/>
                <a:gd name="T10" fmla="*/ 5 w 110"/>
                <a:gd name="T11" fmla="*/ 52 h 65"/>
                <a:gd name="T12" fmla="*/ 0 w 110"/>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110" h="65">
                  <a:moveTo>
                    <a:pt x="0" y="0"/>
                  </a:moveTo>
                  <a:cubicBezTo>
                    <a:pt x="110" y="0"/>
                    <a:pt x="110" y="0"/>
                    <a:pt x="110" y="0"/>
                  </a:cubicBezTo>
                  <a:cubicBezTo>
                    <a:pt x="105" y="52"/>
                    <a:pt x="105" y="52"/>
                    <a:pt x="105" y="52"/>
                  </a:cubicBezTo>
                  <a:cubicBezTo>
                    <a:pt x="104" y="61"/>
                    <a:pt x="103" y="65"/>
                    <a:pt x="91" y="65"/>
                  </a:cubicBezTo>
                  <a:cubicBezTo>
                    <a:pt x="19" y="65"/>
                    <a:pt x="19" y="65"/>
                    <a:pt x="19" y="65"/>
                  </a:cubicBezTo>
                  <a:cubicBezTo>
                    <a:pt x="6" y="65"/>
                    <a:pt x="6" y="61"/>
                    <a:pt x="5" y="52"/>
                  </a:cubicBezTo>
                  <a:lnTo>
                    <a:pt x="0" y="0"/>
                  </a:lnTo>
                  <a:close/>
                </a:path>
              </a:pathLst>
            </a:custGeom>
            <a:solidFill>
              <a:schemeClr val="accent5">
                <a:lumMod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ValueBack1">
              <a:extLst>
                <a:ext uri="{FF2B5EF4-FFF2-40B4-BE49-F238E27FC236}">
                  <a16:creationId xmlns:a16="http://schemas.microsoft.com/office/drawing/2014/main" id="{5976A50E-C841-4B66-A8D3-348196447E67}"/>
                </a:ext>
              </a:extLst>
            </p:cNvPr>
            <p:cNvSpPr/>
            <p:nvPr/>
          </p:nvSpPr>
          <p:spPr bwMode="auto">
            <a:xfrm>
              <a:off x="6422003" y="1520573"/>
              <a:ext cx="281215" cy="614510"/>
            </a:xfrm>
            <a:custGeom>
              <a:avLst/>
              <a:gdLst>
                <a:gd name="T0" fmla="*/ 22 w 32"/>
                <a:gd name="T1" fmla="*/ 4 h 70"/>
                <a:gd name="T2" fmla="*/ 28 w 32"/>
                <a:gd name="T3" fmla="*/ 1 h 70"/>
                <a:gd name="T4" fmla="*/ 31 w 32"/>
                <a:gd name="T5" fmla="*/ 8 h 70"/>
                <a:gd name="T6" fmla="*/ 10 w 32"/>
                <a:gd name="T7" fmla="*/ 66 h 70"/>
                <a:gd name="T8" fmla="*/ 4 w 32"/>
                <a:gd name="T9" fmla="*/ 69 h 70"/>
                <a:gd name="T10" fmla="*/ 1 w 32"/>
                <a:gd name="T11" fmla="*/ 63 h 70"/>
                <a:gd name="T12" fmla="*/ 22 w 32"/>
                <a:gd name="T13" fmla="*/ 4 h 70"/>
              </a:gdLst>
              <a:ahLst/>
              <a:cxnLst>
                <a:cxn ang="0">
                  <a:pos x="T0" y="T1"/>
                </a:cxn>
                <a:cxn ang="0">
                  <a:pos x="T2" y="T3"/>
                </a:cxn>
                <a:cxn ang="0">
                  <a:pos x="T4" y="T5"/>
                </a:cxn>
                <a:cxn ang="0">
                  <a:pos x="T6" y="T7"/>
                </a:cxn>
                <a:cxn ang="0">
                  <a:pos x="T8" y="T9"/>
                </a:cxn>
                <a:cxn ang="0">
                  <a:pos x="T10" y="T11"/>
                </a:cxn>
                <a:cxn ang="0">
                  <a:pos x="T12" y="T13"/>
                </a:cxn>
              </a:cxnLst>
              <a:rect l="0" t="0" r="r" b="b"/>
              <a:pathLst>
                <a:path w="32" h="70">
                  <a:moveTo>
                    <a:pt x="22" y="4"/>
                  </a:moveTo>
                  <a:cubicBezTo>
                    <a:pt x="23" y="2"/>
                    <a:pt x="26" y="0"/>
                    <a:pt x="28" y="1"/>
                  </a:cubicBezTo>
                  <a:cubicBezTo>
                    <a:pt x="31" y="2"/>
                    <a:pt x="32" y="5"/>
                    <a:pt x="31" y="8"/>
                  </a:cubicBezTo>
                  <a:cubicBezTo>
                    <a:pt x="10" y="66"/>
                    <a:pt x="10" y="66"/>
                    <a:pt x="10" y="66"/>
                  </a:cubicBezTo>
                  <a:cubicBezTo>
                    <a:pt x="9" y="69"/>
                    <a:pt x="6" y="70"/>
                    <a:pt x="4" y="69"/>
                  </a:cubicBezTo>
                  <a:cubicBezTo>
                    <a:pt x="1" y="68"/>
                    <a:pt x="0" y="65"/>
                    <a:pt x="1" y="63"/>
                  </a:cubicBezTo>
                  <a:lnTo>
                    <a:pt x="22" y="4"/>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ValueBack1">
              <a:extLst>
                <a:ext uri="{FF2B5EF4-FFF2-40B4-BE49-F238E27FC236}">
                  <a16:creationId xmlns:a16="http://schemas.microsoft.com/office/drawing/2014/main" id="{84FD8D58-65A5-49F2-90B0-FDDA84FEC26D}"/>
                </a:ext>
              </a:extLst>
            </p:cNvPr>
            <p:cNvSpPr/>
            <p:nvPr/>
          </p:nvSpPr>
          <p:spPr bwMode="auto">
            <a:xfrm>
              <a:off x="6746964" y="1810122"/>
              <a:ext cx="447862" cy="510355"/>
            </a:xfrm>
            <a:custGeom>
              <a:avLst/>
              <a:gdLst>
                <a:gd name="T0" fmla="*/ 42 w 51"/>
                <a:gd name="T1" fmla="*/ 2 h 58"/>
                <a:gd name="T2" fmla="*/ 49 w 51"/>
                <a:gd name="T3" fmla="*/ 2 h 58"/>
                <a:gd name="T4" fmla="*/ 49 w 51"/>
                <a:gd name="T5" fmla="*/ 8 h 58"/>
                <a:gd name="T6" fmla="*/ 9 w 51"/>
                <a:gd name="T7" fmla="*/ 56 h 58"/>
                <a:gd name="T8" fmla="*/ 2 w 51"/>
                <a:gd name="T9" fmla="*/ 57 h 58"/>
                <a:gd name="T10" fmla="*/ 2 w 51"/>
                <a:gd name="T11" fmla="*/ 50 h 58"/>
                <a:gd name="T12" fmla="*/ 42 w 51"/>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51" h="58">
                  <a:moveTo>
                    <a:pt x="42" y="2"/>
                  </a:moveTo>
                  <a:cubicBezTo>
                    <a:pt x="44" y="0"/>
                    <a:pt x="47" y="0"/>
                    <a:pt x="49" y="2"/>
                  </a:cubicBezTo>
                  <a:cubicBezTo>
                    <a:pt x="51" y="3"/>
                    <a:pt x="51" y="6"/>
                    <a:pt x="49" y="8"/>
                  </a:cubicBezTo>
                  <a:cubicBezTo>
                    <a:pt x="9" y="56"/>
                    <a:pt x="9" y="56"/>
                    <a:pt x="9" y="56"/>
                  </a:cubicBezTo>
                  <a:cubicBezTo>
                    <a:pt x="8" y="58"/>
                    <a:pt x="5" y="58"/>
                    <a:pt x="2" y="57"/>
                  </a:cubicBezTo>
                  <a:cubicBezTo>
                    <a:pt x="0" y="55"/>
                    <a:pt x="0" y="52"/>
                    <a:pt x="2" y="50"/>
                  </a:cubicBezTo>
                  <a:lnTo>
                    <a:pt x="42" y="2"/>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ValueBack1">
              <a:extLst>
                <a:ext uri="{FF2B5EF4-FFF2-40B4-BE49-F238E27FC236}">
                  <a16:creationId xmlns:a16="http://schemas.microsoft.com/office/drawing/2014/main" id="{F4619F6E-0961-48DD-89F6-2FD12F68D519}"/>
                </a:ext>
              </a:extLst>
            </p:cNvPr>
            <p:cNvSpPr/>
            <p:nvPr/>
          </p:nvSpPr>
          <p:spPr bwMode="auto">
            <a:xfrm>
              <a:off x="6992767" y="2241319"/>
              <a:ext cx="570764" cy="368706"/>
            </a:xfrm>
            <a:custGeom>
              <a:avLst/>
              <a:gdLst>
                <a:gd name="T0" fmla="*/ 57 w 65"/>
                <a:gd name="T1" fmla="*/ 2 h 42"/>
                <a:gd name="T2" fmla="*/ 63 w 65"/>
                <a:gd name="T3" fmla="*/ 3 h 42"/>
                <a:gd name="T4" fmla="*/ 62 w 65"/>
                <a:gd name="T5" fmla="*/ 10 h 42"/>
                <a:gd name="T6" fmla="*/ 8 w 65"/>
                <a:gd name="T7" fmla="*/ 41 h 42"/>
                <a:gd name="T8" fmla="*/ 1 w 65"/>
                <a:gd name="T9" fmla="*/ 39 h 42"/>
                <a:gd name="T10" fmla="*/ 3 w 65"/>
                <a:gd name="T11" fmla="*/ 33 h 42"/>
                <a:gd name="T12" fmla="*/ 57 w 65"/>
                <a:gd name="T13" fmla="*/ 2 h 42"/>
              </a:gdLst>
              <a:ahLst/>
              <a:cxnLst>
                <a:cxn ang="0">
                  <a:pos x="T0" y="T1"/>
                </a:cxn>
                <a:cxn ang="0">
                  <a:pos x="T2" y="T3"/>
                </a:cxn>
                <a:cxn ang="0">
                  <a:pos x="T4" y="T5"/>
                </a:cxn>
                <a:cxn ang="0">
                  <a:pos x="T6" y="T7"/>
                </a:cxn>
                <a:cxn ang="0">
                  <a:pos x="T8" y="T9"/>
                </a:cxn>
                <a:cxn ang="0">
                  <a:pos x="T10" y="T11"/>
                </a:cxn>
                <a:cxn ang="0">
                  <a:pos x="T12" y="T13"/>
                </a:cxn>
              </a:cxnLst>
              <a:rect l="0" t="0" r="r" b="b"/>
              <a:pathLst>
                <a:path w="65" h="42">
                  <a:moveTo>
                    <a:pt x="57" y="2"/>
                  </a:moveTo>
                  <a:cubicBezTo>
                    <a:pt x="59" y="0"/>
                    <a:pt x="62" y="1"/>
                    <a:pt x="63" y="3"/>
                  </a:cubicBezTo>
                  <a:cubicBezTo>
                    <a:pt x="65" y="6"/>
                    <a:pt x="64" y="9"/>
                    <a:pt x="62" y="10"/>
                  </a:cubicBezTo>
                  <a:cubicBezTo>
                    <a:pt x="8" y="41"/>
                    <a:pt x="8" y="41"/>
                    <a:pt x="8" y="41"/>
                  </a:cubicBezTo>
                  <a:cubicBezTo>
                    <a:pt x="5" y="42"/>
                    <a:pt x="2" y="42"/>
                    <a:pt x="1" y="39"/>
                  </a:cubicBezTo>
                  <a:cubicBezTo>
                    <a:pt x="0" y="37"/>
                    <a:pt x="1" y="34"/>
                    <a:pt x="3" y="33"/>
                  </a:cubicBezTo>
                  <a:lnTo>
                    <a:pt x="57" y="2"/>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ValueBack1">
              <a:extLst>
                <a:ext uri="{FF2B5EF4-FFF2-40B4-BE49-F238E27FC236}">
                  <a16:creationId xmlns:a16="http://schemas.microsoft.com/office/drawing/2014/main" id="{633D2BEA-14BB-4841-9562-410A6BE34324}"/>
                </a:ext>
              </a:extLst>
            </p:cNvPr>
            <p:cNvSpPr/>
            <p:nvPr/>
          </p:nvSpPr>
          <p:spPr bwMode="auto">
            <a:xfrm>
              <a:off x="7124000" y="2776672"/>
              <a:ext cx="633257" cy="191643"/>
            </a:xfrm>
            <a:custGeom>
              <a:avLst/>
              <a:gdLst>
                <a:gd name="T0" fmla="*/ 66 w 72"/>
                <a:gd name="T1" fmla="*/ 1 h 22"/>
                <a:gd name="T2" fmla="*/ 71 w 72"/>
                <a:gd name="T3" fmla="*/ 5 h 22"/>
                <a:gd name="T4" fmla="*/ 67 w 72"/>
                <a:gd name="T5" fmla="*/ 10 h 22"/>
                <a:gd name="T6" fmla="*/ 6 w 72"/>
                <a:gd name="T7" fmla="*/ 21 h 22"/>
                <a:gd name="T8" fmla="*/ 0 w 72"/>
                <a:gd name="T9" fmla="*/ 17 h 22"/>
                <a:gd name="T10" fmla="*/ 4 w 72"/>
                <a:gd name="T11" fmla="*/ 12 h 22"/>
                <a:gd name="T12" fmla="*/ 66 w 72"/>
                <a:gd name="T13" fmla="*/ 1 h 22"/>
              </a:gdLst>
              <a:ahLst/>
              <a:cxnLst>
                <a:cxn ang="0">
                  <a:pos x="T0" y="T1"/>
                </a:cxn>
                <a:cxn ang="0">
                  <a:pos x="T2" y="T3"/>
                </a:cxn>
                <a:cxn ang="0">
                  <a:pos x="T4" y="T5"/>
                </a:cxn>
                <a:cxn ang="0">
                  <a:pos x="T6" y="T7"/>
                </a:cxn>
                <a:cxn ang="0">
                  <a:pos x="T8" y="T9"/>
                </a:cxn>
                <a:cxn ang="0">
                  <a:pos x="T10" y="T11"/>
                </a:cxn>
                <a:cxn ang="0">
                  <a:pos x="T12" y="T13"/>
                </a:cxn>
              </a:cxnLst>
              <a:rect l="0" t="0" r="r" b="b"/>
              <a:pathLst>
                <a:path w="72" h="22">
                  <a:moveTo>
                    <a:pt x="66" y="1"/>
                  </a:moveTo>
                  <a:cubicBezTo>
                    <a:pt x="68" y="0"/>
                    <a:pt x="71" y="2"/>
                    <a:pt x="71" y="5"/>
                  </a:cubicBezTo>
                  <a:cubicBezTo>
                    <a:pt x="72" y="7"/>
                    <a:pt x="70" y="10"/>
                    <a:pt x="67" y="10"/>
                  </a:cubicBezTo>
                  <a:cubicBezTo>
                    <a:pt x="6" y="21"/>
                    <a:pt x="6" y="21"/>
                    <a:pt x="6" y="21"/>
                  </a:cubicBezTo>
                  <a:cubicBezTo>
                    <a:pt x="3" y="22"/>
                    <a:pt x="1" y="20"/>
                    <a:pt x="0" y="17"/>
                  </a:cubicBezTo>
                  <a:cubicBezTo>
                    <a:pt x="0" y="15"/>
                    <a:pt x="2" y="12"/>
                    <a:pt x="4" y="12"/>
                  </a:cubicBezTo>
                  <a:lnTo>
                    <a:pt x="66" y="1"/>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ValueBack1">
              <a:extLst>
                <a:ext uri="{FF2B5EF4-FFF2-40B4-BE49-F238E27FC236}">
                  <a16:creationId xmlns:a16="http://schemas.microsoft.com/office/drawing/2014/main" id="{43FF56D2-DE74-49EC-B8DD-4EF3C8F1F8AA}"/>
                </a:ext>
              </a:extLst>
            </p:cNvPr>
            <p:cNvSpPr/>
            <p:nvPr/>
          </p:nvSpPr>
          <p:spPr bwMode="auto">
            <a:xfrm>
              <a:off x="6053297" y="1433084"/>
              <a:ext cx="87489" cy="633257"/>
            </a:xfrm>
            <a:custGeom>
              <a:avLst/>
              <a:gdLst>
                <a:gd name="T0" fmla="*/ 0 w 10"/>
                <a:gd name="T1" fmla="*/ 5 h 72"/>
                <a:gd name="T2" fmla="*/ 5 w 10"/>
                <a:gd name="T3" fmla="*/ 0 h 72"/>
                <a:gd name="T4" fmla="*/ 10 w 10"/>
                <a:gd name="T5" fmla="*/ 5 h 72"/>
                <a:gd name="T6" fmla="*/ 10 w 10"/>
                <a:gd name="T7" fmla="*/ 67 h 72"/>
                <a:gd name="T8" fmla="*/ 5 w 10"/>
                <a:gd name="T9" fmla="*/ 72 h 72"/>
                <a:gd name="T10" fmla="*/ 0 w 10"/>
                <a:gd name="T11" fmla="*/ 67 h 72"/>
                <a:gd name="T12" fmla="*/ 0 w 10"/>
                <a:gd name="T13" fmla="*/ 5 h 72"/>
              </a:gdLst>
              <a:ahLst/>
              <a:cxnLst>
                <a:cxn ang="0">
                  <a:pos x="T0" y="T1"/>
                </a:cxn>
                <a:cxn ang="0">
                  <a:pos x="T2" y="T3"/>
                </a:cxn>
                <a:cxn ang="0">
                  <a:pos x="T4" y="T5"/>
                </a:cxn>
                <a:cxn ang="0">
                  <a:pos x="T6" y="T7"/>
                </a:cxn>
                <a:cxn ang="0">
                  <a:pos x="T8" y="T9"/>
                </a:cxn>
                <a:cxn ang="0">
                  <a:pos x="T10" y="T11"/>
                </a:cxn>
                <a:cxn ang="0">
                  <a:pos x="T12" y="T13"/>
                </a:cxn>
              </a:cxnLst>
              <a:rect l="0" t="0" r="r" b="b"/>
              <a:pathLst>
                <a:path w="10" h="72">
                  <a:moveTo>
                    <a:pt x="0" y="5"/>
                  </a:moveTo>
                  <a:cubicBezTo>
                    <a:pt x="0" y="2"/>
                    <a:pt x="2" y="0"/>
                    <a:pt x="5" y="0"/>
                  </a:cubicBezTo>
                  <a:cubicBezTo>
                    <a:pt x="8" y="0"/>
                    <a:pt x="10" y="2"/>
                    <a:pt x="10" y="5"/>
                  </a:cubicBezTo>
                  <a:cubicBezTo>
                    <a:pt x="10" y="67"/>
                    <a:pt x="10" y="67"/>
                    <a:pt x="10" y="67"/>
                  </a:cubicBezTo>
                  <a:cubicBezTo>
                    <a:pt x="10" y="70"/>
                    <a:pt x="8" y="72"/>
                    <a:pt x="5" y="72"/>
                  </a:cubicBezTo>
                  <a:cubicBezTo>
                    <a:pt x="2" y="72"/>
                    <a:pt x="0" y="70"/>
                    <a:pt x="0" y="67"/>
                  </a:cubicBezTo>
                  <a:lnTo>
                    <a:pt x="0" y="5"/>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ValueBack1">
              <a:extLst>
                <a:ext uri="{FF2B5EF4-FFF2-40B4-BE49-F238E27FC236}">
                  <a16:creationId xmlns:a16="http://schemas.microsoft.com/office/drawing/2014/main" id="{45FB7848-0795-42CE-B611-AC8F02456AFB}"/>
                </a:ext>
              </a:extLst>
            </p:cNvPr>
            <p:cNvSpPr/>
            <p:nvPr/>
          </p:nvSpPr>
          <p:spPr bwMode="auto">
            <a:xfrm>
              <a:off x="5488783" y="1520573"/>
              <a:ext cx="281215" cy="614510"/>
            </a:xfrm>
            <a:custGeom>
              <a:avLst/>
              <a:gdLst>
                <a:gd name="T0" fmla="*/ 1 w 32"/>
                <a:gd name="T1" fmla="*/ 8 h 70"/>
                <a:gd name="T2" fmla="*/ 3 w 32"/>
                <a:gd name="T3" fmla="*/ 1 h 70"/>
                <a:gd name="T4" fmla="*/ 10 w 32"/>
                <a:gd name="T5" fmla="*/ 4 h 70"/>
                <a:gd name="T6" fmla="*/ 31 w 32"/>
                <a:gd name="T7" fmla="*/ 63 h 70"/>
                <a:gd name="T8" fmla="*/ 28 w 32"/>
                <a:gd name="T9" fmla="*/ 69 h 70"/>
                <a:gd name="T10" fmla="*/ 22 w 32"/>
                <a:gd name="T11" fmla="*/ 66 h 70"/>
                <a:gd name="T12" fmla="*/ 1 w 32"/>
                <a:gd name="T13" fmla="*/ 8 h 70"/>
              </a:gdLst>
              <a:ahLst/>
              <a:cxnLst>
                <a:cxn ang="0">
                  <a:pos x="T0" y="T1"/>
                </a:cxn>
                <a:cxn ang="0">
                  <a:pos x="T2" y="T3"/>
                </a:cxn>
                <a:cxn ang="0">
                  <a:pos x="T4" y="T5"/>
                </a:cxn>
                <a:cxn ang="0">
                  <a:pos x="T6" y="T7"/>
                </a:cxn>
                <a:cxn ang="0">
                  <a:pos x="T8" y="T9"/>
                </a:cxn>
                <a:cxn ang="0">
                  <a:pos x="T10" y="T11"/>
                </a:cxn>
                <a:cxn ang="0">
                  <a:pos x="T12" y="T13"/>
                </a:cxn>
              </a:cxnLst>
              <a:rect l="0" t="0" r="r" b="b"/>
              <a:pathLst>
                <a:path w="32" h="70">
                  <a:moveTo>
                    <a:pt x="1" y="8"/>
                  </a:moveTo>
                  <a:cubicBezTo>
                    <a:pt x="0" y="5"/>
                    <a:pt x="1" y="2"/>
                    <a:pt x="3" y="1"/>
                  </a:cubicBezTo>
                  <a:cubicBezTo>
                    <a:pt x="6" y="0"/>
                    <a:pt x="9" y="2"/>
                    <a:pt x="10" y="4"/>
                  </a:cubicBezTo>
                  <a:cubicBezTo>
                    <a:pt x="31" y="63"/>
                    <a:pt x="31" y="63"/>
                    <a:pt x="31" y="63"/>
                  </a:cubicBezTo>
                  <a:cubicBezTo>
                    <a:pt x="32" y="65"/>
                    <a:pt x="31" y="68"/>
                    <a:pt x="28" y="69"/>
                  </a:cubicBezTo>
                  <a:cubicBezTo>
                    <a:pt x="26" y="70"/>
                    <a:pt x="23" y="69"/>
                    <a:pt x="22" y="66"/>
                  </a:cubicBezTo>
                  <a:lnTo>
                    <a:pt x="1" y="8"/>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ValueBack1">
              <a:extLst>
                <a:ext uri="{FF2B5EF4-FFF2-40B4-BE49-F238E27FC236}">
                  <a16:creationId xmlns:a16="http://schemas.microsoft.com/office/drawing/2014/main" id="{A9378644-FC97-4B8B-9882-ACD872BD0BB0}"/>
                </a:ext>
              </a:extLst>
            </p:cNvPr>
            <p:cNvSpPr/>
            <p:nvPr/>
          </p:nvSpPr>
          <p:spPr bwMode="auto">
            <a:xfrm>
              <a:off x="4997176" y="1810122"/>
              <a:ext cx="447862" cy="510355"/>
            </a:xfrm>
            <a:custGeom>
              <a:avLst/>
              <a:gdLst>
                <a:gd name="T0" fmla="*/ 1 w 51"/>
                <a:gd name="T1" fmla="*/ 8 h 58"/>
                <a:gd name="T2" fmla="*/ 2 w 51"/>
                <a:gd name="T3" fmla="*/ 2 h 58"/>
                <a:gd name="T4" fmla="*/ 9 w 51"/>
                <a:gd name="T5" fmla="*/ 2 h 58"/>
                <a:gd name="T6" fmla="*/ 49 w 51"/>
                <a:gd name="T7" fmla="*/ 50 h 58"/>
                <a:gd name="T8" fmla="*/ 48 w 51"/>
                <a:gd name="T9" fmla="*/ 57 h 58"/>
                <a:gd name="T10" fmla="*/ 41 w 51"/>
                <a:gd name="T11" fmla="*/ 56 h 58"/>
                <a:gd name="T12" fmla="*/ 1 w 51"/>
                <a:gd name="T13" fmla="*/ 8 h 58"/>
              </a:gdLst>
              <a:ahLst/>
              <a:cxnLst>
                <a:cxn ang="0">
                  <a:pos x="T0" y="T1"/>
                </a:cxn>
                <a:cxn ang="0">
                  <a:pos x="T2" y="T3"/>
                </a:cxn>
                <a:cxn ang="0">
                  <a:pos x="T4" y="T5"/>
                </a:cxn>
                <a:cxn ang="0">
                  <a:pos x="T6" y="T7"/>
                </a:cxn>
                <a:cxn ang="0">
                  <a:pos x="T8" y="T9"/>
                </a:cxn>
                <a:cxn ang="0">
                  <a:pos x="T10" y="T11"/>
                </a:cxn>
                <a:cxn ang="0">
                  <a:pos x="T12" y="T13"/>
                </a:cxn>
              </a:cxnLst>
              <a:rect l="0" t="0" r="r" b="b"/>
              <a:pathLst>
                <a:path w="51" h="58">
                  <a:moveTo>
                    <a:pt x="1" y="8"/>
                  </a:moveTo>
                  <a:cubicBezTo>
                    <a:pt x="0" y="6"/>
                    <a:pt x="0" y="3"/>
                    <a:pt x="2" y="2"/>
                  </a:cubicBezTo>
                  <a:cubicBezTo>
                    <a:pt x="4" y="0"/>
                    <a:pt x="7" y="0"/>
                    <a:pt x="9" y="2"/>
                  </a:cubicBezTo>
                  <a:cubicBezTo>
                    <a:pt x="49" y="50"/>
                    <a:pt x="49" y="50"/>
                    <a:pt x="49" y="50"/>
                  </a:cubicBezTo>
                  <a:cubicBezTo>
                    <a:pt x="51" y="52"/>
                    <a:pt x="50" y="55"/>
                    <a:pt x="48" y="57"/>
                  </a:cubicBezTo>
                  <a:cubicBezTo>
                    <a:pt x="46" y="58"/>
                    <a:pt x="43" y="58"/>
                    <a:pt x="41" y="56"/>
                  </a:cubicBezTo>
                  <a:lnTo>
                    <a:pt x="1" y="8"/>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ValueBack1">
              <a:extLst>
                <a:ext uri="{FF2B5EF4-FFF2-40B4-BE49-F238E27FC236}">
                  <a16:creationId xmlns:a16="http://schemas.microsoft.com/office/drawing/2014/main" id="{54BAB087-DC52-4CB6-9FF8-7E78F6F0891B}"/>
                </a:ext>
              </a:extLst>
            </p:cNvPr>
            <p:cNvSpPr/>
            <p:nvPr/>
          </p:nvSpPr>
          <p:spPr bwMode="auto">
            <a:xfrm>
              <a:off x="4628470" y="2241319"/>
              <a:ext cx="570764" cy="368706"/>
            </a:xfrm>
            <a:custGeom>
              <a:avLst/>
              <a:gdLst>
                <a:gd name="T0" fmla="*/ 3 w 65"/>
                <a:gd name="T1" fmla="*/ 10 h 42"/>
                <a:gd name="T2" fmla="*/ 1 w 65"/>
                <a:gd name="T3" fmla="*/ 3 h 42"/>
                <a:gd name="T4" fmla="*/ 8 w 65"/>
                <a:gd name="T5" fmla="*/ 2 h 42"/>
                <a:gd name="T6" fmla="*/ 62 w 65"/>
                <a:gd name="T7" fmla="*/ 33 h 42"/>
                <a:gd name="T8" fmla="*/ 64 w 65"/>
                <a:gd name="T9" fmla="*/ 39 h 42"/>
                <a:gd name="T10" fmla="*/ 57 w 65"/>
                <a:gd name="T11" fmla="*/ 41 h 42"/>
                <a:gd name="T12" fmla="*/ 3 w 65"/>
                <a:gd name="T13" fmla="*/ 10 h 42"/>
              </a:gdLst>
              <a:ahLst/>
              <a:cxnLst>
                <a:cxn ang="0">
                  <a:pos x="T0" y="T1"/>
                </a:cxn>
                <a:cxn ang="0">
                  <a:pos x="T2" y="T3"/>
                </a:cxn>
                <a:cxn ang="0">
                  <a:pos x="T4" y="T5"/>
                </a:cxn>
                <a:cxn ang="0">
                  <a:pos x="T6" y="T7"/>
                </a:cxn>
                <a:cxn ang="0">
                  <a:pos x="T8" y="T9"/>
                </a:cxn>
                <a:cxn ang="0">
                  <a:pos x="T10" y="T11"/>
                </a:cxn>
                <a:cxn ang="0">
                  <a:pos x="T12" y="T13"/>
                </a:cxn>
              </a:cxnLst>
              <a:rect l="0" t="0" r="r" b="b"/>
              <a:pathLst>
                <a:path w="65" h="42">
                  <a:moveTo>
                    <a:pt x="3" y="10"/>
                  </a:moveTo>
                  <a:cubicBezTo>
                    <a:pt x="1" y="9"/>
                    <a:pt x="0" y="6"/>
                    <a:pt x="1" y="3"/>
                  </a:cubicBezTo>
                  <a:cubicBezTo>
                    <a:pt x="3" y="1"/>
                    <a:pt x="6" y="0"/>
                    <a:pt x="8" y="2"/>
                  </a:cubicBezTo>
                  <a:cubicBezTo>
                    <a:pt x="62" y="33"/>
                    <a:pt x="62" y="33"/>
                    <a:pt x="62" y="33"/>
                  </a:cubicBezTo>
                  <a:cubicBezTo>
                    <a:pt x="64" y="34"/>
                    <a:pt x="65" y="37"/>
                    <a:pt x="64" y="39"/>
                  </a:cubicBezTo>
                  <a:cubicBezTo>
                    <a:pt x="62" y="42"/>
                    <a:pt x="59" y="42"/>
                    <a:pt x="57" y="41"/>
                  </a:cubicBezTo>
                  <a:lnTo>
                    <a:pt x="3" y="10"/>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ValueBack1">
              <a:extLst>
                <a:ext uri="{FF2B5EF4-FFF2-40B4-BE49-F238E27FC236}">
                  <a16:creationId xmlns:a16="http://schemas.microsoft.com/office/drawing/2014/main" id="{F8849336-15D0-488F-833D-63A4522BCAE2}"/>
                </a:ext>
              </a:extLst>
            </p:cNvPr>
            <p:cNvSpPr/>
            <p:nvPr/>
          </p:nvSpPr>
          <p:spPr bwMode="auto">
            <a:xfrm>
              <a:off x="4434744" y="2776672"/>
              <a:ext cx="633257" cy="191643"/>
            </a:xfrm>
            <a:custGeom>
              <a:avLst/>
              <a:gdLst>
                <a:gd name="T0" fmla="*/ 4 w 72"/>
                <a:gd name="T1" fmla="*/ 10 h 22"/>
                <a:gd name="T2" fmla="*/ 0 w 72"/>
                <a:gd name="T3" fmla="*/ 5 h 22"/>
                <a:gd name="T4" fmla="*/ 6 w 72"/>
                <a:gd name="T5" fmla="*/ 1 h 22"/>
                <a:gd name="T6" fmla="*/ 67 w 72"/>
                <a:gd name="T7" fmla="*/ 12 h 22"/>
                <a:gd name="T8" fmla="*/ 71 w 72"/>
                <a:gd name="T9" fmla="*/ 17 h 22"/>
                <a:gd name="T10" fmla="*/ 66 w 72"/>
                <a:gd name="T11" fmla="*/ 21 h 22"/>
                <a:gd name="T12" fmla="*/ 4 w 72"/>
                <a:gd name="T13" fmla="*/ 10 h 22"/>
              </a:gdLst>
              <a:ahLst/>
              <a:cxnLst>
                <a:cxn ang="0">
                  <a:pos x="T0" y="T1"/>
                </a:cxn>
                <a:cxn ang="0">
                  <a:pos x="T2" y="T3"/>
                </a:cxn>
                <a:cxn ang="0">
                  <a:pos x="T4" y="T5"/>
                </a:cxn>
                <a:cxn ang="0">
                  <a:pos x="T6" y="T7"/>
                </a:cxn>
                <a:cxn ang="0">
                  <a:pos x="T8" y="T9"/>
                </a:cxn>
                <a:cxn ang="0">
                  <a:pos x="T10" y="T11"/>
                </a:cxn>
                <a:cxn ang="0">
                  <a:pos x="T12" y="T13"/>
                </a:cxn>
              </a:cxnLst>
              <a:rect l="0" t="0" r="r" b="b"/>
              <a:pathLst>
                <a:path w="72" h="22">
                  <a:moveTo>
                    <a:pt x="4" y="10"/>
                  </a:moveTo>
                  <a:cubicBezTo>
                    <a:pt x="2" y="10"/>
                    <a:pt x="0" y="7"/>
                    <a:pt x="0" y="5"/>
                  </a:cubicBezTo>
                  <a:cubicBezTo>
                    <a:pt x="1" y="2"/>
                    <a:pt x="3" y="0"/>
                    <a:pt x="6" y="1"/>
                  </a:cubicBezTo>
                  <a:cubicBezTo>
                    <a:pt x="67" y="12"/>
                    <a:pt x="67" y="12"/>
                    <a:pt x="67" y="12"/>
                  </a:cubicBezTo>
                  <a:cubicBezTo>
                    <a:pt x="70" y="12"/>
                    <a:pt x="72" y="15"/>
                    <a:pt x="71" y="17"/>
                  </a:cubicBezTo>
                  <a:cubicBezTo>
                    <a:pt x="71" y="20"/>
                    <a:pt x="68" y="22"/>
                    <a:pt x="66" y="21"/>
                  </a:cubicBezTo>
                  <a:lnTo>
                    <a:pt x="4" y="10"/>
                  </a:lnTo>
                  <a:close/>
                </a:path>
              </a:pathLst>
            </a:custGeom>
            <a:solidFill>
              <a:schemeClr val="accent5">
                <a:lumMod val="10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ValueText1">
              <a:extLst>
                <a:ext uri="{FF2B5EF4-FFF2-40B4-BE49-F238E27FC236}">
                  <a16:creationId xmlns:a16="http://schemas.microsoft.com/office/drawing/2014/main" id="{A877A6B5-0614-4BDB-A69B-E443E718BF80}"/>
                </a:ext>
              </a:extLst>
            </p:cNvPr>
            <p:cNvSpPr txBox="1"/>
            <p:nvPr/>
          </p:nvSpPr>
          <p:spPr>
            <a:xfrm>
              <a:off x="4511765" y="4555625"/>
              <a:ext cx="1062425" cy="762402"/>
            </a:xfrm>
            <a:prstGeom prst="rect">
              <a:avLst/>
            </a:prstGeom>
            <a:noFill/>
            <a:ln>
              <a:noFill/>
            </a:ln>
          </p:spPr>
          <p:txBody>
            <a:bodyPr wrap="square" tIns="90000" bIns="90000" anchor="ctr" anchorCtr="0">
              <a:prstTxWarp prst="textPlain">
                <a:avLst/>
              </a:prstTxWarp>
              <a:noAutofit/>
            </a:bodyPr>
            <a:lstStyle/>
            <a:p>
              <a:r>
                <a:rPr lang="en-US" sz="1050" dirty="0">
                  <a:solidFill>
                    <a:schemeClr val="accent5">
                      <a:lumMod val="100000"/>
                    </a:schemeClr>
                  </a:solidFill>
                  <a:latin typeface="Impact" panose="020B0806030902050204" pitchFamily="34" charset="0"/>
                </a:rPr>
                <a:t>3</a:t>
              </a:r>
            </a:p>
          </p:txBody>
        </p:sp>
        <p:sp>
          <p:nvSpPr>
            <p:cNvPr id="38" name="CustomText1">
              <a:extLst>
                <a:ext uri="{FF2B5EF4-FFF2-40B4-BE49-F238E27FC236}">
                  <a16:creationId xmlns:a16="http://schemas.microsoft.com/office/drawing/2014/main" id="{4C2774B9-D614-400D-87CF-19C87E98BC97}"/>
                </a:ext>
              </a:extLst>
            </p:cNvPr>
            <p:cNvSpPr/>
            <p:nvPr/>
          </p:nvSpPr>
          <p:spPr>
            <a:xfrm>
              <a:off x="5611843" y="5024316"/>
              <a:ext cx="1822420" cy="400600"/>
            </a:xfrm>
            <a:prstGeom prst="rect">
              <a:avLst/>
            </a:prstGeom>
            <a:noFill/>
          </p:spPr>
          <p:txBody>
            <a:bodyPr wrap="none" lIns="90000" tIns="46800" rIns="90000" bIns="46800" anchor="ctr">
              <a:normAutofit lnSpcReduction="10000"/>
            </a:bodyPr>
            <a:lstStyle/>
            <a:p>
              <a:pPr marL="0" marR="0" lvl="0" indent="0" defTabSz="914400" rtl="0" eaLnBrk="1" fontAlgn="auto" latinLnBrk="0" hangingPunct="1">
                <a:spcBef>
                  <a:spcPts val="0"/>
                </a:spcBef>
                <a:spcAft>
                  <a:spcPts val="0"/>
                </a:spcAft>
                <a:buClrTx/>
                <a:buSzTx/>
                <a:buFontTx/>
                <a:buNone/>
                <a:tabLst/>
                <a:defRPr/>
              </a:pPr>
              <a:r>
                <a:rPr kumimoji="0" lang="en-US" altLang="zh-CN" sz="1050" i="0" u="none" strike="noStrike" kern="1200" cap="none" spc="0" normalizeH="0" baseline="0" noProof="0" dirty="0">
                  <a:ln>
                    <a:noFill/>
                  </a:ln>
                  <a:solidFill>
                    <a:schemeClr val="accent5">
                      <a:lumMod val="50000"/>
                    </a:schemeClr>
                  </a:solidFill>
                  <a:effectLst/>
                  <a:uLnTx/>
                  <a:uFillTx/>
                </a:rPr>
                <a:t>For further analysis</a:t>
              </a:r>
            </a:p>
          </p:txBody>
        </p:sp>
        <p:sp>
          <p:nvSpPr>
            <p:cNvPr id="39" name="CustomText">
              <a:extLst>
                <a:ext uri="{FF2B5EF4-FFF2-40B4-BE49-F238E27FC236}">
                  <a16:creationId xmlns:a16="http://schemas.microsoft.com/office/drawing/2014/main" id="{8C7C81CE-40AF-4E0F-A971-13A9C372D987}"/>
                </a:ext>
              </a:extLst>
            </p:cNvPr>
            <p:cNvSpPr/>
            <p:nvPr/>
          </p:nvSpPr>
          <p:spPr>
            <a:xfrm>
              <a:off x="5611842" y="4827150"/>
              <a:ext cx="2937113" cy="376313"/>
            </a:xfrm>
            <a:prstGeom prst="rect">
              <a:avLst/>
            </a:prstGeom>
            <a:noFill/>
          </p:spPr>
          <p:txBody>
            <a:bodyPr wrap="square" lIns="90000" tIns="46800" rIns="90000" bIns="46800" anchor="ctr">
              <a:normAutofit fontScale="55000" lnSpcReduction="20000"/>
            </a:bodyPr>
            <a:lstStyle/>
            <a:p>
              <a:pPr marL="0" marR="0" lvl="0" indent="0" defTabSz="914400" rtl="0" eaLnBrk="1" fontAlgn="auto" latinLnBrk="0" hangingPunct="1">
                <a:spcBef>
                  <a:spcPts val="0"/>
                </a:spcBef>
                <a:spcAft>
                  <a:spcPts val="0"/>
                </a:spcAft>
                <a:buClrTx/>
                <a:buSzTx/>
                <a:buFontTx/>
                <a:buNone/>
                <a:tabLst/>
                <a:defRPr/>
              </a:pPr>
              <a:r>
                <a:rPr kumimoji="0" lang="en-US" altLang="zh-CN" sz="2000" b="1" kern="1200" cap="none" normalizeH="0" baseline="0" noProof="0" dirty="0">
                  <a:solidFill>
                    <a:schemeClr val="accent5">
                      <a:lumMod val="50000"/>
                    </a:schemeClr>
                  </a:solidFill>
                  <a:effectLst/>
                  <a:uLnTx/>
                  <a:uFillTx/>
                </a:rPr>
                <a:t>Coffee Shops </a:t>
              </a:r>
            </a:p>
          </p:txBody>
        </p:sp>
      </p:grpSp>
      <p:sp>
        <p:nvSpPr>
          <p:cNvPr id="40" name="矩形 39">
            <a:extLst>
              <a:ext uri="{FF2B5EF4-FFF2-40B4-BE49-F238E27FC236}">
                <a16:creationId xmlns:a16="http://schemas.microsoft.com/office/drawing/2014/main" id="{C2F81603-C3DE-454A-A9C0-AEFFF06C6E19}"/>
              </a:ext>
            </a:extLst>
          </p:cNvPr>
          <p:cNvSpPr/>
          <p:nvPr/>
        </p:nvSpPr>
        <p:spPr>
          <a:xfrm>
            <a:off x="8321870" y="3181349"/>
            <a:ext cx="3105150" cy="2714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5f9f6de1-cd29-4cfa-bb77-9771e5fe7426" descr="aQUAAB+LCAAAAAAABADFkstOwzAQRf/FwC4gtwqv7FpQUBdQpEawQF2YeNq4ip3KcVBRlX/HTuI82lDaFcrGGd+ZOXc8W3SuvteAPDTjRKpHRpaS8IkCjhw0ocgTWRw7aMwEZWL5JJNsnSLvY1untW/emYreSJyByRVMMRKXv96e3sqemWA845UMX2EdIptWaIDLIKM0hrZsIhTIr7rDwMSK80xJ3cBPJCdKN9zi/AJVV8i7ca9wbpIpbHQhBwUlluWp8MwAen2aC2NzRFdZqjgI1SS9Ej060FQ9fvfzGnWNM9ydx+V9z0SGt7jwUFWeRWQNL7qU4a0mYEJoXpvrwOq++tCxnTu/8gawOdGhyWh763uOg/RFywa+IujDnveA14v4kMSJ/HsRrWzvfrpYsBCCCDhYTcCEGgmqmandwrFky0gJSFMTcB00/VxBqFpp3rVRZWmka575/p07dn0fWXs479tG2/DYbdzRH/NMRUr7nbTfFNQoDPWYK/LCYRnv+sQN/il7aDE7b1kGD6zgv5kbnrKmh7zN9fcDuvfIsWkFAAA=">
            <a:extLst>
              <a:ext uri="{FF2B5EF4-FFF2-40B4-BE49-F238E27FC236}">
                <a16:creationId xmlns:a16="http://schemas.microsoft.com/office/drawing/2014/main" id="{E6619020-51BB-4429-BFE8-68D9D7A09373}"/>
              </a:ext>
            </a:extLst>
          </p:cNvPr>
          <p:cNvGrpSpPr>
            <a:grpSpLocks noChangeAspect="1"/>
          </p:cNvGrpSpPr>
          <p:nvPr/>
        </p:nvGrpSpPr>
        <p:grpSpPr>
          <a:xfrm>
            <a:off x="9075543" y="3326954"/>
            <a:ext cx="2216453" cy="2394562"/>
            <a:chOff x="4382316" y="1356519"/>
            <a:chExt cx="3836667" cy="4144962"/>
          </a:xfrm>
        </p:grpSpPr>
        <p:sp>
          <p:nvSpPr>
            <p:cNvPr id="42" name="ExtraShape1">
              <a:extLst>
                <a:ext uri="{FF2B5EF4-FFF2-40B4-BE49-F238E27FC236}">
                  <a16:creationId xmlns:a16="http://schemas.microsoft.com/office/drawing/2014/main" id="{02839B1E-8A52-47C8-A378-17FC3F7BEEE4}"/>
                </a:ext>
              </a:extLst>
            </p:cNvPr>
            <p:cNvSpPr/>
            <p:nvPr/>
          </p:nvSpPr>
          <p:spPr bwMode="auto">
            <a:xfrm>
              <a:off x="4382316" y="1883569"/>
              <a:ext cx="2532063" cy="3617912"/>
            </a:xfrm>
            <a:custGeom>
              <a:avLst/>
              <a:gdLst>
                <a:gd name="T0" fmla="*/ 913 w 1170"/>
                <a:gd name="T1" fmla="*/ 108 h 1676"/>
                <a:gd name="T2" fmla="*/ 528 w 1170"/>
                <a:gd name="T3" fmla="*/ 16 h 1676"/>
                <a:gd name="T4" fmla="*/ 20 w 1170"/>
                <a:gd name="T5" fmla="*/ 537 h 1676"/>
                <a:gd name="T6" fmla="*/ 310 w 1170"/>
                <a:gd name="T7" fmla="*/ 1088 h 1676"/>
                <a:gd name="T8" fmla="*/ 402 w 1170"/>
                <a:gd name="T9" fmla="*/ 1253 h 1676"/>
                <a:gd name="T10" fmla="*/ 402 w 1170"/>
                <a:gd name="T11" fmla="*/ 1484 h 1676"/>
                <a:gd name="T12" fmla="*/ 594 w 1170"/>
                <a:gd name="T13" fmla="*/ 1676 h 1676"/>
                <a:gd name="T14" fmla="*/ 786 w 1170"/>
                <a:gd name="T15" fmla="*/ 1484 h 1676"/>
                <a:gd name="T16" fmla="*/ 786 w 1170"/>
                <a:gd name="T17" fmla="*/ 1247 h 1676"/>
                <a:gd name="T18" fmla="*/ 882 w 1170"/>
                <a:gd name="T19" fmla="*/ 1086 h 1676"/>
                <a:gd name="T20" fmla="*/ 1170 w 1170"/>
                <a:gd name="T21" fmla="*/ 588 h 1676"/>
                <a:gd name="T22" fmla="*/ 1074 w 1170"/>
                <a:gd name="T23" fmla="*/ 269 h 1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0" h="1676">
                  <a:moveTo>
                    <a:pt x="913" y="108"/>
                  </a:moveTo>
                  <a:cubicBezTo>
                    <a:pt x="804" y="36"/>
                    <a:pt x="671" y="0"/>
                    <a:pt x="528" y="16"/>
                  </a:cubicBezTo>
                  <a:cubicBezTo>
                    <a:pt x="259" y="46"/>
                    <a:pt x="43" y="267"/>
                    <a:pt x="20" y="537"/>
                  </a:cubicBezTo>
                  <a:cubicBezTo>
                    <a:pt x="0" y="773"/>
                    <a:pt x="122" y="982"/>
                    <a:pt x="310" y="1088"/>
                  </a:cubicBezTo>
                  <a:cubicBezTo>
                    <a:pt x="368" y="1121"/>
                    <a:pt x="402" y="1185"/>
                    <a:pt x="402" y="1253"/>
                  </a:cubicBezTo>
                  <a:cubicBezTo>
                    <a:pt x="402" y="1484"/>
                    <a:pt x="402" y="1484"/>
                    <a:pt x="402" y="1484"/>
                  </a:cubicBezTo>
                  <a:cubicBezTo>
                    <a:pt x="402" y="1590"/>
                    <a:pt x="488" y="1676"/>
                    <a:pt x="594" y="1676"/>
                  </a:cubicBezTo>
                  <a:cubicBezTo>
                    <a:pt x="700" y="1676"/>
                    <a:pt x="786" y="1590"/>
                    <a:pt x="786" y="1484"/>
                  </a:cubicBezTo>
                  <a:cubicBezTo>
                    <a:pt x="786" y="1247"/>
                    <a:pt x="786" y="1247"/>
                    <a:pt x="786" y="1247"/>
                  </a:cubicBezTo>
                  <a:cubicBezTo>
                    <a:pt x="786" y="1180"/>
                    <a:pt x="824" y="1120"/>
                    <a:pt x="882" y="1086"/>
                  </a:cubicBezTo>
                  <a:cubicBezTo>
                    <a:pt x="1054" y="987"/>
                    <a:pt x="1170" y="801"/>
                    <a:pt x="1170" y="588"/>
                  </a:cubicBezTo>
                  <a:cubicBezTo>
                    <a:pt x="1170" y="470"/>
                    <a:pt x="1135" y="361"/>
                    <a:pt x="1074" y="269"/>
                  </a:cubicBezTo>
                </a:path>
              </a:pathLst>
            </a:custGeom>
            <a:solidFill>
              <a:schemeClr val="accent1">
                <a:lumMod val="10000"/>
                <a:lumOff val="90000"/>
              </a:schemeClr>
            </a:solidFill>
            <a:ln w="127000">
              <a:solidFill>
                <a:schemeClr val="accent1"/>
              </a:solidFill>
            </a:ln>
          </p:spPr>
          <p:txBody>
            <a:bodyPr vert="horz" wrap="square" lIns="91440" tIns="45720" rIns="91440" bIns="45720" numCol="1" anchor="t" anchorCtr="0" compatLnSpc="1">
              <a:prstTxWarp prst="textNoShape">
                <a:avLst/>
              </a:prstTxWarp>
            </a:bodyPr>
            <a:lstStyle/>
            <a:p>
              <a:endParaRPr lang="zh-CN" altLang="en-US"/>
            </a:p>
          </p:txBody>
        </p:sp>
        <p:sp>
          <p:nvSpPr>
            <p:cNvPr id="43" name="ExtraShape2">
              <a:extLst>
                <a:ext uri="{FF2B5EF4-FFF2-40B4-BE49-F238E27FC236}">
                  <a16:creationId xmlns:a16="http://schemas.microsoft.com/office/drawing/2014/main" id="{DB537B60-5780-47EE-B2E0-64C223A64D43}"/>
                </a:ext>
              </a:extLst>
            </p:cNvPr>
            <p:cNvSpPr/>
            <p:nvPr/>
          </p:nvSpPr>
          <p:spPr bwMode="auto">
            <a:xfrm>
              <a:off x="4698228" y="2185194"/>
              <a:ext cx="1938338" cy="1935162"/>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ExtraShape3">
              <a:extLst>
                <a:ext uri="{FF2B5EF4-FFF2-40B4-BE49-F238E27FC236}">
                  <a16:creationId xmlns:a16="http://schemas.microsoft.com/office/drawing/2014/main" id="{98153E63-D6FA-4C52-9C9E-A19BC1D9C9FA}"/>
                </a:ext>
              </a:extLst>
            </p:cNvPr>
            <p:cNvSpPr/>
            <p:nvPr/>
          </p:nvSpPr>
          <p:spPr bwMode="auto">
            <a:xfrm>
              <a:off x="5114153" y="2599531"/>
              <a:ext cx="1106488" cy="1106487"/>
            </a:xfrm>
            <a:prstGeom prst="ellipse">
              <a:avLst/>
            </a:prstGeom>
            <a:solidFill>
              <a:schemeClr val="accent1">
                <a:lumMod val="10000"/>
                <a:lumOff val="9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ExtraShape1">
              <a:extLst>
                <a:ext uri="{FF2B5EF4-FFF2-40B4-BE49-F238E27FC236}">
                  <a16:creationId xmlns:a16="http://schemas.microsoft.com/office/drawing/2014/main" id="{034261D2-31B9-4FBA-8E58-AB677B43C099}"/>
                </a:ext>
              </a:extLst>
            </p:cNvPr>
            <p:cNvSpPr/>
            <p:nvPr/>
          </p:nvSpPr>
          <p:spPr bwMode="auto">
            <a:xfrm>
              <a:off x="5191125" y="5017294"/>
              <a:ext cx="960942" cy="138112"/>
            </a:xfrm>
            <a:prstGeom prst="rect">
              <a:avLst/>
            </a:prstGeom>
            <a:solidFill>
              <a:schemeClr val="accent1">
                <a:lumMod val="25000"/>
                <a:lumOff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ExtraShape2">
              <a:extLst>
                <a:ext uri="{FF2B5EF4-FFF2-40B4-BE49-F238E27FC236}">
                  <a16:creationId xmlns:a16="http://schemas.microsoft.com/office/drawing/2014/main" id="{5ADF9943-FD0F-41D5-AB34-0404E687F7EA}"/>
                </a:ext>
              </a:extLst>
            </p:cNvPr>
            <p:cNvSpPr/>
            <p:nvPr/>
          </p:nvSpPr>
          <p:spPr bwMode="auto">
            <a:xfrm>
              <a:off x="5191125" y="4741069"/>
              <a:ext cx="960942" cy="138112"/>
            </a:xfrm>
            <a:prstGeom prst="rect">
              <a:avLst/>
            </a:prstGeom>
            <a:solidFill>
              <a:schemeClr val="accent1">
                <a:lumMod val="25000"/>
                <a:lumOff val="7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ExtraShape">
              <a:extLst>
                <a:ext uri="{FF2B5EF4-FFF2-40B4-BE49-F238E27FC236}">
                  <a16:creationId xmlns:a16="http://schemas.microsoft.com/office/drawing/2014/main" id="{F7677F03-3866-4D7D-9E62-1EBBD7466D24}"/>
                </a:ext>
              </a:extLst>
            </p:cNvPr>
            <p:cNvSpPr/>
            <p:nvPr/>
          </p:nvSpPr>
          <p:spPr bwMode="auto">
            <a:xfrm>
              <a:off x="5162551" y="4464844"/>
              <a:ext cx="1010725" cy="138112"/>
            </a:xfrm>
            <a:custGeom>
              <a:avLst/>
              <a:gdLst>
                <a:gd name="T0" fmla="*/ 0 w 401"/>
                <a:gd name="T1" fmla="*/ 0 h 64"/>
                <a:gd name="T2" fmla="*/ 9 w 401"/>
                <a:gd name="T3" fmla="*/ 57 h 64"/>
                <a:gd name="T4" fmla="*/ 9 w 401"/>
                <a:gd name="T5" fmla="*/ 64 h 64"/>
                <a:gd name="T6" fmla="*/ 393 w 401"/>
                <a:gd name="T7" fmla="*/ 64 h 64"/>
                <a:gd name="T8" fmla="*/ 393 w 401"/>
                <a:gd name="T9" fmla="*/ 51 h 64"/>
                <a:gd name="T10" fmla="*/ 401 w 401"/>
                <a:gd name="T11" fmla="*/ 0 h 64"/>
                <a:gd name="T12" fmla="*/ 0 w 401"/>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401" h="64">
                  <a:moveTo>
                    <a:pt x="0" y="0"/>
                  </a:moveTo>
                  <a:cubicBezTo>
                    <a:pt x="6" y="18"/>
                    <a:pt x="9" y="37"/>
                    <a:pt x="9" y="57"/>
                  </a:cubicBezTo>
                  <a:cubicBezTo>
                    <a:pt x="9" y="64"/>
                    <a:pt x="9" y="64"/>
                    <a:pt x="9" y="64"/>
                  </a:cubicBezTo>
                  <a:cubicBezTo>
                    <a:pt x="393" y="64"/>
                    <a:pt x="393" y="64"/>
                    <a:pt x="393" y="64"/>
                  </a:cubicBezTo>
                  <a:cubicBezTo>
                    <a:pt x="393" y="51"/>
                    <a:pt x="393" y="51"/>
                    <a:pt x="393" y="51"/>
                  </a:cubicBezTo>
                  <a:cubicBezTo>
                    <a:pt x="393" y="33"/>
                    <a:pt x="396" y="16"/>
                    <a:pt x="401" y="0"/>
                  </a:cubicBezTo>
                  <a:lnTo>
                    <a:pt x="0" y="0"/>
                  </a:lnTo>
                  <a:close/>
                </a:path>
              </a:pathLst>
            </a:custGeom>
            <a:solidFill>
              <a:schemeClr val="accent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ValueShape">
              <a:extLst>
                <a:ext uri="{FF2B5EF4-FFF2-40B4-BE49-F238E27FC236}">
                  <a16:creationId xmlns:a16="http://schemas.microsoft.com/office/drawing/2014/main" id="{2FFBEC4B-0B32-4FFB-9E10-1BF0B493652D}"/>
                </a:ext>
              </a:extLst>
            </p:cNvPr>
            <p:cNvSpPr/>
            <p:nvPr/>
          </p:nvSpPr>
          <p:spPr bwMode="auto">
            <a:xfrm>
              <a:off x="4758156" y="2243535"/>
              <a:ext cx="1816894" cy="1816894"/>
            </a:xfrm>
            <a:prstGeom prst="blockArc">
              <a:avLst>
                <a:gd name="adj1" fmla="val 16200000"/>
                <a:gd name="adj2" fmla="val 8424000"/>
                <a:gd name="adj3" fmla="val 16020"/>
              </a:avLst>
            </a:prstGeom>
            <a:solidFill>
              <a:schemeClr val="accent1">
                <a:lumMod val="60000"/>
                <a:lumOff val="40000"/>
              </a:schemeClr>
            </a:solidFill>
            <a:ln>
              <a:noFill/>
            </a:ln>
          </p:spPr>
          <p:txBody>
            <a:bodyPr vert="horz" wrap="square" lIns="91440" tIns="45720" rIns="91440" bIns="45720" numCol="1" rtlCol="0" anchor="t" anchorCtr="0" compatLnSpc="1">
              <a:prstTxWarp prst="textNoShape">
                <a:avLst/>
              </a:prstTxWarp>
            </a:bodyPr>
            <a:lstStyle/>
            <a:p>
              <a:pPr algn="l"/>
              <a:endParaRPr lang="zh-CN" altLang="en-US"/>
            </a:p>
          </p:txBody>
        </p:sp>
        <p:sp>
          <p:nvSpPr>
            <p:cNvPr id="49" name="ExtraShape1">
              <a:extLst>
                <a:ext uri="{FF2B5EF4-FFF2-40B4-BE49-F238E27FC236}">
                  <a16:creationId xmlns:a16="http://schemas.microsoft.com/office/drawing/2014/main" id="{417C6E40-AC5A-4FA8-A4F5-5E37A922C53F}"/>
                </a:ext>
              </a:extLst>
            </p:cNvPr>
            <p:cNvSpPr/>
            <p:nvPr/>
          </p:nvSpPr>
          <p:spPr bwMode="auto">
            <a:xfrm>
              <a:off x="5528491" y="1356519"/>
              <a:ext cx="1939925" cy="1935162"/>
            </a:xfrm>
            <a:custGeom>
              <a:avLst/>
              <a:gdLst>
                <a:gd name="T0" fmla="*/ 873 w 1222"/>
                <a:gd name="T1" fmla="*/ 0 h 1219"/>
                <a:gd name="T2" fmla="*/ 524 w 1222"/>
                <a:gd name="T3" fmla="*/ 348 h 1219"/>
                <a:gd name="T4" fmla="*/ 524 w 1222"/>
                <a:gd name="T5" fmla="*/ 566 h 1219"/>
                <a:gd name="T6" fmla="*/ 0 w 1222"/>
                <a:gd name="T7" fmla="*/ 1088 h 1219"/>
                <a:gd name="T8" fmla="*/ 0 w 1222"/>
                <a:gd name="T9" fmla="*/ 1219 h 1219"/>
                <a:gd name="T10" fmla="*/ 131 w 1222"/>
                <a:gd name="T11" fmla="*/ 1219 h 1219"/>
                <a:gd name="T12" fmla="*/ 655 w 1222"/>
                <a:gd name="T13" fmla="*/ 696 h 1219"/>
                <a:gd name="T14" fmla="*/ 873 w 1222"/>
                <a:gd name="T15" fmla="*/ 696 h 1219"/>
                <a:gd name="T16" fmla="*/ 1222 w 1222"/>
                <a:gd name="T17" fmla="*/ 348 h 1219"/>
                <a:gd name="T18" fmla="*/ 873 w 1222"/>
                <a:gd name="T19" fmla="*/ 348 h 1219"/>
                <a:gd name="T20" fmla="*/ 873 w 1222"/>
                <a:gd name="T21"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2" h="1219">
                  <a:moveTo>
                    <a:pt x="873" y="0"/>
                  </a:moveTo>
                  <a:lnTo>
                    <a:pt x="524" y="348"/>
                  </a:lnTo>
                  <a:lnTo>
                    <a:pt x="524" y="566"/>
                  </a:lnTo>
                  <a:lnTo>
                    <a:pt x="0" y="1088"/>
                  </a:lnTo>
                  <a:lnTo>
                    <a:pt x="0" y="1219"/>
                  </a:lnTo>
                  <a:lnTo>
                    <a:pt x="131" y="1219"/>
                  </a:lnTo>
                  <a:lnTo>
                    <a:pt x="655" y="696"/>
                  </a:lnTo>
                  <a:lnTo>
                    <a:pt x="873" y="696"/>
                  </a:lnTo>
                  <a:lnTo>
                    <a:pt x="1222" y="348"/>
                  </a:lnTo>
                  <a:lnTo>
                    <a:pt x="873" y="348"/>
                  </a:lnTo>
                  <a:lnTo>
                    <a:pt x="87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ExtraShape2">
              <a:extLst>
                <a:ext uri="{FF2B5EF4-FFF2-40B4-BE49-F238E27FC236}">
                  <a16:creationId xmlns:a16="http://schemas.microsoft.com/office/drawing/2014/main" id="{13CF2933-6E8B-4034-B907-0FD44AB626E1}"/>
                </a:ext>
              </a:extLst>
            </p:cNvPr>
            <p:cNvSpPr/>
            <p:nvPr/>
          </p:nvSpPr>
          <p:spPr bwMode="auto">
            <a:xfrm>
              <a:off x="6360341" y="1356519"/>
              <a:ext cx="1108075" cy="1104900"/>
            </a:xfrm>
            <a:custGeom>
              <a:avLst/>
              <a:gdLst>
                <a:gd name="T0" fmla="*/ 0 w 698"/>
                <a:gd name="T1" fmla="*/ 696 h 696"/>
                <a:gd name="T2" fmla="*/ 349 w 698"/>
                <a:gd name="T3" fmla="*/ 696 h 696"/>
                <a:gd name="T4" fmla="*/ 698 w 698"/>
                <a:gd name="T5" fmla="*/ 348 h 696"/>
                <a:gd name="T6" fmla="*/ 349 w 698"/>
                <a:gd name="T7" fmla="*/ 348 h 696"/>
                <a:gd name="T8" fmla="*/ 349 w 698"/>
                <a:gd name="T9" fmla="*/ 0 h 696"/>
                <a:gd name="T10" fmla="*/ 0 w 698"/>
                <a:gd name="T11" fmla="*/ 348 h 696"/>
                <a:gd name="T12" fmla="*/ 0 w 698"/>
                <a:gd name="T13" fmla="*/ 696 h 696"/>
              </a:gdLst>
              <a:ahLst/>
              <a:cxnLst>
                <a:cxn ang="0">
                  <a:pos x="T0" y="T1"/>
                </a:cxn>
                <a:cxn ang="0">
                  <a:pos x="T2" y="T3"/>
                </a:cxn>
                <a:cxn ang="0">
                  <a:pos x="T4" y="T5"/>
                </a:cxn>
                <a:cxn ang="0">
                  <a:pos x="T6" y="T7"/>
                </a:cxn>
                <a:cxn ang="0">
                  <a:pos x="T8" y="T9"/>
                </a:cxn>
                <a:cxn ang="0">
                  <a:pos x="T10" y="T11"/>
                </a:cxn>
                <a:cxn ang="0">
                  <a:pos x="T12" y="T13"/>
                </a:cxn>
              </a:cxnLst>
              <a:rect l="0" t="0" r="r" b="b"/>
              <a:pathLst>
                <a:path w="698" h="696">
                  <a:moveTo>
                    <a:pt x="0" y="696"/>
                  </a:moveTo>
                  <a:lnTo>
                    <a:pt x="349" y="696"/>
                  </a:lnTo>
                  <a:lnTo>
                    <a:pt x="698" y="348"/>
                  </a:lnTo>
                  <a:lnTo>
                    <a:pt x="349" y="348"/>
                  </a:lnTo>
                  <a:lnTo>
                    <a:pt x="349" y="0"/>
                  </a:lnTo>
                  <a:lnTo>
                    <a:pt x="0" y="348"/>
                  </a:lnTo>
                  <a:lnTo>
                    <a:pt x="0" y="69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ExtraShape3">
              <a:extLst>
                <a:ext uri="{FF2B5EF4-FFF2-40B4-BE49-F238E27FC236}">
                  <a16:creationId xmlns:a16="http://schemas.microsoft.com/office/drawing/2014/main" id="{55DB3CF2-44DE-4DF2-A9A3-67AC68E4E187}"/>
                </a:ext>
              </a:extLst>
            </p:cNvPr>
            <p:cNvSpPr/>
            <p:nvPr/>
          </p:nvSpPr>
          <p:spPr bwMode="auto">
            <a:xfrm>
              <a:off x="6360341" y="1632744"/>
              <a:ext cx="830263" cy="828675"/>
            </a:xfrm>
            <a:custGeom>
              <a:avLst/>
              <a:gdLst>
                <a:gd name="T0" fmla="*/ 523 w 523"/>
                <a:gd name="T1" fmla="*/ 348 h 522"/>
                <a:gd name="T2" fmla="*/ 174 w 523"/>
                <a:gd name="T3" fmla="*/ 348 h 522"/>
                <a:gd name="T4" fmla="*/ 174 w 523"/>
                <a:gd name="T5" fmla="*/ 0 h 522"/>
                <a:gd name="T6" fmla="*/ 0 w 523"/>
                <a:gd name="T7" fmla="*/ 174 h 522"/>
                <a:gd name="T8" fmla="*/ 0 w 523"/>
                <a:gd name="T9" fmla="*/ 522 h 522"/>
                <a:gd name="T10" fmla="*/ 349 w 523"/>
                <a:gd name="T11" fmla="*/ 522 h 522"/>
                <a:gd name="T12" fmla="*/ 523 w 523"/>
                <a:gd name="T13" fmla="*/ 348 h 522"/>
              </a:gdLst>
              <a:ahLst/>
              <a:cxnLst>
                <a:cxn ang="0">
                  <a:pos x="T0" y="T1"/>
                </a:cxn>
                <a:cxn ang="0">
                  <a:pos x="T2" y="T3"/>
                </a:cxn>
                <a:cxn ang="0">
                  <a:pos x="T4" y="T5"/>
                </a:cxn>
                <a:cxn ang="0">
                  <a:pos x="T6" y="T7"/>
                </a:cxn>
                <a:cxn ang="0">
                  <a:pos x="T8" y="T9"/>
                </a:cxn>
                <a:cxn ang="0">
                  <a:pos x="T10" y="T11"/>
                </a:cxn>
                <a:cxn ang="0">
                  <a:pos x="T12" y="T13"/>
                </a:cxn>
              </a:cxnLst>
              <a:rect l="0" t="0" r="r" b="b"/>
              <a:pathLst>
                <a:path w="523" h="522">
                  <a:moveTo>
                    <a:pt x="523" y="348"/>
                  </a:moveTo>
                  <a:lnTo>
                    <a:pt x="174" y="348"/>
                  </a:lnTo>
                  <a:lnTo>
                    <a:pt x="174" y="0"/>
                  </a:lnTo>
                  <a:lnTo>
                    <a:pt x="0" y="174"/>
                  </a:lnTo>
                  <a:lnTo>
                    <a:pt x="0" y="522"/>
                  </a:lnTo>
                  <a:lnTo>
                    <a:pt x="349" y="522"/>
                  </a:lnTo>
                  <a:lnTo>
                    <a:pt x="523" y="348"/>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ValueText">
              <a:extLst>
                <a:ext uri="{FF2B5EF4-FFF2-40B4-BE49-F238E27FC236}">
                  <a16:creationId xmlns:a16="http://schemas.microsoft.com/office/drawing/2014/main" id="{A5E67F00-044A-4F3B-B2CC-BD93F6955488}"/>
                </a:ext>
              </a:extLst>
            </p:cNvPr>
            <p:cNvSpPr txBox="1"/>
            <p:nvPr/>
          </p:nvSpPr>
          <p:spPr>
            <a:xfrm>
              <a:off x="6754361" y="4178697"/>
              <a:ext cx="919437" cy="689578"/>
            </a:xfrm>
            <a:prstGeom prst="rect">
              <a:avLst/>
            </a:prstGeom>
            <a:noFill/>
            <a:ln>
              <a:noFill/>
            </a:ln>
          </p:spPr>
          <p:txBody>
            <a:bodyPr wrap="square" tIns="90000" bIns="90000" anchor="ctr" anchorCtr="0">
              <a:prstTxWarp prst="textPlain">
                <a:avLst/>
              </a:prstTxWarp>
              <a:noAutofit/>
            </a:bodyPr>
            <a:lstStyle/>
            <a:p>
              <a:r>
                <a:rPr lang="en-US" sz="1050" dirty="0">
                  <a:solidFill>
                    <a:schemeClr val="accent1">
                      <a:lumMod val="60000"/>
                      <a:lumOff val="40000"/>
                    </a:schemeClr>
                  </a:solidFill>
                  <a:latin typeface="Impact" panose="020B0806030902050204" pitchFamily="34" charset="0"/>
                </a:rPr>
                <a:t>30</a:t>
              </a:r>
            </a:p>
          </p:txBody>
        </p:sp>
        <p:sp>
          <p:nvSpPr>
            <p:cNvPr id="53" name="CustomText">
              <a:extLst>
                <a:ext uri="{FF2B5EF4-FFF2-40B4-BE49-F238E27FC236}">
                  <a16:creationId xmlns:a16="http://schemas.microsoft.com/office/drawing/2014/main" id="{C89A12ED-2878-4FE9-869F-4D911F3B6BE3}"/>
                </a:ext>
              </a:extLst>
            </p:cNvPr>
            <p:cNvSpPr/>
            <p:nvPr/>
          </p:nvSpPr>
          <p:spPr>
            <a:xfrm>
              <a:off x="6356534" y="5058308"/>
              <a:ext cx="1862449" cy="384830"/>
            </a:xfrm>
            <a:prstGeom prst="rect">
              <a:avLst/>
            </a:prstGeom>
            <a:noFill/>
          </p:spPr>
          <p:txBody>
            <a:bodyPr wrap="square" lIns="0" tIns="0" rIns="0" bIns="0" anchor="ctr">
              <a:normAutofit fontScale="55000" lnSpcReduction="20000"/>
            </a:bodyPr>
            <a:lstStyle/>
            <a:p>
              <a:pPr marL="0" marR="0" lvl="0" indent="0" algn="ctr" defTabSz="914400" rtl="0" eaLnBrk="1" fontAlgn="auto" latinLnBrk="0" hangingPunct="1">
                <a:spcBef>
                  <a:spcPts val="0"/>
                </a:spcBef>
                <a:spcAft>
                  <a:spcPts val="0"/>
                </a:spcAft>
                <a:buClrTx/>
                <a:buSzTx/>
                <a:buFontTx/>
                <a:buNone/>
                <a:tabLst/>
                <a:defRPr/>
              </a:pPr>
              <a:r>
                <a:rPr kumimoji="0" lang="en-US" altLang="zh-CN" sz="2000" b="1" kern="1200" cap="none" normalizeH="0" baseline="0" noProof="0" dirty="0">
                  <a:solidFill>
                    <a:schemeClr val="accent1"/>
                  </a:solidFill>
                  <a:effectLst/>
                  <a:uLnTx/>
                  <a:uFillTx/>
                </a:rPr>
                <a:t>Trending venue</a:t>
              </a:r>
            </a:p>
          </p:txBody>
        </p:sp>
      </p:grpSp>
    </p:spTree>
    <p:custDataLst>
      <p:tags r:id="rId1"/>
    </p:custDataLst>
    <p:extLst>
      <p:ext uri="{BB962C8B-B14F-4D97-AF65-F5344CB8AC3E}">
        <p14:creationId xmlns:p14="http://schemas.microsoft.com/office/powerpoint/2010/main" val="145105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E0D3AB1-6453-4255-B5B7-08739F232B7F}"/>
              </a:ext>
            </a:extLst>
          </p:cNvPr>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3" name="标题 2">
            <a:extLst>
              <a:ext uri="{FF2B5EF4-FFF2-40B4-BE49-F238E27FC236}">
                <a16:creationId xmlns:a16="http://schemas.microsoft.com/office/drawing/2014/main" id="{DDDA4B2B-2485-4544-9F55-BF881AE79C0D}"/>
              </a:ext>
            </a:extLst>
          </p:cNvPr>
          <p:cNvSpPr>
            <a:spLocks noGrp="1"/>
          </p:cNvSpPr>
          <p:nvPr>
            <p:ph type="title"/>
          </p:nvPr>
        </p:nvSpPr>
        <p:spPr/>
        <p:txBody>
          <a:bodyPr/>
          <a:lstStyle/>
          <a:p>
            <a:r>
              <a:rPr lang="en-US" altLang="zh-CN" dirty="0"/>
              <a:t>Data</a:t>
            </a:r>
            <a:r>
              <a:rPr lang="zh-CN" altLang="en-US" dirty="0"/>
              <a:t> </a:t>
            </a:r>
            <a:r>
              <a:rPr lang="en-US" altLang="zh-CN" dirty="0"/>
              <a:t>Observation</a:t>
            </a:r>
            <a:endParaRPr lang="zh-CN" altLang="en-US" dirty="0"/>
          </a:p>
        </p:txBody>
      </p:sp>
      <p:sp>
        <p:nvSpPr>
          <p:cNvPr id="17" name="矩形 16">
            <a:extLst>
              <a:ext uri="{FF2B5EF4-FFF2-40B4-BE49-F238E27FC236}">
                <a16:creationId xmlns:a16="http://schemas.microsoft.com/office/drawing/2014/main" id="{40A117A6-E389-4AE0-B324-262F3D2F8F57}"/>
              </a:ext>
            </a:extLst>
          </p:cNvPr>
          <p:cNvSpPr/>
          <p:nvPr/>
        </p:nvSpPr>
        <p:spPr>
          <a:xfrm>
            <a:off x="669924" y="1123951"/>
            <a:ext cx="4902201" cy="43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1 Coffee shops around Melbourne Uni</a:t>
            </a:r>
            <a:endParaRPr lang="zh-CN" altLang="en-US" dirty="0"/>
          </a:p>
        </p:txBody>
      </p:sp>
      <p:pic>
        <p:nvPicPr>
          <p:cNvPr id="19" name="图片 18">
            <a:extLst>
              <a:ext uri="{FF2B5EF4-FFF2-40B4-BE49-F238E27FC236}">
                <a16:creationId xmlns:a16="http://schemas.microsoft.com/office/drawing/2014/main" id="{72BCA469-BA24-4BC4-98BA-AB3A729393C5}"/>
              </a:ext>
            </a:extLst>
          </p:cNvPr>
          <p:cNvPicPr>
            <a:picLocks noChangeAspect="1"/>
          </p:cNvPicPr>
          <p:nvPr/>
        </p:nvPicPr>
        <p:blipFill>
          <a:blip r:embed="rId2"/>
          <a:stretch>
            <a:fillRect/>
          </a:stretch>
        </p:blipFill>
        <p:spPr>
          <a:xfrm>
            <a:off x="669924" y="1657352"/>
            <a:ext cx="3993158" cy="4333873"/>
          </a:xfrm>
          <a:prstGeom prst="rect">
            <a:avLst/>
          </a:prstGeom>
        </p:spPr>
      </p:pic>
      <p:sp>
        <p:nvSpPr>
          <p:cNvPr id="20" name="矩形 19">
            <a:extLst>
              <a:ext uri="{FF2B5EF4-FFF2-40B4-BE49-F238E27FC236}">
                <a16:creationId xmlns:a16="http://schemas.microsoft.com/office/drawing/2014/main" id="{0E6A08B8-6EC2-4FDF-A198-0F05766FE687}"/>
              </a:ext>
            </a:extLst>
          </p:cNvPr>
          <p:cNvSpPr/>
          <p:nvPr/>
        </p:nvSpPr>
        <p:spPr>
          <a:xfrm>
            <a:off x="6354445" y="1123950"/>
            <a:ext cx="5167633" cy="5334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2 Check coffee shops located in Carlton to narrow down analysis scope</a:t>
            </a:r>
            <a:endParaRPr lang="zh-CN" altLang="en-US" dirty="0"/>
          </a:p>
        </p:txBody>
      </p:sp>
      <p:pic>
        <p:nvPicPr>
          <p:cNvPr id="21" name="图片 20">
            <a:extLst>
              <a:ext uri="{FF2B5EF4-FFF2-40B4-BE49-F238E27FC236}">
                <a16:creationId xmlns:a16="http://schemas.microsoft.com/office/drawing/2014/main" id="{E073FCD9-2580-4ED0-9302-5DB2EE7A93AF}"/>
              </a:ext>
            </a:extLst>
          </p:cNvPr>
          <p:cNvPicPr/>
          <p:nvPr/>
        </p:nvPicPr>
        <p:blipFill>
          <a:blip r:embed="rId3"/>
          <a:stretch>
            <a:fillRect/>
          </a:stretch>
        </p:blipFill>
        <p:spPr>
          <a:xfrm>
            <a:off x="6354445" y="2272665"/>
            <a:ext cx="5274310" cy="2312670"/>
          </a:xfrm>
          <a:prstGeom prst="rect">
            <a:avLst/>
          </a:prstGeom>
        </p:spPr>
      </p:pic>
      <p:sp>
        <p:nvSpPr>
          <p:cNvPr id="22" name="矩形 21">
            <a:extLst>
              <a:ext uri="{FF2B5EF4-FFF2-40B4-BE49-F238E27FC236}">
                <a16:creationId xmlns:a16="http://schemas.microsoft.com/office/drawing/2014/main" id="{5C3F4E80-3886-41FD-A3FD-E3B26A1E48A2}"/>
              </a:ext>
            </a:extLst>
          </p:cNvPr>
          <p:cNvSpPr/>
          <p:nvPr/>
        </p:nvSpPr>
        <p:spPr>
          <a:xfrm>
            <a:off x="400050" y="5906871"/>
            <a:ext cx="6096000" cy="646331"/>
          </a:xfrm>
          <a:prstGeom prst="rect">
            <a:avLst/>
          </a:prstGeom>
        </p:spPr>
        <p:txBody>
          <a:bodyPr>
            <a:spAutoFit/>
          </a:bodyPr>
          <a:lstStyle/>
          <a:p>
            <a:pPr marL="285750" indent="-285750">
              <a:buFont typeface="Arial" panose="020B0604020202020204" pitchFamily="34" charset="0"/>
              <a:buChar char="•"/>
            </a:pPr>
            <a:r>
              <a:rPr lang="en-US" altLang="zh-CN" dirty="0">
                <a:latin typeface="Times New Roman" panose="02020603050405020304" pitchFamily="18" charset="0"/>
                <a:ea typeface="等线" panose="02010600030101010101" pitchFamily="2" charset="-122"/>
              </a:rPr>
              <a:t>We get a data frame including 19 coffee shops around Melbourne Uni</a:t>
            </a:r>
            <a:endParaRPr lang="zh-CN" altLang="en-US" dirty="0"/>
          </a:p>
        </p:txBody>
      </p:sp>
      <p:sp>
        <p:nvSpPr>
          <p:cNvPr id="23" name="矩形 22">
            <a:extLst>
              <a:ext uri="{FF2B5EF4-FFF2-40B4-BE49-F238E27FC236}">
                <a16:creationId xmlns:a16="http://schemas.microsoft.com/office/drawing/2014/main" id="{C3B5F51F-9FBE-414B-855B-2138EFDD75A6}"/>
              </a:ext>
            </a:extLst>
          </p:cNvPr>
          <p:cNvSpPr/>
          <p:nvPr/>
        </p:nvSpPr>
        <p:spPr>
          <a:xfrm>
            <a:off x="5890261" y="4663809"/>
            <a:ext cx="6096000" cy="830997"/>
          </a:xfrm>
          <a:prstGeom prst="rect">
            <a:avLst/>
          </a:prstGeom>
        </p:spPr>
        <p:txBody>
          <a:bodyPr>
            <a:spAutoFit/>
          </a:bodyPr>
          <a:lstStyle/>
          <a:p>
            <a:pPr marL="285750" indent="-285750" algn="just">
              <a:spcBef>
                <a:spcPts val="1200"/>
              </a:spcBef>
              <a:spcAft>
                <a:spcPts val="0"/>
              </a:spcAft>
              <a:buFont typeface="Arial" panose="020B0604020202020204" pitchFamily="34" charset="0"/>
              <a:buChar char="•"/>
            </a:pPr>
            <a:r>
              <a:rPr lang="en-US" altLang="zh-CN" sz="1600" kern="100" dirty="0">
                <a:latin typeface="Times New Roman" panose="02020603050405020304" pitchFamily="18" charset="0"/>
                <a:ea typeface="等线" panose="02010600030101010101" pitchFamily="2" charset="-122"/>
              </a:rPr>
              <a:t>Narrowing down to coffee shops locates in Carlton, we get a data frame with three coffee shops. They are ‘Assembly Coffee &amp; Tea’,’ Market Lane Coffee’,’ Seven Seeds.</a:t>
            </a:r>
            <a:endParaRPr lang="zh-CN" altLang="zh-CN" sz="1600" kern="10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338043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354DA5C-D865-433E-AFB5-39F593897FF9}"/>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3" name="标题 2">
            <a:extLst>
              <a:ext uri="{FF2B5EF4-FFF2-40B4-BE49-F238E27FC236}">
                <a16:creationId xmlns:a16="http://schemas.microsoft.com/office/drawing/2014/main" id="{51EA987D-0373-40FA-8539-C3FD0AC1A398}"/>
              </a:ext>
            </a:extLst>
          </p:cNvPr>
          <p:cNvSpPr>
            <a:spLocks noGrp="1"/>
          </p:cNvSpPr>
          <p:nvPr>
            <p:ph type="title"/>
          </p:nvPr>
        </p:nvSpPr>
        <p:spPr/>
        <p:txBody>
          <a:bodyPr/>
          <a:lstStyle/>
          <a:p>
            <a:r>
              <a:rPr lang="en-US" altLang="zh-CN" dirty="0"/>
              <a:t>Data</a:t>
            </a:r>
            <a:r>
              <a:rPr lang="zh-CN" altLang="en-US" dirty="0"/>
              <a:t> </a:t>
            </a:r>
            <a:r>
              <a:rPr lang="en-US" altLang="zh-CN" dirty="0"/>
              <a:t>Observation</a:t>
            </a:r>
            <a:endParaRPr lang="zh-CN" altLang="en-US" dirty="0"/>
          </a:p>
        </p:txBody>
      </p:sp>
      <p:sp>
        <p:nvSpPr>
          <p:cNvPr id="4" name="矩形 3">
            <a:extLst>
              <a:ext uri="{FF2B5EF4-FFF2-40B4-BE49-F238E27FC236}">
                <a16:creationId xmlns:a16="http://schemas.microsoft.com/office/drawing/2014/main" id="{F90D93CF-F8C6-4962-8345-B347EE81F59B}"/>
              </a:ext>
            </a:extLst>
          </p:cNvPr>
          <p:cNvSpPr/>
          <p:nvPr/>
        </p:nvSpPr>
        <p:spPr>
          <a:xfrm>
            <a:off x="669924" y="1123951"/>
            <a:ext cx="4902201" cy="43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3 rating analysis</a:t>
            </a:r>
            <a:endParaRPr lang="zh-CN" altLang="en-US" dirty="0"/>
          </a:p>
        </p:txBody>
      </p:sp>
      <p:pic>
        <p:nvPicPr>
          <p:cNvPr id="6" name="图片 5">
            <a:extLst>
              <a:ext uri="{FF2B5EF4-FFF2-40B4-BE49-F238E27FC236}">
                <a16:creationId xmlns:a16="http://schemas.microsoft.com/office/drawing/2014/main" id="{5697EEF1-4375-4693-9131-BDDA47D57C76}"/>
              </a:ext>
            </a:extLst>
          </p:cNvPr>
          <p:cNvPicPr/>
          <p:nvPr/>
        </p:nvPicPr>
        <p:blipFill>
          <a:blip r:embed="rId2"/>
          <a:stretch>
            <a:fillRect/>
          </a:stretch>
        </p:blipFill>
        <p:spPr>
          <a:xfrm>
            <a:off x="669924" y="1762125"/>
            <a:ext cx="4391025" cy="1666875"/>
          </a:xfrm>
          <a:prstGeom prst="rect">
            <a:avLst/>
          </a:prstGeom>
        </p:spPr>
      </p:pic>
      <p:sp>
        <p:nvSpPr>
          <p:cNvPr id="7" name="矩形 6">
            <a:extLst>
              <a:ext uri="{FF2B5EF4-FFF2-40B4-BE49-F238E27FC236}">
                <a16:creationId xmlns:a16="http://schemas.microsoft.com/office/drawing/2014/main" id="{264D6849-889B-4EA4-A047-C5EAC3181C0B}"/>
              </a:ext>
            </a:extLst>
          </p:cNvPr>
          <p:cNvSpPr/>
          <p:nvPr/>
        </p:nvSpPr>
        <p:spPr>
          <a:xfrm>
            <a:off x="504825" y="3756852"/>
            <a:ext cx="5067300" cy="646331"/>
          </a:xfrm>
          <a:prstGeom prst="rect">
            <a:avLst/>
          </a:prstGeom>
        </p:spPr>
        <p:txBody>
          <a:bodyPr wrap="square">
            <a:spAutoFit/>
          </a:bodyPr>
          <a:lstStyle/>
          <a:p>
            <a:pPr marL="285750" indent="-285750" algn="just">
              <a:spcAft>
                <a:spcPts val="600"/>
              </a:spcAf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rPr>
              <a:t>For seven seeds gets the highest rating, we dig further for the tips analysis.</a:t>
            </a:r>
            <a:endParaRPr lang="zh-CN" altLang="zh-CN" kern="100" dirty="0">
              <a:latin typeface="Times New Roman" panose="02020603050405020304" pitchFamily="18" charset="0"/>
              <a:ea typeface="等线" panose="02010600030101010101" pitchFamily="2" charset="-122"/>
            </a:endParaRPr>
          </a:p>
        </p:txBody>
      </p:sp>
      <p:sp>
        <p:nvSpPr>
          <p:cNvPr id="8" name="矩形 7">
            <a:extLst>
              <a:ext uri="{FF2B5EF4-FFF2-40B4-BE49-F238E27FC236}">
                <a16:creationId xmlns:a16="http://schemas.microsoft.com/office/drawing/2014/main" id="{A550E5D1-30D9-41F8-AA8D-DC2310498056}"/>
              </a:ext>
            </a:extLst>
          </p:cNvPr>
          <p:cNvSpPr/>
          <p:nvPr/>
        </p:nvSpPr>
        <p:spPr>
          <a:xfrm>
            <a:off x="6618286" y="1123951"/>
            <a:ext cx="4902201" cy="43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4 Tips analysis for Seven Seeds</a:t>
            </a:r>
            <a:endParaRPr lang="zh-CN" altLang="en-US" dirty="0"/>
          </a:p>
        </p:txBody>
      </p:sp>
      <p:pic>
        <p:nvPicPr>
          <p:cNvPr id="9" name="图片 8">
            <a:extLst>
              <a:ext uri="{FF2B5EF4-FFF2-40B4-BE49-F238E27FC236}">
                <a16:creationId xmlns:a16="http://schemas.microsoft.com/office/drawing/2014/main" id="{9A446335-0379-43EC-8A57-B65181A8225C}"/>
              </a:ext>
            </a:extLst>
          </p:cNvPr>
          <p:cNvPicPr/>
          <p:nvPr/>
        </p:nvPicPr>
        <p:blipFill>
          <a:blip r:embed="rId3"/>
          <a:stretch>
            <a:fillRect/>
          </a:stretch>
        </p:blipFill>
        <p:spPr>
          <a:xfrm>
            <a:off x="6478745" y="1776287"/>
            <a:ext cx="5274310" cy="1980565"/>
          </a:xfrm>
          <a:prstGeom prst="rect">
            <a:avLst/>
          </a:prstGeom>
        </p:spPr>
      </p:pic>
    </p:spTree>
    <p:extLst>
      <p:ext uri="{BB962C8B-B14F-4D97-AF65-F5344CB8AC3E}">
        <p14:creationId xmlns:p14="http://schemas.microsoft.com/office/powerpoint/2010/main" val="390816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F6EA842-E816-4701-A576-C52276B52657}"/>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3" name="标题 2">
            <a:extLst>
              <a:ext uri="{FF2B5EF4-FFF2-40B4-BE49-F238E27FC236}">
                <a16:creationId xmlns:a16="http://schemas.microsoft.com/office/drawing/2014/main" id="{85CA137F-473B-4989-9846-EBF9E6612A0E}"/>
              </a:ext>
            </a:extLst>
          </p:cNvPr>
          <p:cNvSpPr>
            <a:spLocks noGrp="1"/>
          </p:cNvSpPr>
          <p:nvPr>
            <p:ph type="title"/>
          </p:nvPr>
        </p:nvSpPr>
        <p:spPr/>
        <p:txBody>
          <a:bodyPr/>
          <a:lstStyle/>
          <a:p>
            <a:r>
              <a:rPr lang="en-US" altLang="zh-CN" dirty="0"/>
              <a:t>Data Observation</a:t>
            </a:r>
            <a:endParaRPr lang="zh-CN" altLang="en-US" dirty="0"/>
          </a:p>
        </p:txBody>
      </p:sp>
      <p:sp>
        <p:nvSpPr>
          <p:cNvPr id="4" name="矩形 3">
            <a:extLst>
              <a:ext uri="{FF2B5EF4-FFF2-40B4-BE49-F238E27FC236}">
                <a16:creationId xmlns:a16="http://schemas.microsoft.com/office/drawing/2014/main" id="{26ACADC2-1C88-4089-9A57-E70C09CD3290}"/>
              </a:ext>
            </a:extLst>
          </p:cNvPr>
          <p:cNvSpPr/>
          <p:nvPr/>
        </p:nvSpPr>
        <p:spPr>
          <a:xfrm>
            <a:off x="669924" y="1123950"/>
            <a:ext cx="4902201" cy="571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5 Trending analysis around Melbourne Uni and Melbourne Centre</a:t>
            </a:r>
            <a:endParaRPr lang="zh-CN" altLang="en-US" dirty="0"/>
          </a:p>
        </p:txBody>
      </p:sp>
      <p:pic>
        <p:nvPicPr>
          <p:cNvPr id="5" name="图片 4">
            <a:extLst>
              <a:ext uri="{FF2B5EF4-FFF2-40B4-BE49-F238E27FC236}">
                <a16:creationId xmlns:a16="http://schemas.microsoft.com/office/drawing/2014/main" id="{C30BC713-40FB-44DE-B32C-E2DC5386BC50}"/>
              </a:ext>
            </a:extLst>
          </p:cNvPr>
          <p:cNvPicPr/>
          <p:nvPr/>
        </p:nvPicPr>
        <p:blipFill>
          <a:blip r:embed="rId2"/>
          <a:stretch>
            <a:fillRect/>
          </a:stretch>
        </p:blipFill>
        <p:spPr>
          <a:xfrm>
            <a:off x="669924" y="1790699"/>
            <a:ext cx="3286125" cy="3962400"/>
          </a:xfrm>
          <a:prstGeom prst="rect">
            <a:avLst/>
          </a:prstGeom>
        </p:spPr>
      </p:pic>
      <p:sp>
        <p:nvSpPr>
          <p:cNvPr id="6" name="矩形 5">
            <a:extLst>
              <a:ext uri="{FF2B5EF4-FFF2-40B4-BE49-F238E27FC236}">
                <a16:creationId xmlns:a16="http://schemas.microsoft.com/office/drawing/2014/main" id="{63543EE3-C94E-49A8-BF6A-2A3415BA5FA2}"/>
              </a:ext>
            </a:extLst>
          </p:cNvPr>
          <p:cNvSpPr/>
          <p:nvPr/>
        </p:nvSpPr>
        <p:spPr>
          <a:xfrm>
            <a:off x="5676900" y="2799609"/>
            <a:ext cx="6096000" cy="923330"/>
          </a:xfrm>
          <a:prstGeom prst="rect">
            <a:avLst/>
          </a:prstGeom>
        </p:spPr>
        <p:txBody>
          <a:bodyPr>
            <a:spAutoFit/>
          </a:bodyPr>
          <a:lstStyle/>
          <a:p>
            <a:pPr marL="285750" indent="-285750" algn="just">
              <a:spcAft>
                <a:spcPts val="600"/>
              </a:spcAft>
              <a:buFont typeface="Arial" panose="020B0604020202020204" pitchFamily="34" charset="0"/>
              <a:buChar char="•"/>
            </a:pPr>
            <a:r>
              <a:rPr lang="en-US" altLang="zh-CN" kern="100" dirty="0">
                <a:latin typeface="Times New Roman" panose="02020603050405020304" pitchFamily="18" charset="0"/>
                <a:ea typeface="等线" panose="02010600030101010101" pitchFamily="2" charset="-122"/>
              </a:rPr>
              <a:t>Of the 30 trending venues listed, 7 of them are coffee or café related, demonstrating that coffee is still popular and of bright future.</a:t>
            </a:r>
            <a:endParaRPr lang="zh-CN" altLang="zh-CN" kern="100" dirty="0">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333400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61630BD-1FC5-4529-A808-AFC6BD2B559E}"/>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3" name="标题 2">
            <a:extLst>
              <a:ext uri="{FF2B5EF4-FFF2-40B4-BE49-F238E27FC236}">
                <a16:creationId xmlns:a16="http://schemas.microsoft.com/office/drawing/2014/main" id="{2EDEBA56-8A60-4177-8AD3-E840503BB00E}"/>
              </a:ext>
            </a:extLst>
          </p:cNvPr>
          <p:cNvSpPr>
            <a:spLocks noGrp="1"/>
          </p:cNvSpPr>
          <p:nvPr>
            <p:ph type="title"/>
          </p:nvPr>
        </p:nvSpPr>
        <p:spPr/>
        <p:txBody>
          <a:bodyPr/>
          <a:lstStyle/>
          <a:p>
            <a:r>
              <a:rPr lang="en-US" altLang="zh-CN" dirty="0"/>
              <a:t>Conclusion</a:t>
            </a:r>
            <a:endParaRPr lang="zh-CN" altLang="en-US" dirty="0"/>
          </a:p>
        </p:txBody>
      </p:sp>
      <p:grpSp>
        <p:nvGrpSpPr>
          <p:cNvPr id="4" name="#33182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A25E461-494B-4E5F-868F-BA2748471855}"/>
              </a:ext>
            </a:extLst>
          </p:cNvPr>
          <p:cNvGrpSpPr>
            <a:grpSpLocks noChangeAspect="1"/>
          </p:cNvGrpSpPr>
          <p:nvPr>
            <p:custDataLst>
              <p:tags r:id="rId1"/>
            </p:custDataLst>
          </p:nvPr>
        </p:nvGrpSpPr>
        <p:grpSpPr>
          <a:xfrm>
            <a:off x="780255" y="1739106"/>
            <a:ext cx="10629900" cy="3790950"/>
            <a:chOff x="781050" y="1473835"/>
            <a:chExt cx="10629900" cy="3790950"/>
          </a:xfrm>
        </p:grpSpPr>
        <p:sp>
          <p:nvSpPr>
            <p:cNvPr id="5" name="îṩḷiḍê">
              <a:extLst>
                <a:ext uri="{FF2B5EF4-FFF2-40B4-BE49-F238E27FC236}">
                  <a16:creationId xmlns:a16="http://schemas.microsoft.com/office/drawing/2014/main" id="{F68C9984-6689-4543-A78B-D63272D15CA5}"/>
                </a:ext>
              </a:extLst>
            </p:cNvPr>
            <p:cNvSpPr/>
            <p:nvPr/>
          </p:nvSpPr>
          <p:spPr>
            <a:xfrm>
              <a:off x="781050" y="1724025"/>
              <a:ext cx="4446270" cy="3523615"/>
            </a:xfrm>
            <a:prstGeom prst="rect">
              <a:avLst/>
            </a:prstGeom>
            <a:noFill/>
            <a:ln>
              <a:solidFill>
                <a:schemeClr val="bg1">
                  <a:lumMod val="95000"/>
                </a:schemeClr>
              </a:solidFill>
            </a:ln>
          </p:spPr>
          <p:txBody>
            <a:bodyPr anchor="ctr"/>
            <a:lstStyle/>
            <a:p>
              <a:pPr algn="ctr"/>
              <a:endParaRPr lang="zh-CN" altLang="en-US"/>
            </a:p>
          </p:txBody>
        </p:sp>
        <p:grpSp>
          <p:nvGrpSpPr>
            <p:cNvPr id="6" name="íṧľidè">
              <a:extLst>
                <a:ext uri="{FF2B5EF4-FFF2-40B4-BE49-F238E27FC236}">
                  <a16:creationId xmlns:a16="http://schemas.microsoft.com/office/drawing/2014/main" id="{60B6E6F3-244E-4611-A598-94C42ADAE5D2}"/>
                </a:ext>
              </a:extLst>
            </p:cNvPr>
            <p:cNvGrpSpPr/>
            <p:nvPr/>
          </p:nvGrpSpPr>
          <p:grpSpPr>
            <a:xfrm>
              <a:off x="798465" y="1476375"/>
              <a:ext cx="4407266" cy="3495675"/>
              <a:chOff x="512" y="2325"/>
              <a:chExt cx="5818" cy="5505"/>
            </a:xfrm>
          </p:grpSpPr>
          <p:sp>
            <p:nvSpPr>
              <p:cNvPr id="11" name="íṡļïḋê">
                <a:extLst>
                  <a:ext uri="{FF2B5EF4-FFF2-40B4-BE49-F238E27FC236}">
                    <a16:creationId xmlns:a16="http://schemas.microsoft.com/office/drawing/2014/main" id="{9F689F2E-CE5D-495F-A869-23AF5FF1B3CD}"/>
                  </a:ext>
                </a:extLst>
              </p:cNvPr>
              <p:cNvSpPr/>
              <p:nvPr/>
            </p:nvSpPr>
            <p:spPr>
              <a:xfrm>
                <a:off x="753" y="3729"/>
                <a:ext cx="5141" cy="4101"/>
              </a:xfrm>
              <a:prstGeom prst="rect">
                <a:avLst/>
              </a:prstGeom>
              <a:no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nSpc>
                    <a:spcPct val="150000"/>
                  </a:lnSpc>
                </a:pPr>
                <a:r>
                  <a:rPr lang="en-US" altLang="zh-CN" sz="1400" b="1" dirty="0">
                    <a:solidFill>
                      <a:schemeClr val="accent1"/>
                    </a:solidFill>
                  </a:rPr>
                  <a:t>coffee shop is worth for investing. Dorothy could start her business around Melbourne Uni or locate near Melbourne Centre both, but Melbourne Centre more is preferable for it has clear upside trending.</a:t>
                </a:r>
              </a:p>
            </p:txBody>
          </p:sp>
          <p:sp>
            <p:nvSpPr>
              <p:cNvPr id="12" name="iSḷîḑe">
                <a:extLst>
                  <a:ext uri="{FF2B5EF4-FFF2-40B4-BE49-F238E27FC236}">
                    <a16:creationId xmlns:a16="http://schemas.microsoft.com/office/drawing/2014/main" id="{9FE595B9-DE53-45DA-8FBD-E4850F38950B}"/>
                  </a:ext>
                </a:extLst>
              </p:cNvPr>
              <p:cNvSpPr/>
              <p:nvPr/>
            </p:nvSpPr>
            <p:spPr bwMode="auto">
              <a:xfrm>
                <a:off x="512" y="2325"/>
                <a:ext cx="5818" cy="808"/>
              </a:xfrm>
              <a:prstGeom prst="rect">
                <a:avLst/>
              </a:prstGeom>
              <a:solidFill>
                <a:schemeClr val="accent1"/>
              </a:solidFill>
              <a:ln w="38100">
                <a:solidFill>
                  <a:schemeClr val="accent1"/>
                </a:solidFill>
              </a:ln>
            </p:spPr>
            <p:txBody>
              <a:bodyPr wrap="square" anchor="t">
                <a:noAutofit/>
              </a:bodyPr>
              <a:lstStyle/>
              <a:p>
                <a:pPr algn="ctr"/>
                <a:r>
                  <a:rPr lang="en-US" altLang="zh-CN" sz="2400" b="1" dirty="0">
                    <a:solidFill>
                      <a:schemeClr val="bg1"/>
                    </a:solidFill>
                  </a:rPr>
                  <a:t>Coffee Shop worth starting</a:t>
                </a:r>
              </a:p>
            </p:txBody>
          </p:sp>
        </p:grpSp>
        <p:grpSp>
          <p:nvGrpSpPr>
            <p:cNvPr id="7" name="iSľíḋé">
              <a:extLst>
                <a:ext uri="{FF2B5EF4-FFF2-40B4-BE49-F238E27FC236}">
                  <a16:creationId xmlns:a16="http://schemas.microsoft.com/office/drawing/2014/main" id="{05D0AD2B-8053-4A5F-960B-6E8939584060}"/>
                </a:ext>
              </a:extLst>
            </p:cNvPr>
            <p:cNvGrpSpPr/>
            <p:nvPr/>
          </p:nvGrpSpPr>
          <p:grpSpPr>
            <a:xfrm>
              <a:off x="6996430" y="1473835"/>
              <a:ext cx="4414520" cy="3790950"/>
              <a:chOff x="11486" y="2321"/>
              <a:chExt cx="6952" cy="5970"/>
            </a:xfrm>
          </p:grpSpPr>
          <p:sp>
            <p:nvSpPr>
              <p:cNvPr id="8" name="îṧľïdè">
                <a:extLst>
                  <a:ext uri="{FF2B5EF4-FFF2-40B4-BE49-F238E27FC236}">
                    <a16:creationId xmlns:a16="http://schemas.microsoft.com/office/drawing/2014/main" id="{A0796876-8D40-4D95-AC21-FFCA2595153A}"/>
                  </a:ext>
                </a:extLst>
              </p:cNvPr>
              <p:cNvSpPr/>
              <p:nvPr/>
            </p:nvSpPr>
            <p:spPr>
              <a:xfrm>
                <a:off x="11486" y="2742"/>
                <a:ext cx="6952" cy="5549"/>
              </a:xfrm>
              <a:prstGeom prst="rect">
                <a:avLst/>
              </a:prstGeom>
              <a:noFill/>
              <a:ln>
                <a:solidFill>
                  <a:schemeClr val="bg1">
                    <a:lumMod val="95000"/>
                  </a:schemeClr>
                </a:solidFill>
              </a:ln>
            </p:spPr>
            <p:txBody>
              <a:bodyPr anchor="ctr"/>
              <a:lstStyle/>
              <a:p>
                <a:pPr algn="ctr"/>
                <a:endParaRPr lang="zh-CN" altLang="en-US"/>
              </a:p>
            </p:txBody>
          </p:sp>
          <p:sp>
            <p:nvSpPr>
              <p:cNvPr id="9" name="íśḻíďè">
                <a:extLst>
                  <a:ext uri="{FF2B5EF4-FFF2-40B4-BE49-F238E27FC236}">
                    <a16:creationId xmlns:a16="http://schemas.microsoft.com/office/drawing/2014/main" id="{8D8CE128-554B-47F7-96C5-9C32B2585DD9}"/>
                  </a:ext>
                </a:extLst>
              </p:cNvPr>
              <p:cNvSpPr/>
              <p:nvPr/>
            </p:nvSpPr>
            <p:spPr bwMode="auto">
              <a:xfrm>
                <a:off x="11498" y="2321"/>
                <a:ext cx="6940" cy="812"/>
              </a:xfrm>
              <a:prstGeom prst="rect">
                <a:avLst/>
              </a:prstGeom>
              <a:solidFill>
                <a:schemeClr val="tx2"/>
              </a:solidFill>
              <a:ln w="38100">
                <a:noFill/>
              </a:ln>
            </p:spPr>
            <p:txBody>
              <a:bodyPr wrap="square" anchor="t">
                <a:noAutofit/>
              </a:bodyPr>
              <a:lstStyle/>
              <a:p>
                <a:pPr algn="ctr"/>
                <a:r>
                  <a:rPr lang="en-US" altLang="zh-CN" sz="2400" b="1" dirty="0">
                    <a:solidFill>
                      <a:schemeClr val="bg1"/>
                    </a:solidFill>
                  </a:rPr>
                  <a:t>Coffee is not enough </a:t>
                </a:r>
                <a:endParaRPr lang="zh-CN" altLang="en-US" sz="2400" dirty="0"/>
              </a:p>
            </p:txBody>
          </p:sp>
          <p:sp>
            <p:nvSpPr>
              <p:cNvPr id="10" name="iṩḷíḑê">
                <a:extLst>
                  <a:ext uri="{FF2B5EF4-FFF2-40B4-BE49-F238E27FC236}">
                    <a16:creationId xmlns:a16="http://schemas.microsoft.com/office/drawing/2014/main" id="{70B85BDB-5008-4F4D-8C5D-16156A640476}"/>
                  </a:ext>
                </a:extLst>
              </p:cNvPr>
              <p:cNvSpPr/>
              <p:nvPr/>
            </p:nvSpPr>
            <p:spPr>
              <a:xfrm>
                <a:off x="12014" y="3652"/>
                <a:ext cx="6109" cy="4255"/>
              </a:xfrm>
              <a:prstGeom prst="rect">
                <a:avLst/>
              </a:prstGeom>
              <a:no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nSpc>
                    <a:spcPct val="150000"/>
                  </a:lnSpc>
                </a:pPr>
                <a:r>
                  <a:rPr lang="en-US" altLang="zh-CN" sz="1400" b="1" dirty="0">
                    <a:solidFill>
                      <a:schemeClr val="tx2"/>
                    </a:solidFill>
                    <a:latin typeface="+mj-lt"/>
                  </a:rPr>
                  <a:t>For a coffee shop, Dorothy should not only focus on the taste of coffee or coffee beans itself, but also pay more attention on decorations or other food provided like the quality of brunch provide. As demonstrated by the Seven seeds, people come to there probably just because of the artist decoration, not just for special coffee taste. </a:t>
                </a:r>
              </a:p>
            </p:txBody>
          </p:sp>
        </p:grpSp>
      </p:grpSp>
    </p:spTree>
    <p:extLst>
      <p:ext uri="{BB962C8B-B14F-4D97-AF65-F5344CB8AC3E}">
        <p14:creationId xmlns:p14="http://schemas.microsoft.com/office/powerpoint/2010/main" val="393240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4">
            <a:extLst>
              <a:ext uri="{FF2B5EF4-FFF2-40B4-BE49-F238E27FC236}">
                <a16:creationId xmlns:a16="http://schemas.microsoft.com/office/drawing/2014/main" id="{57B4D7FF-A735-484E-B1A3-35DF21986527}"/>
              </a:ext>
            </a:extLst>
          </p:cNvPr>
          <p:cNvSpPr>
            <a:spLocks noGrp="1"/>
          </p:cNvSpPr>
          <p:nvPr>
            <p:ph type="ctrTitle"/>
          </p:nvPr>
        </p:nvSpPr>
        <p:spPr/>
        <p:txBody>
          <a:bodyPr/>
          <a:lstStyle/>
          <a:p>
            <a:r>
              <a:rPr lang="en-US" altLang="zh-CN" dirty="0">
                <a:ea typeface="+mn-ea"/>
                <a:cs typeface="+mn-ea"/>
                <a:sym typeface="+mn-lt"/>
              </a:rPr>
              <a:t>Thanks</a:t>
            </a:r>
            <a:r>
              <a:rPr lang="en-US" altLang="zh-CN" sz="100" dirty="0">
                <a:ea typeface="+mn-ea"/>
                <a:cs typeface="+mn-ea"/>
                <a:sym typeface="+mn-lt"/>
              </a:rPr>
              <a:t> </a:t>
            </a:r>
            <a:endParaRPr lang="zh-CN" altLang="en-US" dirty="0">
              <a:ea typeface="+mn-ea"/>
              <a:cs typeface="+mn-ea"/>
              <a:sym typeface="+mn-lt"/>
            </a:endParaRPr>
          </a:p>
        </p:txBody>
      </p:sp>
    </p:spTree>
    <p:custDataLst>
      <p:tags r:id="rId2"/>
    </p:custDataLst>
    <p:extLst>
      <p:ext uri="{BB962C8B-B14F-4D97-AF65-F5344CB8AC3E}">
        <p14:creationId xmlns:p14="http://schemas.microsoft.com/office/powerpoint/2010/main" val="1259043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0651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ICON" val="#77810;"/>
</p:tagLst>
</file>

<file path=ppt/tags/tag5.xml><?xml version="1.0" encoding="utf-8"?>
<p:tagLst xmlns:a="http://schemas.openxmlformats.org/drawingml/2006/main" xmlns:r="http://schemas.openxmlformats.org/officeDocument/2006/relationships" xmlns:p="http://schemas.openxmlformats.org/presentationml/2006/main">
  <p:tag name="ISLIDE.DIAGRAM" val="#331828"/>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BA3A1"/>
      </a:accent1>
      <a:accent2>
        <a:srgbClr val="0E6D49"/>
      </a:accent2>
      <a:accent3>
        <a:srgbClr val="1AA869"/>
      </a:accent3>
      <a:accent4>
        <a:srgbClr val="2A6C73"/>
      </a:accent4>
      <a:accent5>
        <a:srgbClr val="3B8381"/>
      </a:accent5>
      <a:accent6>
        <a:srgbClr val="2A5D7A"/>
      </a:accent6>
      <a:hlink>
        <a:srgbClr val="4276AA"/>
      </a:hlink>
      <a:folHlink>
        <a:srgbClr val="BFBFBF"/>
      </a:folHlink>
    </a:clrScheme>
    <a:fontScheme name="tlp4j2pn">
      <a:majorFont>
        <a:latin typeface="Times New Roman" panose="020B0A04020102020204"/>
        <a:ea typeface="华文楷体"/>
        <a:cs typeface=""/>
      </a:majorFont>
      <a:minorFont>
        <a:latin typeface="Times New Roman" panose="020B0604020202020204"/>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BA3A1"/>
    </a:accent1>
    <a:accent2>
      <a:srgbClr val="0E6D49"/>
    </a:accent2>
    <a:accent3>
      <a:srgbClr val="1AA869"/>
    </a:accent3>
    <a:accent4>
      <a:srgbClr val="2A6C73"/>
    </a:accent4>
    <a:accent5>
      <a:srgbClr val="3B8381"/>
    </a:accent5>
    <a:accent6>
      <a:srgbClr val="2A5D7A"/>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BA3A1"/>
    </a:accent1>
    <a:accent2>
      <a:srgbClr val="0E6D49"/>
    </a:accent2>
    <a:accent3>
      <a:srgbClr val="1AA869"/>
    </a:accent3>
    <a:accent4>
      <a:srgbClr val="2A6C73"/>
    </a:accent4>
    <a:accent5>
      <a:srgbClr val="3B8381"/>
    </a:accent5>
    <a:accent6>
      <a:srgbClr val="2A5D7A"/>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35</TotalTime>
  <Words>366</Words>
  <Application>Microsoft Office PowerPoint</Application>
  <PresentationFormat>宽屏</PresentationFormat>
  <Paragraphs>43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Arial</vt:lpstr>
      <vt:lpstr>Calibri</vt:lpstr>
      <vt:lpstr>Impact</vt:lpstr>
      <vt:lpstr>Times New Roman</vt:lpstr>
      <vt:lpstr>主题5</vt:lpstr>
      <vt:lpstr>Business Planning for Dorothy -Analysis for Coffee shop start-up</vt:lpstr>
      <vt:lpstr>Business Analysis for coffee shop start-up around Melbourne Uni</vt:lpstr>
      <vt:lpstr>Data Source Clarifying</vt:lpstr>
      <vt:lpstr>Data Observation</vt:lpstr>
      <vt:lpstr>Data Observation</vt:lpstr>
      <vt:lpstr>Data Observation</vt:lpstr>
      <vt:lpstr>Conclusion</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 DUO</cp:lastModifiedBy>
  <cp:revision>5</cp:revision>
  <cp:lastPrinted>2018-07-05T16:00:00Z</cp:lastPrinted>
  <dcterms:created xsi:type="dcterms:W3CDTF">2018-07-05T16:00:00Z</dcterms:created>
  <dcterms:modified xsi:type="dcterms:W3CDTF">2020-05-20T15:41:56Z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