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 id="2147483763" r:id="rId6"/>
    <p:sldMasterId id="2147483778" r:id="rId7"/>
    <p:sldMasterId id="2147483793" r:id="rId8"/>
  </p:sldMasterIdLst>
  <p:notesMasterIdLst>
    <p:notesMasterId r:id="rId32"/>
  </p:notesMasterIdLst>
  <p:sldIdLst>
    <p:sldId id="325" r:id="rId9"/>
    <p:sldId id="327" r:id="rId10"/>
    <p:sldId id="326" r:id="rId11"/>
    <p:sldId id="261" r:id="rId12"/>
    <p:sldId id="262" r:id="rId13"/>
    <p:sldId id="263" r:id="rId14"/>
    <p:sldId id="264" r:id="rId15"/>
    <p:sldId id="265" r:id="rId16"/>
    <p:sldId id="269" r:id="rId17"/>
    <p:sldId id="270" r:id="rId18"/>
    <p:sldId id="271" r:id="rId19"/>
    <p:sldId id="273" r:id="rId20"/>
    <p:sldId id="272" r:id="rId21"/>
    <p:sldId id="274" r:id="rId22"/>
    <p:sldId id="275" r:id="rId23"/>
    <p:sldId id="276" r:id="rId24"/>
    <p:sldId id="278" r:id="rId25"/>
    <p:sldId id="279" r:id="rId26"/>
    <p:sldId id="280" r:id="rId27"/>
    <p:sldId id="281" r:id="rId28"/>
    <p:sldId id="282" r:id="rId29"/>
    <p:sldId id="28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919" autoAdjust="0"/>
    <p:restoredTop sz="94660"/>
  </p:normalViewPr>
  <p:slideViewPr>
    <p:cSldViewPr snapToGrid="0">
      <p:cViewPr>
        <p:scale>
          <a:sx n="92" d="100"/>
          <a:sy n="92" d="100"/>
        </p:scale>
        <p:origin x="-120" y="4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5D25A-9392-4D94-974F-D3AA7301A327}" type="datetimeFigureOut">
              <a:rPr lang="en-US" smtClean="0"/>
              <a:t>9/13/2015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F2EA6-37BA-4B16-A690-1A8943944D45}" type="slidenum">
              <a:rPr lang="en-US" smtClean="0"/>
              <a:t>‹#›</a:t>
            </a:fld>
            <a:endParaRPr lang="en-US"/>
          </a:p>
        </p:txBody>
      </p:sp>
    </p:spTree>
    <p:extLst>
      <p:ext uri="{BB962C8B-B14F-4D97-AF65-F5344CB8AC3E}">
        <p14:creationId xmlns:p14="http://schemas.microsoft.com/office/powerpoint/2010/main" val="159934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9/14/2015 12:01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382677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F2EA6-37BA-4B16-A690-1A8943944D4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93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CCF5D5D-BBBE-4B03-9539-1899D90CED78}" type="datetime1">
              <a:rPr lang="en-US" smtClean="0"/>
              <a:t>9/14/2015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127990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0092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63B647-D623-43FE-B2DB-78F4EBEE4979}" type="datetime1">
              <a:rPr lang="en-US" smtClean="0"/>
              <a:t>9/13/2015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206331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MVC MVVM MVP MV*</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E710D4-7FFE-4453-943E-4540827E5B1C}" type="datetime1">
              <a:rPr lang="en-US" smtClean="0"/>
              <a:t>9/13/2015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35953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CB7B4A-063C-4427-948E-FBCE88E66AC6}" type="datetime1">
              <a:rPr lang="en-US" smtClean="0"/>
              <a:t>9/13/2015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28313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828800"/>
            <a:ext cx="11194090" cy="1135696"/>
          </a:xfrm>
          <a:solidFill>
            <a:schemeClr val="bg2"/>
          </a:solidFill>
        </p:spPr>
        <p:txBody>
          <a:bodyPr wrap="none" anchor="b">
            <a:spAutoFit/>
          </a:bodyPr>
          <a:lstStyle>
            <a:lvl1pPr algn="l">
              <a:defRPr sz="7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144838"/>
            <a:ext cx="4605684" cy="424732"/>
          </a:xfrm>
        </p:spPr>
        <p:txBody>
          <a:bodyPr wrap="none">
            <a:sp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1079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60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078634" cy="581698"/>
          </a:xfrm>
        </p:spPr>
        <p:txBody>
          <a:bodyPr wrap="none"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23845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078634" cy="581698"/>
          </a:xfrm>
        </p:spPr>
        <p:txBody>
          <a:bodyPr wrap="none" anchor="b">
            <a:spAutoFit/>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255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0" y="0"/>
            <a:ext cx="5100320" cy="6858000"/>
          </a:xfrm>
          <a:prstGeom prst="rect">
            <a:avLst/>
          </a:prstGeom>
          <a:solidFill>
            <a:schemeClr val="bg1">
              <a:lumMod val="8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3"/>
          </p:nvPr>
        </p:nvSpPr>
        <p:spPr>
          <a:xfrm>
            <a:off x="325278" y="1205098"/>
            <a:ext cx="4449763" cy="5439542"/>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a:defRPr>
                <a:solidFill>
                  <a:sysClr val="windowText" lastClr="000000"/>
                </a:solidFill>
              </a:defRPr>
            </a:lvl4pPr>
            <a:lvl5pPr>
              <a:defRPr>
                <a:solidFill>
                  <a:sysClr val="windowText" lastClr="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5426075" y="314325"/>
            <a:ext cx="6532563" cy="633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a:xfrm>
            <a:off x="228600" y="228600"/>
            <a:ext cx="6910866" cy="747897"/>
          </a:xfrm>
          <a:solidFill>
            <a:schemeClr val="accent1"/>
          </a:solidFill>
        </p:spPr>
        <p:txBody>
          <a:bodyPr wrap="none"/>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564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Rectangle 5"/>
          <p:cNvSpPr/>
          <p:nvPr/>
        </p:nvSpPr>
        <p:spPr>
          <a:xfrm>
            <a:off x="0" y="0"/>
            <a:ext cx="5100320" cy="6858000"/>
          </a:xfrm>
          <a:prstGeom prst="rect">
            <a:avLst/>
          </a:prstGeom>
          <a:solidFill>
            <a:schemeClr val="bg1">
              <a:lumMod val="8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3"/>
          </p:nvPr>
        </p:nvSpPr>
        <p:spPr>
          <a:xfrm>
            <a:off x="325278" y="1205098"/>
            <a:ext cx="4449763" cy="5439542"/>
          </a:xfr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a:defRPr>
                <a:solidFill>
                  <a:sysClr val="windowText" lastClr="000000"/>
                </a:solidFill>
              </a:defRPr>
            </a:lvl4pPr>
            <a:lvl5pPr>
              <a:defRPr>
                <a:solidFill>
                  <a:sysClr val="windowText" lastClr="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5426075" y="314325"/>
            <a:ext cx="6532563" cy="633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a:xfrm>
            <a:off x="228600" y="228600"/>
            <a:ext cx="6910866" cy="747897"/>
          </a:xfrm>
          <a:solidFill>
            <a:schemeClr val="accent1"/>
          </a:solidFill>
        </p:spPr>
        <p:txBody>
          <a:bodyPr wrap="none"/>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4028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30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304041" y="87503"/>
            <a:ext cx="11034500" cy="910024"/>
          </a:xfrm>
        </p:spPr>
        <p:txBody>
          <a:bodyPr lIns="0">
            <a:normAutofit/>
          </a:bodyPr>
          <a:lstStyle>
            <a:lvl1pPr algn="l">
              <a:defRPr sz="3733"/>
            </a:lvl1pPr>
          </a:lstStyle>
          <a:p>
            <a:r>
              <a:rPr lang="en-US" smtClean="0"/>
              <a:t>Click to edit Master title style</a:t>
            </a:r>
            <a:endParaRPr lang="en-US" dirty="0"/>
          </a:p>
        </p:txBody>
      </p:sp>
      <p:sp>
        <p:nvSpPr>
          <p:cNvPr id="15" name="Content Placeholder 14"/>
          <p:cNvSpPr>
            <a:spLocks noGrp="1"/>
          </p:cNvSpPr>
          <p:nvPr>
            <p:ph sz="quarter" idx="18"/>
          </p:nvPr>
        </p:nvSpPr>
        <p:spPr>
          <a:xfrm>
            <a:off x="560714" y="1507481"/>
            <a:ext cx="9572495" cy="4138612"/>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290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159352"/>
            <a:ext cx="6910866"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50" y="1447800"/>
            <a:ext cx="11151917"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959432" y="6384717"/>
            <a:ext cx="10711734" cy="276999"/>
          </a:xfrm>
          <a:prstGeom prst="rect">
            <a:avLst/>
          </a:prstGeom>
        </p:spPr>
        <p:txBody>
          <a:bodyPr wrap="square" lIns="91431" tIns="45716" rIns="91431" bIns="45716">
            <a:spAutoFit/>
          </a:bodyPr>
          <a:lstStyle/>
          <a:p>
            <a:pPr marL="0" marR="0" lvl="0" indent="0" algn="l" defTabSz="91370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2C6">
                    <a:lumMod val="75000"/>
                  </a:srgbClr>
                </a:solidFill>
                <a:effectLst/>
                <a:uLnTx/>
                <a:uFillTx/>
                <a:latin typeface="Segoe UI"/>
                <a:ea typeface="+mn-ea"/>
                <a:cs typeface="+mn-cs"/>
              </a:rPr>
              <a:t>Blog http://blogs.msdn.com/dorischen </a:t>
            </a:r>
            <a:endParaRPr kumimoji="0" lang="en-US" sz="1200" b="1" i="0" u="none" strike="noStrike" kern="1200" cap="none" spc="0" normalizeH="0" baseline="0" noProof="0" dirty="0">
              <a:ln>
                <a:noFill/>
              </a:ln>
              <a:solidFill>
                <a:srgbClr val="0072C6">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221045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159352"/>
            <a:ext cx="6910866"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50" y="1447800"/>
            <a:ext cx="11151917"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959432" y="6384717"/>
            <a:ext cx="10711734" cy="276999"/>
          </a:xfrm>
          <a:prstGeom prst="rect">
            <a:avLst/>
          </a:prstGeom>
        </p:spPr>
        <p:txBody>
          <a:bodyPr wrap="square" lIns="91431" tIns="45716" rIns="91431" bIns="45716">
            <a:spAutoFit/>
          </a:bodyPr>
          <a:lstStyle/>
          <a:p>
            <a:pPr marL="0" marR="0" lvl="0" indent="0" algn="l" defTabSz="91370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2C6">
                    <a:lumMod val="75000"/>
                  </a:srgbClr>
                </a:solidFill>
                <a:effectLst/>
                <a:uLnTx/>
                <a:uFillTx/>
                <a:latin typeface="Segoe UI"/>
                <a:ea typeface="+mn-ea"/>
                <a:cs typeface="+mn-cs"/>
              </a:rPr>
              <a:t>Blog http://blogs.msdn.com/dorischen </a:t>
            </a:r>
            <a:endParaRPr kumimoji="0" lang="en-US" sz="1200" b="1" i="0" u="none" strike="noStrike" kern="1200" cap="none" spc="0" normalizeH="0" baseline="0" noProof="0" dirty="0">
              <a:ln>
                <a:noFill/>
              </a:ln>
              <a:solidFill>
                <a:srgbClr val="0072C6">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3689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0"/>
            <a:ext cx="5396365"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196" indent="0">
              <a:buNone/>
              <a:defRPr sz="2000">
                <a:solidFill>
                  <a:schemeClr val="bg1">
                    <a:lumMod val="75000"/>
                    <a:lumOff val="25000"/>
                  </a:schemeClr>
                </a:solidFill>
                <a:latin typeface="+mn-lt"/>
              </a:defRPr>
            </a:lvl3pPr>
            <a:lvl4pPr marL="456857" indent="0">
              <a:buNone/>
              <a:defRPr sz="2000">
                <a:solidFill>
                  <a:schemeClr val="bg1">
                    <a:lumMod val="75000"/>
                    <a:lumOff val="25000"/>
                  </a:schemeClr>
                </a:solidFill>
                <a:latin typeface="+mn-lt"/>
              </a:defRPr>
            </a:lvl4pPr>
            <a:lvl5pPr marL="693247"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0"/>
            <a:ext cx="5396365" cy="5181600"/>
          </a:xfrm>
        </p:spPr>
        <p:txBody>
          <a:bodyPr/>
          <a:lstStyle>
            <a:lvl1pPr marL="0" indent="0">
              <a:spcBef>
                <a:spcPts val="1200"/>
              </a:spcBef>
              <a:buNone/>
              <a:defRPr lang="en-US" sz="4000" kern="1200" spc="-71" baseline="0" dirty="0" smtClean="0">
                <a:solidFill>
                  <a:schemeClr val="bg1">
                    <a:lumMod val="75000"/>
                    <a:lumOff val="25000"/>
                  </a:schemeClr>
                </a:solidFill>
                <a:latin typeface="+mn-lt"/>
                <a:ea typeface="+mn-ea"/>
                <a:cs typeface="+mn-cs"/>
              </a:defRPr>
            </a:lvl1pPr>
            <a:lvl2pPr marL="3175"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solidFill>
                  <a:schemeClr val="bg1">
                    <a:lumMod val="75000"/>
                    <a:lumOff val="25000"/>
                  </a:schemeClr>
                </a:solidFill>
                <a:latin typeface="+mn-lt"/>
                <a:ea typeface="+mn-ea"/>
                <a:cs typeface="+mn-cs"/>
              </a:defRPr>
            </a:lvl2pPr>
            <a:lvl3pPr marL="233196"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solidFill>
                  <a:schemeClr val="bg1">
                    <a:lumMod val="75000"/>
                    <a:lumOff val="25000"/>
                  </a:schemeClr>
                </a:solidFill>
                <a:latin typeface="+mn-lt"/>
                <a:ea typeface="+mn-ea"/>
                <a:cs typeface="+mn-cs"/>
              </a:defRPr>
            </a:lvl3pPr>
            <a:lvl4pPr marL="460030"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solidFill>
                  <a:schemeClr val="bg1">
                    <a:lumMod val="75000"/>
                    <a:lumOff val="25000"/>
                  </a:schemeClr>
                </a:solidFill>
                <a:latin typeface="+mn-lt"/>
                <a:ea typeface="+mn-ea"/>
                <a:cs typeface="+mn-cs"/>
              </a:defRPr>
            </a:lvl4pPr>
            <a:lvl5pPr marL="686901" marR="0" indent="0" algn="l" defTabSz="913703"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solidFill>
                  <a:schemeClr val="bg1">
                    <a:lumMod val="75000"/>
                    <a:lumOff val="25000"/>
                  </a:schemeClr>
                </a:solidFill>
                <a:latin typeface="+mn-lt"/>
                <a:ea typeface="+mn-ea"/>
                <a:cs typeface="+mn-cs"/>
              </a:defRPr>
            </a:lvl5pPr>
          </a:lstStyle>
          <a:p>
            <a:pPr marL="0" marR="0" lvl="0"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70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418759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80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551181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221118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607395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56080894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302243501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8188647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5414782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147035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6490033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724251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910866" cy="747897"/>
          </a:xfrm>
          <a:solidFill>
            <a:schemeClr val="accent1"/>
          </a:solidFill>
        </p:spPr>
        <p:txBody>
          <a:bodyPr wrap="none" tIns="91440">
            <a:spAutoFit/>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733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83519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9943003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2100408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5066955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255052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7521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984303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158259" y="2082615"/>
            <a:ext cx="3836698"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tx1"/>
                </a:solidFill>
              </a:defRPr>
            </a:lvl1pPr>
            <a:lvl2pPr marL="0" indent="0">
              <a:spcBef>
                <a:spcPts val="1059"/>
              </a:spcBef>
              <a:buNone/>
              <a:defRPr sz="1961">
                <a:solidFill>
                  <a:schemeClr val="tx1"/>
                </a:soli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044355" y="2082615"/>
            <a:ext cx="3881519"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019972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51" indent="-228751">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5"/>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28716408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4708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p:spPr>
        <p:txBody>
          <a:bodyPr>
            <a:normAutofit/>
          </a:bodyPr>
          <a:lstStyle>
            <a:lvl1pPr marL="0" indent="0">
              <a:buNone/>
              <a:defRPr sz="2400">
                <a:latin typeface="Consolas" panose="020B0609020204030204" pitchFamily="49" charset="0"/>
                <a:cs typeface="Consolas" panose="020B0609020204030204" pitchFamily="49" charset="0"/>
              </a:defRPr>
            </a:lvl1pPr>
            <a:lvl2pPr marL="457200" indent="0">
              <a:buNone/>
              <a:defRPr sz="2400">
                <a:latin typeface="Consolas" panose="020B0609020204030204" pitchFamily="49" charset="0"/>
                <a:cs typeface="Consolas" panose="020B0609020204030204" pitchFamily="49" charset="0"/>
              </a:defRPr>
            </a:lvl2pPr>
            <a:lvl3pPr marL="914400" indent="0">
              <a:buNone/>
              <a:defRPr sz="2400">
                <a:latin typeface="Consolas" panose="020B0609020204030204" pitchFamily="49" charset="0"/>
                <a:cs typeface="Consolas" panose="020B0609020204030204" pitchFamily="49" charset="0"/>
              </a:defRPr>
            </a:lvl3pPr>
            <a:lvl4pPr marL="1371600" indent="0">
              <a:buNone/>
              <a:defRPr sz="2400">
                <a:latin typeface="Consolas" panose="020B0609020204030204" pitchFamily="49" charset="0"/>
                <a:cs typeface="Consolas" panose="020B0609020204030204" pitchFamily="49" charset="0"/>
              </a:defRPr>
            </a:lvl4pPr>
            <a:lvl5pPr marL="1828800" indent="0">
              <a:buNone/>
              <a:defRPr sz="2400">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397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075550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499717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44189745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92550678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a:defRPr kumimoji="0" lang="en-US" sz="2353"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203204346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401651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595326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319501095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72691" indent="-236546">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60184" indent="-336145">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dirty="0" smtClean="0"/>
              <a:t>Click to edit Master text styles</a:t>
            </a:r>
          </a:p>
          <a:p>
            <a:pPr marL="0" marR="0" lvl="1" indent="0" algn="l" defTabSz="896157"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smtClean="0"/>
              <a:t>Second level</a:t>
            </a:r>
          </a:p>
          <a:p>
            <a:pPr marL="448077" lvl="2" indent="-224039" algn="l" defTabSz="896157" rtl="0" eaLnBrk="1" latinLnBrk="0" hangingPunct="1">
              <a:spcBef>
                <a:spcPct val="20000"/>
              </a:spcBef>
              <a:spcAft>
                <a:spcPts val="800"/>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634982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243950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3234519"/>
            <a:ext cx="10515600" cy="2942444"/>
          </a:xfrm>
        </p:spPr>
        <p:txBody>
          <a:bodyPr>
            <a:normAutofit/>
          </a:bodyPr>
          <a:lstStyle>
            <a:lvl1pPr marL="0" indent="0">
              <a:buNone/>
              <a:defRPr sz="2400">
                <a:latin typeface="Consolas" panose="020B0609020204030204" pitchFamily="49" charset="0"/>
                <a:cs typeface="Consolas" panose="020B0609020204030204" pitchFamily="49" charset="0"/>
              </a:defRPr>
            </a:lvl1pPr>
            <a:lvl2pPr marL="457200" indent="0">
              <a:buNone/>
              <a:defRPr sz="2400">
                <a:latin typeface="Consolas" panose="020B0609020204030204" pitchFamily="49" charset="0"/>
                <a:cs typeface="Consolas" panose="020B0609020204030204" pitchFamily="49" charset="0"/>
              </a:defRPr>
            </a:lvl2pPr>
            <a:lvl3pPr marL="914400" indent="0">
              <a:buNone/>
              <a:defRPr sz="2400">
                <a:latin typeface="Consolas" panose="020B0609020204030204" pitchFamily="49" charset="0"/>
                <a:cs typeface="Consolas" panose="020B0609020204030204" pitchFamily="49" charset="0"/>
              </a:defRPr>
            </a:lvl3pPr>
            <a:lvl4pPr marL="1371600" indent="0">
              <a:buNone/>
              <a:defRPr sz="2400">
                <a:latin typeface="Consolas" panose="020B0609020204030204" pitchFamily="49" charset="0"/>
                <a:cs typeface="Consolas" panose="020B0609020204030204" pitchFamily="49" charset="0"/>
              </a:defRPr>
            </a:lvl4pPr>
            <a:lvl5pPr marL="1828800" indent="0">
              <a:buNone/>
              <a:defRPr sz="2400">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2"/>
          <p:cNvSpPr>
            <a:spLocks noGrp="1"/>
          </p:cNvSpPr>
          <p:nvPr>
            <p:ph idx="10"/>
          </p:nvPr>
        </p:nvSpPr>
        <p:spPr>
          <a:xfrm>
            <a:off x="838200" y="1825625"/>
            <a:ext cx="10515600" cy="876650"/>
          </a:xfrm>
          <a:solidFill>
            <a:schemeClr val="accent1">
              <a:lumMod val="20000"/>
              <a:lumOff val="80000"/>
            </a:schemeClr>
          </a:solidFill>
        </p:spPr>
        <p:txBody>
          <a:bodyPr>
            <a:sp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6757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61137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0872167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560714" y="1446214"/>
            <a:ext cx="10985611" cy="304801"/>
          </a:xfrm>
        </p:spPr>
        <p:txBody>
          <a:bodyPr lIns="0" anchor="ctr" anchorCtr="0">
            <a:noAutofit/>
          </a:bodyPr>
          <a:lstStyle>
            <a:lvl1pPr marL="0" indent="0" algn="l">
              <a:buFont typeface="Arial" pitchFamily="34" charset="0"/>
              <a:buNone/>
              <a:defRPr sz="1866" b="0"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298208" y="70003"/>
            <a:ext cx="11034500" cy="910025"/>
          </a:xfrm>
        </p:spPr>
        <p:txBody>
          <a:bodyPr lIns="0">
            <a:normAutofit/>
          </a:bodyPr>
          <a:lstStyle>
            <a:lvl1pPr algn="l">
              <a:defRPr sz="3732"/>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582809" y="6258609"/>
            <a:ext cx="9550400" cy="304800"/>
          </a:xfrm>
        </p:spPr>
        <p:txBody>
          <a:bodyPr>
            <a:noAutofit/>
          </a:bodyPr>
          <a:lstStyle>
            <a:lvl1pPr marL="0" indent="0">
              <a:lnSpc>
                <a:spcPts val="2400"/>
              </a:lnSpc>
              <a:spcBef>
                <a:spcPts val="0"/>
              </a:spcBef>
              <a:spcAft>
                <a:spcPts val="0"/>
              </a:spcAft>
              <a:buNone/>
              <a:defRPr sz="1600" spc="-53" baseline="0"/>
            </a:lvl1pPr>
            <a:lvl2pPr marL="609468" indent="0">
              <a:buNone/>
              <a:defRPr sz="1600"/>
            </a:lvl2pPr>
            <a:lvl3pPr marL="1218935" indent="0">
              <a:buNone/>
              <a:defRPr sz="1333"/>
            </a:lvl3pPr>
            <a:lvl4pPr marL="1828403" indent="0">
              <a:buNone/>
              <a:defRPr sz="1200"/>
            </a:lvl4pPr>
            <a:lvl5pPr marL="2437871" indent="0">
              <a:buNone/>
              <a:defRPr sz="1200"/>
            </a:lvl5pPr>
            <a:lvl6pPr marL="3047339" indent="0">
              <a:buNone/>
              <a:defRPr sz="1200"/>
            </a:lvl6pPr>
            <a:lvl7pPr marL="3656806" indent="0">
              <a:buNone/>
              <a:defRPr sz="1200"/>
            </a:lvl7pPr>
            <a:lvl8pPr marL="4266273" indent="0">
              <a:buNone/>
              <a:defRPr sz="1200"/>
            </a:lvl8pPr>
            <a:lvl9pPr marL="4875742" indent="0">
              <a:buNone/>
              <a:defRPr sz="1200"/>
            </a:lvl9pPr>
          </a:lstStyle>
          <a:p>
            <a:pPr lvl="0"/>
            <a:r>
              <a:rPr lang="en-US" dirty="0" smtClean="0"/>
              <a:t>Click to edit Master text styles</a:t>
            </a:r>
          </a:p>
        </p:txBody>
      </p:sp>
      <p:sp>
        <p:nvSpPr>
          <p:cNvPr id="15" name="Content Placeholder 14"/>
          <p:cNvSpPr>
            <a:spLocks noGrp="1"/>
          </p:cNvSpPr>
          <p:nvPr>
            <p:ph sz="quarter" idx="18"/>
          </p:nvPr>
        </p:nvSpPr>
        <p:spPr>
          <a:xfrm>
            <a:off x="560715" y="1804989"/>
            <a:ext cx="9572495" cy="2394035"/>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1502208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998149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04066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92149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8479288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94175021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a:defRPr kumimoji="0" lang="en-US" sz="2353"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23064193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521335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9347431" cy="969496"/>
          </a:xfrm>
          <a:solidFill>
            <a:schemeClr val="bg1"/>
          </a:solidFill>
        </p:spPr>
        <p:txBody>
          <a:bodyPr wrap="none" anchor="b">
            <a:spAutoFit/>
          </a:bodyPr>
          <a:lstStyle>
            <a:lvl1pPr>
              <a:defRPr sz="6000">
                <a:solidFill>
                  <a:schemeClr val="accent4"/>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228600" y="3156903"/>
            <a:ext cx="8744181" cy="424732"/>
          </a:xfrm>
        </p:spPr>
        <p:txBody>
          <a:bodyPr wrap="square">
            <a:sp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9967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076715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97615348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72691" indent="-236546">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60184" indent="-336145">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dirty="0" smtClean="0"/>
              <a:t>Click to edit Master text styles</a:t>
            </a:r>
          </a:p>
          <a:p>
            <a:pPr marL="0" marR="0" lvl="1" indent="0" algn="l" defTabSz="896157"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smtClean="0"/>
              <a:t>Second level</a:t>
            </a:r>
          </a:p>
          <a:p>
            <a:pPr marL="448077" lvl="2" indent="-224039" algn="l" defTabSz="896157" rtl="0" eaLnBrk="1" latinLnBrk="0" hangingPunct="1">
              <a:spcBef>
                <a:spcPct val="20000"/>
              </a:spcBef>
              <a:spcAft>
                <a:spcPts val="800"/>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846613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686607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77393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35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560714" y="1446214"/>
            <a:ext cx="10985611" cy="304801"/>
          </a:xfrm>
        </p:spPr>
        <p:txBody>
          <a:bodyPr lIns="0" anchor="ctr" anchorCtr="0">
            <a:noAutofit/>
          </a:bodyPr>
          <a:lstStyle>
            <a:lvl1pPr marL="0" indent="0" algn="l">
              <a:buFont typeface="Arial" pitchFamily="34" charset="0"/>
              <a:buNone/>
              <a:defRPr sz="1866" b="0"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298208" y="70003"/>
            <a:ext cx="11034500" cy="910025"/>
          </a:xfrm>
        </p:spPr>
        <p:txBody>
          <a:bodyPr lIns="0">
            <a:normAutofit/>
          </a:bodyPr>
          <a:lstStyle>
            <a:lvl1pPr algn="l">
              <a:defRPr sz="3732"/>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582809" y="6258609"/>
            <a:ext cx="9550400" cy="304800"/>
          </a:xfrm>
        </p:spPr>
        <p:txBody>
          <a:bodyPr>
            <a:noAutofit/>
          </a:bodyPr>
          <a:lstStyle>
            <a:lvl1pPr marL="0" indent="0">
              <a:lnSpc>
                <a:spcPts val="2400"/>
              </a:lnSpc>
              <a:spcBef>
                <a:spcPts val="0"/>
              </a:spcBef>
              <a:spcAft>
                <a:spcPts val="0"/>
              </a:spcAft>
              <a:buNone/>
              <a:defRPr sz="1600" spc="-53" baseline="0"/>
            </a:lvl1pPr>
            <a:lvl2pPr marL="609468" indent="0">
              <a:buNone/>
              <a:defRPr sz="1600"/>
            </a:lvl2pPr>
            <a:lvl3pPr marL="1218935" indent="0">
              <a:buNone/>
              <a:defRPr sz="1333"/>
            </a:lvl3pPr>
            <a:lvl4pPr marL="1828403" indent="0">
              <a:buNone/>
              <a:defRPr sz="1200"/>
            </a:lvl4pPr>
            <a:lvl5pPr marL="2437871" indent="0">
              <a:buNone/>
              <a:defRPr sz="1200"/>
            </a:lvl5pPr>
            <a:lvl6pPr marL="3047339" indent="0">
              <a:buNone/>
              <a:defRPr sz="1200"/>
            </a:lvl6pPr>
            <a:lvl7pPr marL="3656806" indent="0">
              <a:buNone/>
              <a:defRPr sz="1200"/>
            </a:lvl7pPr>
            <a:lvl8pPr marL="4266273" indent="0">
              <a:buNone/>
              <a:defRPr sz="1200"/>
            </a:lvl8pPr>
            <a:lvl9pPr marL="4875742" indent="0">
              <a:buNone/>
              <a:defRPr sz="1200"/>
            </a:lvl9pPr>
          </a:lstStyle>
          <a:p>
            <a:pPr lvl="0"/>
            <a:r>
              <a:rPr lang="en-US" dirty="0" smtClean="0"/>
              <a:t>Click to edit Master text styles</a:t>
            </a:r>
          </a:p>
        </p:txBody>
      </p:sp>
      <p:sp>
        <p:nvSpPr>
          <p:cNvPr id="15" name="Content Placeholder 14"/>
          <p:cNvSpPr>
            <a:spLocks noGrp="1"/>
          </p:cNvSpPr>
          <p:nvPr>
            <p:ph sz="quarter" idx="18"/>
          </p:nvPr>
        </p:nvSpPr>
        <p:spPr>
          <a:xfrm>
            <a:off x="560715" y="1804989"/>
            <a:ext cx="9572495" cy="2394035"/>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097241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9878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118140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82584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323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75297078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1603510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a:defRPr kumimoji="0" lang="en-US" sz="2353"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9097247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175137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155493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a:defRPr lang="en-US" sz="352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39065232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72691" indent="-236546">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60184" indent="-336145">
              <a:defRPr lang="en-US" sz="2353"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dirty="0" smtClean="0"/>
              <a:t>Click to edit Master text styles</a:t>
            </a:r>
          </a:p>
          <a:p>
            <a:pPr marL="0" marR="0" lvl="1" indent="0" algn="l" defTabSz="896157"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smtClean="0"/>
              <a:t>Second level</a:t>
            </a:r>
          </a:p>
          <a:p>
            <a:pPr marL="448077" lvl="2" indent="-224039" algn="l" defTabSz="896157" rtl="0" eaLnBrk="1" latinLnBrk="0" hangingPunct="1">
              <a:spcBef>
                <a:spcPct val="20000"/>
              </a:spcBef>
              <a:spcAft>
                <a:spcPts val="800"/>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803131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438639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63865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7175083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910866" cy="747897"/>
          </a:xfrm>
        </p:spPr>
        <p:txBody>
          <a:bodyPr>
            <a:spAutoFit/>
          </a:bodyPr>
          <a:lstStyle/>
          <a:p>
            <a:r>
              <a:rPr lang="en-US" smtClean="0"/>
              <a:t>Click to edit Master title style</a:t>
            </a:r>
            <a:endParaRPr lang="en-US"/>
          </a:p>
        </p:txBody>
      </p:sp>
      <p:sp>
        <p:nvSpPr>
          <p:cNvPr id="3" name="Text Placeholder 2"/>
          <p:cNvSpPr>
            <a:spLocks noGrp="1"/>
          </p:cNvSpPr>
          <p:nvPr>
            <p:ph type="body" idx="1"/>
          </p:nvPr>
        </p:nvSpPr>
        <p:spPr>
          <a:xfrm>
            <a:off x="839788" y="1932577"/>
            <a:ext cx="4237763" cy="470898"/>
          </a:xfrm>
          <a:solidFill>
            <a:schemeClr val="accent6"/>
          </a:solidFill>
        </p:spPr>
        <p:txBody>
          <a:bodyPr wrap="none" tIns="91440" anchor="b">
            <a:sp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932577"/>
            <a:ext cx="4237763" cy="470898"/>
          </a:xfrm>
          <a:solidFill>
            <a:schemeClr val="accent6"/>
          </a:solidFill>
        </p:spPr>
        <p:txBody>
          <a:bodyPr wrap="none" tIns="91440" anchor="b">
            <a:sp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95AB717-FEC3-4B9C-96B5-8ECC3157DFB5}" type="datetimeFigureOut">
              <a:rPr lang="en-US" smtClean="0"/>
              <a:t>9/13/2015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3E9AB10-9D40-4412-94EC-0CD6BCBA4BE8}" type="slidenum">
              <a:rPr lang="en-US" smtClean="0"/>
              <a:t>‹#›</a:t>
            </a:fld>
            <a:endParaRPr lang="en-US"/>
          </a:p>
        </p:txBody>
      </p:sp>
    </p:spTree>
    <p:extLst>
      <p:ext uri="{BB962C8B-B14F-4D97-AF65-F5344CB8AC3E}">
        <p14:creationId xmlns:p14="http://schemas.microsoft.com/office/powerpoint/2010/main" val="317861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560714" y="1446214"/>
            <a:ext cx="10985611" cy="304801"/>
          </a:xfrm>
        </p:spPr>
        <p:txBody>
          <a:bodyPr lIns="0" anchor="ctr" anchorCtr="0">
            <a:noAutofit/>
          </a:bodyPr>
          <a:lstStyle>
            <a:lvl1pPr marL="0" indent="0" algn="l">
              <a:buFont typeface="Arial" pitchFamily="34" charset="0"/>
              <a:buNone/>
              <a:defRPr sz="1866" b="0"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298208" y="70003"/>
            <a:ext cx="11034500" cy="910025"/>
          </a:xfrm>
        </p:spPr>
        <p:txBody>
          <a:bodyPr lIns="0">
            <a:normAutofit/>
          </a:bodyPr>
          <a:lstStyle>
            <a:lvl1pPr algn="l">
              <a:defRPr sz="3732"/>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582809" y="6258609"/>
            <a:ext cx="9550400" cy="304800"/>
          </a:xfrm>
        </p:spPr>
        <p:txBody>
          <a:bodyPr>
            <a:noAutofit/>
          </a:bodyPr>
          <a:lstStyle>
            <a:lvl1pPr marL="0" indent="0">
              <a:lnSpc>
                <a:spcPts val="2400"/>
              </a:lnSpc>
              <a:spcBef>
                <a:spcPts val="0"/>
              </a:spcBef>
              <a:spcAft>
                <a:spcPts val="0"/>
              </a:spcAft>
              <a:buNone/>
              <a:defRPr sz="1600" spc="-53" baseline="0"/>
            </a:lvl1pPr>
            <a:lvl2pPr marL="609468" indent="0">
              <a:buNone/>
              <a:defRPr sz="1600"/>
            </a:lvl2pPr>
            <a:lvl3pPr marL="1218935" indent="0">
              <a:buNone/>
              <a:defRPr sz="1333"/>
            </a:lvl3pPr>
            <a:lvl4pPr marL="1828403" indent="0">
              <a:buNone/>
              <a:defRPr sz="1200"/>
            </a:lvl4pPr>
            <a:lvl5pPr marL="2437871" indent="0">
              <a:buNone/>
              <a:defRPr sz="1200"/>
            </a:lvl5pPr>
            <a:lvl6pPr marL="3047339" indent="0">
              <a:buNone/>
              <a:defRPr sz="1200"/>
            </a:lvl6pPr>
            <a:lvl7pPr marL="3656806" indent="0">
              <a:buNone/>
              <a:defRPr sz="1200"/>
            </a:lvl7pPr>
            <a:lvl8pPr marL="4266273" indent="0">
              <a:buNone/>
              <a:defRPr sz="1200"/>
            </a:lvl8pPr>
            <a:lvl9pPr marL="4875742" indent="0">
              <a:buNone/>
              <a:defRPr sz="1200"/>
            </a:lvl9pPr>
          </a:lstStyle>
          <a:p>
            <a:pPr lvl="0"/>
            <a:r>
              <a:rPr lang="en-US" dirty="0" smtClean="0"/>
              <a:t>Click to edit Master text styles</a:t>
            </a:r>
          </a:p>
        </p:txBody>
      </p:sp>
      <p:sp>
        <p:nvSpPr>
          <p:cNvPr id="15" name="Content Placeholder 14"/>
          <p:cNvSpPr>
            <a:spLocks noGrp="1"/>
          </p:cNvSpPr>
          <p:nvPr>
            <p:ph sz="quarter" idx="18"/>
          </p:nvPr>
        </p:nvSpPr>
        <p:spPr>
          <a:xfrm>
            <a:off x="560715" y="1804989"/>
            <a:ext cx="9572495" cy="2394035"/>
          </a:xfr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84084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95AB717-FEC3-4B9C-96B5-8ECC3157DFB5}" type="datetimeFigureOut">
              <a:rPr lang="en-US" smtClean="0"/>
              <a:t>9/13/2015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3E9AB10-9D40-4412-94EC-0CD6BCBA4BE8}" type="slidenum">
              <a:rPr lang="en-US" smtClean="0"/>
              <a:t>‹#›</a:t>
            </a:fld>
            <a:endParaRPr lang="en-US"/>
          </a:p>
        </p:txBody>
      </p:sp>
    </p:spTree>
    <p:extLst>
      <p:ext uri="{BB962C8B-B14F-4D97-AF65-F5344CB8AC3E}">
        <p14:creationId xmlns:p14="http://schemas.microsoft.com/office/powerpoint/2010/main" val="54334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4.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6" Type="http://schemas.openxmlformats.org/officeDocument/2006/relationships/image" Target="../media/image1.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5.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6910866" cy="747897"/>
          </a:xfrm>
          <a:prstGeom prst="rect">
            <a:avLst/>
          </a:prstGeom>
          <a:solidFill>
            <a:schemeClr val="accent1"/>
          </a:solidFill>
        </p:spPr>
        <p:txBody>
          <a:bodyPr vert="horz" wrap="none" lIns="91440" tIns="91440" rIns="91440" bIns="45720" rtlCol="0" anchor="ctr">
            <a:sp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5944973"/>
      </p:ext>
    </p:extLst>
  </p:cSld>
  <p:clrMap bg1="lt1" tx1="dk1" bg2="lt2" tx2="dk2" accent1="accent1" accent2="accent2" accent3="accent3" accent4="accent4" accent5="accent5" accent6="accent6" hlink="hlink" folHlink="folHlink"/>
  <p:sldLayoutIdLst>
    <p:sldLayoutId id="2147483649" r:id="rId1"/>
    <p:sldLayoutId id="2147483733" r:id="rId2"/>
    <p:sldLayoutId id="2147483650" r:id="rId3"/>
    <p:sldLayoutId id="2147483740" r:id="rId4"/>
    <p:sldLayoutId id="2147483741" r:id="rId5"/>
    <p:sldLayoutId id="2147483651" r:id="rId6"/>
    <p:sldLayoutId id="2147483652" r:id="rId7"/>
    <p:sldLayoutId id="2147483653" r:id="rId8"/>
    <p:sldLayoutId id="2147483654" r:id="rId9"/>
    <p:sldLayoutId id="2147483655" r:id="rId10"/>
    <p:sldLayoutId id="2147483656" r:id="rId11"/>
    <p:sldLayoutId id="2147483657" r:id="rId12"/>
    <p:sldLayoutId id="2147483706" r:id="rId13"/>
    <p:sldLayoutId id="2147483718" r:id="rId14"/>
    <p:sldLayoutId id="2147483719" r:id="rId15"/>
    <p:sldLayoutId id="2147483735" r:id="rId16"/>
    <p:sldLayoutId id="2147483736" r:id="rId17"/>
    <p:sldLayoutId id="2147483737" r:id="rId18"/>
    <p:sldLayoutId id="214748374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633821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03870651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268175622"/>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746320037"/>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hannel9.msdn.com/Niners/dorisch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mailto:doris.chen@microsoft.com" TargetMode="External"/><Relationship Id="rId4" Type="http://schemas.openxmlformats.org/officeDocument/2006/relationships/hyperlink" Target="http://blogs.msdn.com/b/dorische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ngmodules.org/"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backplug.i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505" y="417231"/>
            <a:ext cx="10948830" cy="1578894"/>
          </a:xfrm>
        </p:spPr>
        <p:txBody>
          <a:bodyPr/>
          <a:lstStyle/>
          <a:p>
            <a:pPr algn="ctr"/>
            <a:r>
              <a:rPr lang="en-US" sz="6000" b="1" dirty="0"/>
              <a:t>Angular or Backbone: Go Mobile</a:t>
            </a:r>
            <a:r>
              <a:rPr lang="en-US" sz="6000" b="1" dirty="0" smtClean="0"/>
              <a:t>!</a:t>
            </a:r>
            <a:br>
              <a:rPr lang="en-US" sz="6000" b="1" dirty="0" smtClean="0"/>
            </a:br>
            <a:r>
              <a:rPr lang="en-US" sz="4400" b="1" i="1" dirty="0" smtClean="0"/>
              <a:t>Part </a:t>
            </a:r>
            <a:r>
              <a:rPr lang="en-US" sz="4400" b="1" i="1" dirty="0" smtClean="0"/>
              <a:t>1</a:t>
            </a:r>
            <a:r>
              <a:rPr lang="en-US" sz="4400" b="1" dirty="0" smtClean="0"/>
              <a:t> </a:t>
            </a:r>
            <a:r>
              <a:rPr lang="en-US" sz="4400" b="1" i="1" dirty="0" smtClean="0"/>
              <a:t>Angular vs Backbone</a:t>
            </a:r>
            <a:endParaRPr lang="en-US" sz="4400" b="1" i="1" dirty="0"/>
          </a:p>
        </p:txBody>
      </p:sp>
      <p:sp>
        <p:nvSpPr>
          <p:cNvPr id="9" name="Text Placeholder 8"/>
          <p:cNvSpPr>
            <a:spLocks noGrp="1"/>
          </p:cNvSpPr>
          <p:nvPr>
            <p:ph type="subTitle" idx="1"/>
          </p:nvPr>
        </p:nvSpPr>
        <p:spPr>
          <a:xfrm>
            <a:off x="3895489" y="2432324"/>
            <a:ext cx="3960380" cy="1938992"/>
          </a:xfrm>
          <a:prstGeom prst="rect">
            <a:avLst/>
          </a:prstGeom>
        </p:spPr>
        <p:txBody>
          <a:bodyPr/>
          <a:lstStyle/>
          <a:p>
            <a:pPr>
              <a:lnSpc>
                <a:spcPct val="100000"/>
              </a:lnSpc>
              <a:spcBef>
                <a:spcPts val="0"/>
              </a:spcBef>
            </a:pPr>
            <a:r>
              <a:rPr lang="en-US" dirty="0" smtClean="0"/>
              <a:t>Doris Chen Ph.D.</a:t>
            </a:r>
          </a:p>
          <a:p>
            <a:pPr>
              <a:lnSpc>
                <a:spcPct val="100000"/>
              </a:lnSpc>
              <a:spcBef>
                <a:spcPts val="0"/>
              </a:spcBef>
            </a:pPr>
            <a:r>
              <a:rPr lang="en-US" dirty="0" smtClean="0"/>
              <a:t>Senior Developer Evangelist</a:t>
            </a:r>
          </a:p>
          <a:p>
            <a:pPr>
              <a:lnSpc>
                <a:spcPct val="100000"/>
              </a:lnSpc>
              <a:spcBef>
                <a:spcPts val="0"/>
              </a:spcBef>
            </a:pPr>
            <a:r>
              <a:rPr lang="en-US" dirty="0" smtClean="0"/>
              <a:t>Microsoft</a:t>
            </a:r>
          </a:p>
          <a:p>
            <a:pPr>
              <a:lnSpc>
                <a:spcPct val="100000"/>
              </a:lnSpc>
              <a:spcBef>
                <a:spcPts val="0"/>
              </a:spcBef>
            </a:pPr>
            <a:r>
              <a:rPr lang="en-US" dirty="0" smtClean="0"/>
              <a:t>doris.chen@microsoft.com</a:t>
            </a:r>
          </a:p>
          <a:p>
            <a:pPr>
              <a:lnSpc>
                <a:spcPct val="100000"/>
              </a:lnSpc>
              <a:spcBef>
                <a:spcPts val="0"/>
              </a:spcBef>
            </a:pPr>
            <a:r>
              <a:rPr lang="en-US" dirty="0" smtClean="0"/>
              <a:t>@</a:t>
            </a:r>
            <a:r>
              <a:rPr lang="en-US" dirty="0" err="1" smtClean="0"/>
              <a:t>doristchen</a:t>
            </a:r>
            <a:endParaRPr lang="en-US" dirty="0"/>
          </a:p>
        </p:txBody>
      </p:sp>
      <p:sp>
        <p:nvSpPr>
          <p:cNvPr id="4" name="Rectangle 3"/>
          <p:cNvSpPr/>
          <p:nvPr/>
        </p:nvSpPr>
        <p:spPr>
          <a:xfrm>
            <a:off x="6099175" y="1679375"/>
            <a:ext cx="6092825" cy="424732"/>
          </a:xfrm>
          <a:prstGeom prst="rect">
            <a:avLst/>
          </a:prstGeom>
        </p:spPr>
        <p:txBody>
          <a:bodyPr>
            <a:spAutoFit/>
          </a:bodyPr>
          <a:lstStyle/>
          <a:p>
            <a:pPr marL="0" marR="0" lvl="0" indent="0" algn="l" defTabSz="914400" rtl="0" eaLnBrk="1" fontAlgn="auto" latinLnBrk="0" hangingPunct="1">
              <a:lnSpc>
                <a:spcPct val="90000"/>
              </a:lnSpc>
              <a:spcBef>
                <a:spcPts val="0"/>
              </a:spcBef>
              <a:spcAft>
                <a:spcPts val="0"/>
              </a:spcAft>
              <a:buClrTx/>
              <a:buSzPct val="90000"/>
              <a:buFontTx/>
              <a:buNone/>
              <a:tabLst/>
              <a:defRPr/>
            </a:pPr>
            <a:endParaRPr kumimoji="0" lang="en-US" sz="2400" b="0" i="0" u="none" strike="noStrike" kern="1200" cap="none" spc="-71"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26" name="Picture 2" descr="Angular.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60" y="4762732"/>
            <a:ext cx="2007604" cy="2074050"/>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4875" y="4807515"/>
            <a:ext cx="2103761" cy="2103761"/>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r="58752" b="50673"/>
          <a:stretch/>
        </p:blipFill>
        <p:spPr>
          <a:xfrm>
            <a:off x="5875679" y="4613564"/>
            <a:ext cx="2336316" cy="224443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4946" y="3601421"/>
            <a:ext cx="2930236" cy="3159161"/>
          </a:xfrm>
          <a:prstGeom prst="rect">
            <a:avLst/>
          </a:prstGeom>
          <a:effectLst>
            <a:softEdge rad="228600"/>
          </a:effectLst>
        </p:spPr>
      </p:pic>
    </p:spTree>
    <p:extLst>
      <p:ext uri="{BB962C8B-B14F-4D97-AF65-F5344CB8AC3E}">
        <p14:creationId xmlns:p14="http://schemas.microsoft.com/office/powerpoint/2010/main" val="230708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799712" cy="747897"/>
          </a:xfrm>
        </p:spPr>
        <p:txBody>
          <a:bodyPr/>
          <a:lstStyle/>
          <a:p>
            <a:r>
              <a:rPr lang="en-US" dirty="0" smtClean="0"/>
              <a:t>Angular: templates</a:t>
            </a:r>
            <a:endParaRPr lang="en-US" dirty="0"/>
          </a:p>
        </p:txBody>
      </p:sp>
      <p:sp>
        <p:nvSpPr>
          <p:cNvPr id="7" name="Content Placeholder 6"/>
          <p:cNvSpPr>
            <a:spLocks noGrp="1"/>
          </p:cNvSpPr>
          <p:nvPr>
            <p:ph idx="1"/>
          </p:nvPr>
        </p:nvSpPr>
        <p:spPr/>
        <p:txBody>
          <a:bodyPr/>
          <a:lstStyle/>
          <a:p>
            <a:r>
              <a:rPr lang="en-US" dirty="0"/>
              <a:t>Simply HTML with binding expressions baked-in</a:t>
            </a:r>
          </a:p>
          <a:p>
            <a:r>
              <a:rPr lang="en-US" dirty="0"/>
              <a:t>Binding expressions are surrounded by double curly </a:t>
            </a:r>
            <a:r>
              <a:rPr lang="en-US" dirty="0" smtClean="0"/>
              <a:t>braces</a:t>
            </a:r>
            <a:endParaRPr lang="en-US" dirty="0"/>
          </a:p>
          <a:p>
            <a:pPr marL="507633" lvl="2" indent="0">
              <a:buNone/>
            </a:pPr>
            <a:r>
              <a:rPr lang="en-US" sz="2400" dirty="0">
                <a:solidFill>
                  <a:srgbClr val="C00000"/>
                </a:solidFill>
                <a:latin typeface="Consolas" panose="020B0609020204030204" pitchFamily="49" charset="0"/>
                <a:cs typeface="Consolas" panose="020B0609020204030204" pitchFamily="49" charset="0"/>
              </a:rPr>
              <a:t>&lt;</a:t>
            </a:r>
            <a:r>
              <a:rPr lang="en-US" sz="2400" dirty="0" err="1">
                <a:solidFill>
                  <a:srgbClr val="C00000"/>
                </a:solidFill>
                <a:latin typeface="Consolas" panose="020B0609020204030204" pitchFamily="49" charset="0"/>
                <a:cs typeface="Consolas" panose="020B0609020204030204" pitchFamily="49" charset="0"/>
              </a:rPr>
              <a:t>ul</a:t>
            </a:r>
            <a:r>
              <a:rPr lang="en-US" sz="2400" dirty="0">
                <a:solidFill>
                  <a:srgbClr val="C00000"/>
                </a:solidFill>
                <a:latin typeface="Consolas" panose="020B0609020204030204" pitchFamily="49" charset="0"/>
                <a:cs typeface="Consolas" panose="020B0609020204030204" pitchFamily="49" charset="0"/>
              </a:rPr>
              <a:t>&gt;</a:t>
            </a:r>
          </a:p>
          <a:p>
            <a:pPr marL="507633" lvl="2" indent="0">
              <a:buNone/>
            </a:pP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&lt;li </a:t>
            </a:r>
            <a:r>
              <a:rPr lang="en-US" sz="2400" dirty="0">
                <a:solidFill>
                  <a:srgbClr val="FF0000">
                    <a:alpha val="99000"/>
                  </a:srgbClr>
                </a:solidFill>
                <a:latin typeface="Consolas" panose="020B0609020204030204" pitchFamily="49" charset="0"/>
                <a:cs typeface="Consolas" panose="020B0609020204030204" pitchFamily="49" charset="0"/>
              </a:rPr>
              <a:t>ng-repeat</a:t>
            </a:r>
            <a:r>
              <a:rPr lang="en-US" sz="2400" dirty="0">
                <a:solidFill>
                  <a:srgbClr val="0070C0"/>
                </a:solidFill>
                <a:latin typeface="Consolas" panose="020B0609020204030204" pitchFamily="49" charset="0"/>
                <a:cs typeface="Consolas" panose="020B0609020204030204" pitchFamily="49" charset="0"/>
              </a:rPr>
              <a:t>="framework in frameworks" </a:t>
            </a:r>
          </a:p>
          <a:p>
            <a:pPr marL="507633" lvl="2" indent="0">
              <a:buNone/>
            </a:pP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title</a:t>
            </a: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framework.description</a:t>
            </a:r>
            <a:r>
              <a:rPr lang="en-US" sz="2400" dirty="0">
                <a:solidFill>
                  <a:srgbClr val="0070C0"/>
                </a:solidFill>
                <a:latin typeface="Consolas" panose="020B0609020204030204" pitchFamily="49" charset="0"/>
                <a:cs typeface="Consolas" panose="020B0609020204030204" pitchFamily="49" charset="0"/>
              </a:rPr>
              <a:t>}}"&gt;</a:t>
            </a:r>
          </a:p>
          <a:p>
            <a:pPr marL="507633" lvl="2" indent="0">
              <a:buNone/>
            </a:pPr>
            <a:r>
              <a:rPr lang="en-US" sz="2400" dirty="0" smtClean="0">
                <a:latin typeface="Consolas" panose="020B0609020204030204" pitchFamily="49" charset="0"/>
                <a:cs typeface="Consolas" panose="020B0609020204030204" pitchFamily="49" charset="0"/>
              </a:rPr>
              <a:t>    {{framework.name}}</a:t>
            </a:r>
          </a:p>
          <a:p>
            <a:pPr marL="507633" lvl="2" indent="0">
              <a:buNone/>
            </a:pPr>
            <a:r>
              <a:rPr lang="en-US" sz="2400" dirty="0">
                <a:latin typeface="Consolas" panose="020B0609020204030204" pitchFamily="49" charset="0"/>
                <a:cs typeface="Consolas" panose="020B0609020204030204" pitchFamily="49" charset="0"/>
              </a:rPr>
              <a:t>  </a:t>
            </a:r>
            <a:r>
              <a:rPr lang="en-US" sz="2400" dirty="0" smtClean="0">
                <a:solidFill>
                  <a:srgbClr val="C00000"/>
                </a:solidFill>
                <a:latin typeface="Consolas" panose="020B0609020204030204" pitchFamily="49" charset="0"/>
                <a:cs typeface="Consolas" panose="020B0609020204030204" pitchFamily="49" charset="0"/>
              </a:rPr>
              <a:t>&lt;/li&gt;</a:t>
            </a:r>
          </a:p>
          <a:p>
            <a:pPr marL="507633" lvl="2" indent="0">
              <a:buNone/>
            </a:pPr>
            <a:r>
              <a:rPr lang="en-US" sz="2400" dirty="0" smtClean="0">
                <a:solidFill>
                  <a:srgbClr val="C00000"/>
                </a:solidFill>
                <a:latin typeface="Consolas" panose="020B0609020204030204" pitchFamily="49" charset="0"/>
                <a:cs typeface="Consolas" panose="020B0609020204030204" pitchFamily="49" charset="0"/>
              </a:rPr>
              <a:t>&lt;/</a:t>
            </a:r>
            <a:r>
              <a:rPr lang="en-US" sz="2400" dirty="0" err="1">
                <a:solidFill>
                  <a:srgbClr val="C00000"/>
                </a:solidFill>
                <a:latin typeface="Consolas" panose="020B0609020204030204" pitchFamily="49" charset="0"/>
                <a:cs typeface="Consolas" panose="020B0609020204030204" pitchFamily="49" charset="0"/>
              </a:rPr>
              <a:t>ul</a:t>
            </a:r>
            <a:r>
              <a:rPr lang="en-US" sz="2400" dirty="0">
                <a:solidFill>
                  <a:srgbClr val="C00000"/>
                </a:solidFill>
                <a:latin typeface="Consolas" panose="020B0609020204030204" pitchFamily="49" charset="0"/>
                <a:cs typeface="Consolas" panose="020B0609020204030204" pitchFamily="49" charset="0"/>
              </a:rPr>
              <a:t>&gt;</a:t>
            </a:r>
          </a:p>
          <a:p>
            <a:pPr marL="283951" lvl="1" indent="0">
              <a:buNone/>
            </a:pPr>
            <a:endParaRPr lang="en-US" dirty="0"/>
          </a:p>
          <a:p>
            <a:endParaRPr lang="en-US" dirty="0"/>
          </a:p>
        </p:txBody>
      </p:sp>
      <p:pic>
        <p:nvPicPr>
          <p:cNvPr id="10"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7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067413" cy="747897"/>
          </a:xfrm>
        </p:spPr>
        <p:txBody>
          <a:bodyPr/>
          <a:lstStyle/>
          <a:p>
            <a:r>
              <a:rPr lang="en-US" dirty="0" smtClean="0"/>
              <a:t>Backbone: templates</a:t>
            </a:r>
            <a:endParaRPr lang="en-US" dirty="0"/>
          </a:p>
        </p:txBody>
      </p:sp>
      <p:sp>
        <p:nvSpPr>
          <p:cNvPr id="3" name="Text Placeholder 2"/>
          <p:cNvSpPr>
            <a:spLocks noGrp="1"/>
          </p:cNvSpPr>
          <p:nvPr>
            <p:ph idx="1"/>
          </p:nvPr>
        </p:nvSpPr>
        <p:spPr>
          <a:prstGeom prst="rect">
            <a:avLst/>
          </a:prstGeom>
        </p:spPr>
        <p:txBody>
          <a:bodyPr>
            <a:normAutofit/>
          </a:bodyPr>
          <a:lstStyle/>
          <a:p>
            <a:pPr marL="0" lvl="1" indent="-224009">
              <a:spcBef>
                <a:spcPts val="1000"/>
              </a:spcBef>
            </a:pPr>
            <a:r>
              <a:rPr lang="en-US" dirty="0">
                <a:solidFill>
                  <a:srgbClr val="C00000"/>
                </a:solidFill>
              </a:rPr>
              <a:t>&lt;</a:t>
            </a:r>
            <a:r>
              <a:rPr lang="en-US" dirty="0" err="1">
                <a:solidFill>
                  <a:srgbClr val="C00000"/>
                </a:solidFill>
              </a:rPr>
              <a:t>ul</a:t>
            </a:r>
            <a:r>
              <a:rPr lang="en-US" dirty="0">
                <a:solidFill>
                  <a:srgbClr val="C00000"/>
                </a:solidFill>
              </a:rPr>
              <a:t>&gt;</a:t>
            </a:r>
          </a:p>
          <a:p>
            <a:pPr indent="-224009"/>
            <a:r>
              <a:rPr lang="en-US" dirty="0"/>
              <a:t>&lt;% _.each(frameworks, function(framework) { %&gt;</a:t>
            </a:r>
          </a:p>
          <a:p>
            <a:pPr marL="0" lvl="1" indent="-327"/>
            <a:r>
              <a:rPr lang="en-US" dirty="0"/>
              <a:t>    </a:t>
            </a:r>
            <a:r>
              <a:rPr lang="en-US" dirty="0">
                <a:solidFill>
                  <a:srgbClr val="C00000"/>
                </a:solidFill>
              </a:rPr>
              <a:t>&lt;li </a:t>
            </a:r>
            <a:r>
              <a:rPr lang="en-US" dirty="0">
                <a:solidFill>
                  <a:srgbClr val="FF0000"/>
                </a:solidFill>
              </a:rPr>
              <a:t>title</a:t>
            </a:r>
            <a:r>
              <a:rPr lang="en-US" dirty="0">
                <a:solidFill>
                  <a:srgbClr val="0070C0"/>
                </a:solidFill>
              </a:rPr>
              <a:t>="&lt;%- </a:t>
            </a:r>
            <a:r>
              <a:rPr lang="en-US" err="1">
                <a:solidFill>
                  <a:srgbClr val="0070C0"/>
                </a:solidFill>
              </a:rPr>
              <a:t>framework.description</a:t>
            </a:r>
            <a:r>
              <a:rPr lang="en-US">
                <a:solidFill>
                  <a:srgbClr val="0070C0"/>
                </a:solidFill>
              </a:rPr>
              <a:t> %&gt;"&gt;</a:t>
            </a:r>
            <a:r>
              <a:rPr lang="en-US">
                <a:solidFill>
                  <a:schemeClr val="bg1">
                    <a:alpha val="99000"/>
                  </a:schemeClr>
                </a:solidFill>
              </a:rPr>
              <a:t>&gt; </a:t>
            </a:r>
            <a:endParaRPr lang="en-US" dirty="0">
              <a:solidFill>
                <a:schemeClr val="bg1">
                  <a:alpha val="99000"/>
                </a:schemeClr>
              </a:solidFill>
            </a:endParaRPr>
          </a:p>
          <a:p>
            <a:pPr marL="0" lvl="1" indent="-327"/>
            <a:r>
              <a:rPr lang="en-US" dirty="0"/>
              <a:t>      &lt;%- framework.name %&gt;</a:t>
            </a:r>
          </a:p>
          <a:p>
            <a:pPr marL="0" lvl="1" indent="-327"/>
            <a:r>
              <a:rPr lang="en-US" dirty="0"/>
              <a:t>    </a:t>
            </a:r>
            <a:r>
              <a:rPr lang="en-US" dirty="0">
                <a:solidFill>
                  <a:srgbClr val="C00000"/>
                </a:solidFill>
              </a:rPr>
              <a:t>&lt;/li&gt;</a:t>
            </a:r>
          </a:p>
          <a:p>
            <a:pPr marL="0" lvl="1" indent="-327"/>
            <a:r>
              <a:rPr lang="en-US" dirty="0"/>
              <a:t>&lt;% }); %&gt;</a:t>
            </a:r>
          </a:p>
          <a:p>
            <a:pPr marL="0" lvl="1" indent="-327"/>
            <a:r>
              <a:rPr lang="en-US" dirty="0">
                <a:solidFill>
                  <a:srgbClr val="C00000"/>
                </a:solidFill>
              </a:rPr>
              <a:t>&lt;/</a:t>
            </a:r>
            <a:r>
              <a:rPr lang="en-US" dirty="0" err="1">
                <a:solidFill>
                  <a:srgbClr val="C00000"/>
                </a:solidFill>
              </a:rPr>
              <a:t>ul</a:t>
            </a:r>
            <a:r>
              <a:rPr lang="en-US" dirty="0">
                <a:solidFill>
                  <a:srgbClr val="C00000"/>
                </a:solidFill>
              </a:rPr>
              <a:t>&gt;</a:t>
            </a:r>
          </a:p>
          <a:p>
            <a:endParaRPr lang="en-US" dirty="0"/>
          </a:p>
        </p:txBody>
      </p:sp>
      <p:sp>
        <p:nvSpPr>
          <p:cNvPr id="4" name="Content Placeholder 3"/>
          <p:cNvSpPr>
            <a:spLocks noGrp="1"/>
          </p:cNvSpPr>
          <p:nvPr>
            <p:ph idx="10"/>
          </p:nvPr>
        </p:nvSpPr>
        <p:spPr/>
        <p:txBody>
          <a:bodyPr/>
          <a:lstStyle/>
          <a:p>
            <a:pPr marL="0" indent="0">
              <a:buNone/>
            </a:pPr>
            <a:r>
              <a:rPr lang="en-US" dirty="0" smtClean="0"/>
              <a:t>Underscore is very basic and you usually have to throw JavaScript into the mix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8676" y="173895"/>
            <a:ext cx="1219201" cy="1219201"/>
          </a:xfrm>
          <a:prstGeom prst="rect">
            <a:avLst/>
          </a:prstGeom>
        </p:spPr>
      </p:pic>
    </p:spTree>
    <p:extLst>
      <p:ext uri="{BB962C8B-B14F-4D97-AF65-F5344CB8AC3E}">
        <p14:creationId xmlns:p14="http://schemas.microsoft.com/office/powerpoint/2010/main" val="125205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846694" cy="747897"/>
          </a:xfrm>
        </p:spPr>
        <p:txBody>
          <a:bodyPr/>
          <a:lstStyle/>
          <a:p>
            <a:r>
              <a:rPr lang="en-US" dirty="0" smtClean="0"/>
              <a:t>Angular: model</a:t>
            </a:r>
            <a:endParaRPr lang="en-US" dirty="0"/>
          </a:p>
        </p:txBody>
      </p:sp>
      <p:sp>
        <p:nvSpPr>
          <p:cNvPr id="3" name="Text Placeholder 2"/>
          <p:cNvSpPr>
            <a:spLocks noGrp="1"/>
          </p:cNvSpPr>
          <p:nvPr>
            <p:ph idx="1"/>
          </p:nvPr>
        </p:nvSpPr>
        <p:spPr/>
        <p:txBody>
          <a:bodyPr/>
          <a:lstStyle/>
          <a:p>
            <a:r>
              <a:rPr lang="en-US" smtClean="0"/>
              <a:t>Angular does not use observable properties, no restriction on implementing model </a:t>
            </a:r>
          </a:p>
          <a:p>
            <a:r>
              <a:rPr lang="en-US" smtClean="0"/>
              <a:t>No class to extend and no interface to comply</a:t>
            </a:r>
          </a:p>
          <a:p>
            <a:r>
              <a:rPr lang="en-US" smtClean="0"/>
              <a:t>Free to use whatever you want (including existing Backbone models)</a:t>
            </a:r>
          </a:p>
          <a:p>
            <a:r>
              <a:rPr lang="en-US" smtClean="0"/>
              <a:t>In practice, most developers use plain old JavaScript objects (POJO)</a:t>
            </a:r>
            <a:endParaRPr lang="en-US" dirty="0"/>
          </a:p>
        </p:txBody>
      </p:sp>
      <p:pic>
        <p:nvPicPr>
          <p:cNvPr id="6"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41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262705" cy="747897"/>
          </a:xfrm>
        </p:spPr>
        <p:txBody>
          <a:bodyPr/>
          <a:lstStyle/>
          <a:p>
            <a:r>
              <a:rPr lang="en-US" dirty="0" smtClean="0"/>
              <a:t>Backbone: </a:t>
            </a:r>
            <a:r>
              <a:rPr lang="en-US" dirty="0"/>
              <a:t>m</a:t>
            </a:r>
            <a:r>
              <a:rPr lang="en-US" dirty="0" smtClean="0"/>
              <a:t>odel</a:t>
            </a:r>
            <a:endParaRPr lang="en-US" dirty="0"/>
          </a:p>
        </p:txBody>
      </p:sp>
      <p:sp>
        <p:nvSpPr>
          <p:cNvPr id="4" name="Content Placeholder 3"/>
          <p:cNvSpPr>
            <a:spLocks noGrp="1"/>
          </p:cNvSpPr>
          <p:nvPr>
            <p:ph idx="1"/>
          </p:nvPr>
        </p:nvSpPr>
        <p:spPr/>
        <p:txBody>
          <a:bodyPr>
            <a:normAutofit fontScale="70000" lnSpcReduction="20000"/>
          </a:bodyPr>
          <a:lstStyle/>
          <a:p>
            <a:r>
              <a:rPr lang="en-US" dirty="0" err="1">
                <a:solidFill>
                  <a:srgbClr val="000000"/>
                </a:solidFill>
                <a:highlight>
                  <a:srgbClr val="FFFFFF"/>
                </a:highlight>
              </a:rPr>
              <a:t>app.TodoModel</a:t>
            </a:r>
            <a:r>
              <a:rPr lang="en-US" dirty="0">
                <a:solidFill>
                  <a:srgbClr val="000000"/>
                </a:solidFill>
                <a:highlight>
                  <a:srgbClr val="FFFFFF"/>
                </a:highlight>
              </a:rPr>
              <a:t> = </a:t>
            </a:r>
            <a:r>
              <a:rPr lang="en-US" dirty="0" err="1">
                <a:highlight>
                  <a:srgbClr val="FFFFFF"/>
                </a:highlight>
              </a:rPr>
              <a:t>Backbone.Model.extend</a:t>
            </a:r>
            <a:r>
              <a:rPr lang="en-US" dirty="0">
                <a:solidFill>
                  <a:srgbClr val="000000"/>
                </a:solidFill>
                <a:highlight>
                  <a:srgbClr val="FFFFFF"/>
                </a:highlight>
              </a:rPr>
              <a:t>({</a:t>
            </a:r>
          </a:p>
          <a:p>
            <a:r>
              <a:rPr lang="en-US" dirty="0">
                <a:solidFill>
                  <a:srgbClr val="000000"/>
                </a:solidFill>
                <a:highlight>
                  <a:srgbClr val="FFFFFF"/>
                </a:highlight>
              </a:rPr>
              <a:t>        </a:t>
            </a:r>
            <a:r>
              <a:rPr lang="en-US" dirty="0">
                <a:highlight>
                  <a:srgbClr val="FFFFFF"/>
                </a:highlight>
              </a:rPr>
              <a:t>defaults: </a:t>
            </a:r>
            <a:r>
              <a:rPr lang="en-US" dirty="0">
                <a:solidFill>
                  <a:srgbClr val="000000"/>
                </a:solidFill>
                <a:highlight>
                  <a:srgbClr val="FFFFFF"/>
                </a:highlight>
              </a:rPr>
              <a:t>{</a:t>
            </a:r>
          </a:p>
          <a:p>
            <a:r>
              <a:rPr lang="en-US" dirty="0">
                <a:solidFill>
                  <a:srgbClr val="000000"/>
                </a:solidFill>
                <a:highlight>
                  <a:srgbClr val="FFFFFF"/>
                </a:highlight>
              </a:rPr>
              <a:t>            title: </a:t>
            </a:r>
            <a:r>
              <a:rPr lang="en-US" dirty="0">
                <a:solidFill>
                  <a:srgbClr val="A31515"/>
                </a:solidFill>
                <a:highlight>
                  <a:srgbClr val="FFFFFF"/>
                </a:highlight>
              </a:rPr>
              <a:t>''</a:t>
            </a:r>
            <a:r>
              <a:rPr lang="en-US" dirty="0">
                <a:solidFill>
                  <a:srgbClr val="000000"/>
                </a:solidFill>
                <a:highlight>
                  <a:srgbClr val="FFFFFF"/>
                </a:highlight>
              </a:rPr>
              <a:t>,</a:t>
            </a:r>
          </a:p>
          <a:p>
            <a:r>
              <a:rPr lang="en-US" dirty="0">
                <a:solidFill>
                  <a:srgbClr val="000000"/>
                </a:solidFill>
                <a:highlight>
                  <a:srgbClr val="FFFFFF"/>
                </a:highlight>
              </a:rPr>
              <a:t>            done: </a:t>
            </a:r>
            <a:r>
              <a:rPr lang="en-US" dirty="0">
                <a:solidFill>
                  <a:srgbClr val="0000FF"/>
                </a:solidFill>
                <a:highlight>
                  <a:srgbClr val="FFFFFF"/>
                </a:highlight>
              </a:rPr>
              <a:t>false</a:t>
            </a:r>
            <a:r>
              <a:rPr lang="en-US" dirty="0">
                <a:solidFill>
                  <a:srgbClr val="000000"/>
                </a:solidFill>
                <a:highlight>
                  <a:srgbClr val="FFFFFF"/>
                </a:highlight>
              </a:rPr>
              <a:t>,</a:t>
            </a:r>
          </a:p>
          <a:p>
            <a:r>
              <a:rPr lang="en-US" dirty="0">
                <a:solidFill>
                  <a:srgbClr val="000000"/>
                </a:solidFill>
                <a:highlight>
                  <a:srgbClr val="FFFFFF"/>
                </a:highlight>
              </a:rPr>
              <a:t>            location: </a:t>
            </a:r>
            <a:r>
              <a:rPr lang="en-US" dirty="0">
                <a:solidFill>
                  <a:srgbClr val="A31515"/>
                </a:solidFill>
                <a:highlight>
                  <a:srgbClr val="FFFFFF"/>
                </a:highlight>
              </a:rPr>
              <a:t>'Getting your location...'</a:t>
            </a:r>
            <a:endParaRPr lang="en-US" dirty="0">
              <a:solidFill>
                <a:srgbClr val="000000"/>
              </a:solidFill>
              <a:highlight>
                <a:srgbClr val="FFFFFF"/>
              </a:highlight>
            </a:endParaRPr>
          </a:p>
          <a:p>
            <a:r>
              <a:rPr lang="en-US" dirty="0">
                <a:solidFill>
                  <a:srgbClr val="000000"/>
                </a:solidFill>
                <a:highlight>
                  <a:srgbClr val="FFFFFF"/>
                </a:highlight>
              </a:rPr>
              <a:t>        },</a:t>
            </a:r>
          </a:p>
          <a:p>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toggleCompleted</a:t>
            </a:r>
            <a:r>
              <a:rPr lang="en-US" dirty="0">
                <a:solidFill>
                  <a:srgbClr val="000000"/>
                </a:solidFill>
                <a:highlight>
                  <a:srgbClr val="FFFFFF"/>
                </a:highlight>
              </a:rPr>
              <a:t>: </a:t>
            </a:r>
            <a:r>
              <a:rPr lang="en-US" dirty="0">
                <a:solidFill>
                  <a:srgbClr val="0000FF"/>
                </a:solidFill>
                <a:highlight>
                  <a:srgbClr val="FFFFFF"/>
                </a:highlight>
              </a:rPr>
              <a:t>function</a:t>
            </a:r>
            <a:r>
              <a:rPr lang="en-US" dirty="0">
                <a:solidFill>
                  <a:srgbClr val="000000"/>
                </a:solidFill>
                <a:highlight>
                  <a:srgbClr val="FFFFFF"/>
                </a:highlight>
              </a:rPr>
              <a:t> () {</a:t>
            </a:r>
          </a:p>
          <a:p>
            <a:r>
              <a:rPr lang="en-US" dirty="0">
                <a:solidFill>
                  <a:srgbClr val="000000"/>
                </a:solidFill>
                <a:highlight>
                  <a:srgbClr val="FFFFFF"/>
                </a:highlight>
              </a:rPr>
              <a:t>            </a:t>
            </a:r>
            <a:r>
              <a:rPr lang="en-US" dirty="0" err="1">
                <a:solidFill>
                  <a:srgbClr val="0000FF"/>
                </a:solidFill>
                <a:highlight>
                  <a:srgbClr val="FFFFFF"/>
                </a:highlight>
              </a:rPr>
              <a:t>this</a:t>
            </a:r>
            <a:r>
              <a:rPr lang="en-US" dirty="0" err="1">
                <a:solidFill>
                  <a:srgbClr val="000000"/>
                </a:solidFill>
                <a:highlight>
                  <a:srgbClr val="FFFFFF"/>
                </a:highlight>
              </a:rPr>
              <a:t>.save</a:t>
            </a:r>
            <a:r>
              <a:rPr lang="en-US" dirty="0">
                <a:solidFill>
                  <a:srgbClr val="000000"/>
                </a:solidFill>
                <a:highlight>
                  <a:srgbClr val="FFFFFF"/>
                </a:highlight>
              </a:rPr>
              <a:t>({</a:t>
            </a:r>
          </a:p>
          <a:p>
            <a:r>
              <a:rPr lang="en-US" dirty="0">
                <a:solidFill>
                  <a:srgbClr val="000000"/>
                </a:solidFill>
                <a:highlight>
                  <a:srgbClr val="FFFFFF"/>
                </a:highlight>
              </a:rPr>
              <a:t>                done: !</a:t>
            </a:r>
            <a:r>
              <a:rPr lang="en-US" dirty="0" err="1">
                <a:solidFill>
                  <a:srgbClr val="0000FF"/>
                </a:solidFill>
                <a:highlight>
                  <a:srgbClr val="FFFFFF"/>
                </a:highlight>
              </a:rPr>
              <a:t>this</a:t>
            </a:r>
            <a:r>
              <a:rPr lang="en-US" dirty="0" err="1">
                <a:solidFill>
                  <a:srgbClr val="000000"/>
                </a:solidFill>
                <a:highlight>
                  <a:srgbClr val="FFFFFF"/>
                </a:highlight>
              </a:rPr>
              <a:t>.get</a:t>
            </a:r>
            <a:r>
              <a:rPr lang="en-US" dirty="0">
                <a:solidFill>
                  <a:srgbClr val="000000"/>
                </a:solidFill>
                <a:highlight>
                  <a:srgbClr val="FFFFFF"/>
                </a:highlight>
              </a:rPr>
              <a:t>(</a:t>
            </a:r>
            <a:r>
              <a:rPr lang="en-US" dirty="0">
                <a:solidFill>
                  <a:srgbClr val="A31515"/>
                </a:solidFill>
                <a:highlight>
                  <a:srgbClr val="FFFFFF"/>
                </a:highlight>
              </a:rPr>
              <a:t>'done'</a:t>
            </a:r>
            <a:r>
              <a:rPr lang="en-US" dirty="0">
                <a:solidFill>
                  <a:srgbClr val="000000"/>
                </a:solidFill>
                <a:highlight>
                  <a:srgbClr val="FFFFFF"/>
                </a:highlight>
              </a:rPr>
              <a:t>)</a:t>
            </a:r>
          </a:p>
          <a:p>
            <a:r>
              <a:rPr lang="en-US" dirty="0">
                <a:solidFill>
                  <a:srgbClr val="000000"/>
                </a:solidFill>
                <a:highlight>
                  <a:srgbClr val="FFFFFF"/>
                </a:highlight>
              </a:rPr>
              <a:t>            });</a:t>
            </a:r>
          </a:p>
          <a:p>
            <a:r>
              <a:rPr lang="en-US" dirty="0">
                <a:solidFill>
                  <a:srgbClr val="000000"/>
                </a:solidFill>
                <a:highlight>
                  <a:srgbClr val="FFFFFF"/>
                </a:highlight>
              </a:rPr>
              <a:t>        },</a:t>
            </a:r>
          </a:p>
          <a:p>
            <a:r>
              <a:rPr lang="en-US" dirty="0">
                <a:solidFill>
                  <a:srgbClr val="000000"/>
                </a:solidFill>
                <a:highlight>
                  <a:srgbClr val="FFFFFF"/>
                </a:highlight>
              </a:rPr>
              <a:t>	 sync: </a:t>
            </a:r>
            <a:r>
              <a:rPr lang="en-US" dirty="0">
                <a:solidFill>
                  <a:srgbClr val="0000FF"/>
                </a:solidFill>
                <a:highlight>
                  <a:srgbClr val="FFFFFF"/>
                </a:highlight>
              </a:rPr>
              <a:t>function</a:t>
            </a:r>
            <a:r>
              <a:rPr lang="en-US" dirty="0">
                <a:solidFill>
                  <a:srgbClr val="000000"/>
                </a:solidFill>
                <a:highlight>
                  <a:srgbClr val="FFFFFF"/>
                </a:highlight>
              </a:rPr>
              <a:t> () { </a:t>
            </a:r>
            <a:r>
              <a:rPr lang="en-US" dirty="0">
                <a:solidFill>
                  <a:srgbClr val="0000FF"/>
                </a:solidFill>
                <a:highlight>
                  <a:srgbClr val="FFFFFF"/>
                </a:highlight>
              </a:rPr>
              <a:t>return</a:t>
            </a:r>
            <a:r>
              <a:rPr lang="en-US" dirty="0">
                <a:solidFill>
                  <a:srgbClr val="000000"/>
                </a:solidFill>
                <a:highlight>
                  <a:srgbClr val="FFFFFF"/>
                </a:highlight>
              </a:rPr>
              <a:t> </a:t>
            </a:r>
            <a:r>
              <a:rPr lang="en-US" dirty="0">
                <a:solidFill>
                  <a:srgbClr val="0000FF"/>
                </a:solidFill>
                <a:highlight>
                  <a:srgbClr val="FFFFFF"/>
                </a:highlight>
              </a:rPr>
              <a:t>false</a:t>
            </a:r>
            <a:r>
              <a:rPr lang="en-US" dirty="0">
                <a:solidFill>
                  <a:srgbClr val="000000"/>
                </a:solidFill>
                <a:highlight>
                  <a:srgbClr val="FFFFFF"/>
                </a:highlight>
              </a:rPr>
              <a:t>; }</a:t>
            </a:r>
          </a:p>
          <a:p>
            <a:r>
              <a:rPr lang="en-US" dirty="0"/>
              <a:t> });</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8676" y="173895"/>
            <a:ext cx="1219201" cy="1219201"/>
          </a:xfrm>
          <a:prstGeom prst="rect">
            <a:avLst/>
          </a:prstGeom>
        </p:spPr>
      </p:pic>
      <p:sp>
        <p:nvSpPr>
          <p:cNvPr id="6" name="Rectangle 5"/>
          <p:cNvSpPr/>
          <p:nvPr/>
        </p:nvSpPr>
        <p:spPr>
          <a:xfrm>
            <a:off x="2812566" y="1742498"/>
            <a:ext cx="2531330" cy="40046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94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99544" cy="747897"/>
          </a:xfrm>
        </p:spPr>
        <p:txBody>
          <a:bodyPr/>
          <a:lstStyle/>
          <a:p>
            <a:r>
              <a:rPr lang="en-US" dirty="0" smtClean="0"/>
              <a:t>Backbone: model</a:t>
            </a:r>
            <a:r>
              <a:rPr lang="en-US" dirty="0"/>
              <a:t> </a:t>
            </a:r>
            <a:r>
              <a:rPr lang="en-US" dirty="0" smtClean="0"/>
              <a:t>and </a:t>
            </a:r>
            <a:r>
              <a:rPr lang="en-US" dirty="0"/>
              <a:t>c</a:t>
            </a:r>
            <a:r>
              <a:rPr lang="en-US" dirty="0" smtClean="0"/>
              <a:t>ollection</a:t>
            </a:r>
            <a:endParaRPr lang="en-US" dirty="0"/>
          </a:p>
        </p:txBody>
      </p:sp>
      <p:sp>
        <p:nvSpPr>
          <p:cNvPr id="3" name="Text Placeholder 2"/>
          <p:cNvSpPr>
            <a:spLocks noGrp="1"/>
          </p:cNvSpPr>
          <p:nvPr>
            <p:ph idx="1"/>
          </p:nvPr>
        </p:nvSpPr>
        <p:spPr>
          <a:xfrm>
            <a:off x="902676" y="1565304"/>
            <a:ext cx="10515600" cy="2273703"/>
          </a:xfrm>
          <a:prstGeom prst="rect">
            <a:avLst/>
          </a:prstGeom>
          <a:ln>
            <a:noFill/>
          </a:ln>
        </p:spPr>
        <p:txBody>
          <a:bodyPr>
            <a:normAutofit/>
          </a:bodyPr>
          <a:lstStyle/>
          <a:p>
            <a:pPr marL="0" indent="0">
              <a:buNone/>
            </a:pPr>
            <a:r>
              <a:rPr lang="en-US" dirty="0">
                <a:solidFill>
                  <a:srgbClr val="000000"/>
                </a:solidFill>
                <a:highlight>
                  <a:srgbClr val="FFFFFF"/>
                </a:highlight>
              </a:rPr>
              <a:t> </a:t>
            </a:r>
            <a:r>
              <a:rPr lang="en-US" dirty="0" err="1">
                <a:solidFill>
                  <a:srgbClr val="0000FF"/>
                </a:solidFill>
                <a:highlight>
                  <a:srgbClr val="FFFFFF"/>
                </a:highlight>
              </a:rPr>
              <a:t>var</a:t>
            </a:r>
            <a:r>
              <a:rPr lang="en-US" dirty="0">
                <a:solidFill>
                  <a:srgbClr val="000000"/>
                </a:solidFill>
                <a:highlight>
                  <a:srgbClr val="FFFFFF"/>
                </a:highlight>
              </a:rPr>
              <a:t> </a:t>
            </a:r>
            <a:r>
              <a:rPr lang="en-US" dirty="0" err="1">
                <a:solidFill>
                  <a:srgbClr val="000000"/>
                </a:solidFill>
                <a:highlight>
                  <a:srgbClr val="FFFFFF"/>
                </a:highlight>
              </a:rPr>
              <a:t>TodoCollection</a:t>
            </a:r>
            <a:r>
              <a:rPr lang="en-US" dirty="0">
                <a:solidFill>
                  <a:srgbClr val="000000"/>
                </a:solidFill>
                <a:highlight>
                  <a:srgbClr val="FFFFFF"/>
                </a:highlight>
              </a:rPr>
              <a:t> = </a:t>
            </a:r>
            <a:r>
              <a:rPr lang="en-US" dirty="0" err="1">
                <a:highlight>
                  <a:srgbClr val="FFFFFF"/>
                </a:highlight>
              </a:rPr>
              <a:t>Backbone.Collection.extend</a:t>
            </a:r>
            <a:r>
              <a:rPr lang="en-US" dirty="0">
                <a:solidFill>
                  <a:srgbClr val="000000"/>
                </a:solidFill>
                <a:highlight>
                  <a:srgbClr val="FFFFFF"/>
                </a:highlight>
              </a:rPr>
              <a:t>({</a:t>
            </a:r>
          </a:p>
          <a:p>
            <a:pPr marL="0" indent="0">
              <a:buNone/>
            </a:pPr>
            <a:r>
              <a:rPr lang="en-US" dirty="0">
                <a:solidFill>
                  <a:srgbClr val="000000"/>
                </a:solidFill>
                <a:highlight>
                  <a:srgbClr val="FFFFFF"/>
                </a:highlight>
              </a:rPr>
              <a:t>        model: </a:t>
            </a:r>
            <a:r>
              <a:rPr lang="en-US" dirty="0" err="1">
                <a:solidFill>
                  <a:srgbClr val="000000"/>
                </a:solidFill>
                <a:highlight>
                  <a:srgbClr val="FFFFFF"/>
                </a:highlight>
              </a:rPr>
              <a:t>app.TodoModel</a:t>
            </a:r>
            <a:r>
              <a:rPr lang="en-US" dirty="0">
                <a:solidFill>
                  <a:srgbClr val="000000"/>
                </a:solidFill>
                <a:highlight>
                  <a:srgbClr val="FFFFFF"/>
                </a:highlight>
              </a:rPr>
              <a:t>,</a:t>
            </a:r>
          </a:p>
          <a:p>
            <a:pPr marL="0" indent="0">
              <a:buNone/>
            </a:pPr>
            <a:r>
              <a:rPr lang="en-US" dirty="0">
                <a:solidFill>
                  <a:srgbClr val="000000"/>
                </a:solidFill>
                <a:highlight>
                  <a:srgbClr val="FFFFFF"/>
                </a:highlight>
              </a:rPr>
              <a:t>    });</a:t>
            </a:r>
          </a:p>
          <a:p>
            <a:pPr marL="0" indent="0">
              <a:buNone/>
            </a:pPr>
            <a:r>
              <a:rPr lang="en-US" dirty="0">
                <a:solidFill>
                  <a:srgbClr val="000000"/>
                </a:solidFill>
                <a:highlight>
                  <a:srgbClr val="FFFFFF"/>
                </a:highlight>
              </a:rPr>
              <a:t>    </a:t>
            </a:r>
            <a:r>
              <a:rPr lang="en-US" dirty="0" err="1">
                <a:solidFill>
                  <a:srgbClr val="000000"/>
                </a:solidFill>
                <a:highlight>
                  <a:srgbClr val="FFFFFF"/>
                </a:highlight>
              </a:rPr>
              <a:t>app.todoCollection</a:t>
            </a:r>
            <a:r>
              <a:rPr lang="en-US" dirty="0">
                <a:solidFill>
                  <a:srgbClr val="000000"/>
                </a:solidFill>
                <a:highlight>
                  <a:srgbClr val="FFFFFF"/>
                </a:highlight>
              </a:rPr>
              <a: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000000"/>
                </a:solidFill>
                <a:highlight>
                  <a:srgbClr val="FFFFFF"/>
                </a:highlight>
              </a:rPr>
              <a:t>TodoCollection</a:t>
            </a:r>
            <a:r>
              <a:rPr lang="en-US" dirty="0">
                <a:solidFill>
                  <a:srgbClr val="000000"/>
                </a:solidFill>
                <a:highlight>
                  <a:srgbClr val="FFFFFF"/>
                </a:highlight>
              </a:rPr>
              <a:t>;</a:t>
            </a:r>
            <a:endParaRPr lang="en-US" dirty="0"/>
          </a:p>
        </p:txBody>
      </p:sp>
      <p:sp>
        <p:nvSpPr>
          <p:cNvPr id="5" name="Content Placeholder 4"/>
          <p:cNvSpPr>
            <a:spLocks noGrp="1"/>
          </p:cNvSpPr>
          <p:nvPr>
            <p:ph idx="10"/>
          </p:nvPr>
        </p:nvSpPr>
        <p:spPr>
          <a:xfrm>
            <a:off x="902676" y="4267489"/>
            <a:ext cx="10515600" cy="1771767"/>
          </a:xfrm>
        </p:spPr>
        <p:txBody>
          <a:bodyPr/>
          <a:lstStyle/>
          <a:p>
            <a:pPr marL="457200" indent="-457200">
              <a:buFont typeface="Arial" panose="020B0604020202020204" pitchFamily="34" charset="0"/>
              <a:buChar char="•"/>
            </a:pPr>
            <a:r>
              <a:rPr lang="en-US" dirty="0"/>
              <a:t>Backbone is built around observable properties, </a:t>
            </a:r>
            <a:r>
              <a:rPr lang="en-US" b="1" dirty="0"/>
              <a:t>forced</a:t>
            </a:r>
            <a:r>
              <a:rPr lang="en-US" dirty="0"/>
              <a:t> to extend </a:t>
            </a:r>
            <a:r>
              <a:rPr lang="en-US" dirty="0" err="1"/>
              <a:t>Backbone.Model</a:t>
            </a:r>
            <a:r>
              <a:rPr lang="en-US" dirty="0"/>
              <a:t> and </a:t>
            </a:r>
            <a:r>
              <a:rPr lang="en-US" dirty="0" err="1"/>
              <a:t>Backbone.Collection</a:t>
            </a:r>
            <a:endParaRPr lang="en-US" dirty="0"/>
          </a:p>
          <a:p>
            <a:pPr marL="457200" indent="-457200">
              <a:buFont typeface="Arial" panose="020B0604020202020204" pitchFamily="34" charset="0"/>
              <a:buChar char="•"/>
            </a:pPr>
            <a:r>
              <a:rPr lang="en-US" dirty="0"/>
              <a:t>Backbone does not support observing functions, property needs to </a:t>
            </a:r>
            <a:r>
              <a:rPr lang="en-US" b="1" dirty="0"/>
              <a:t>reset</a:t>
            </a:r>
            <a:r>
              <a:rPr lang="en-US" dirty="0"/>
              <a:t> when any change </a:t>
            </a:r>
            <a:r>
              <a:rPr lang="en-US" dirty="0" smtClean="0"/>
              <a:t>happens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8676" y="173895"/>
            <a:ext cx="1219201" cy="1219201"/>
          </a:xfrm>
          <a:prstGeom prst="rect">
            <a:avLst/>
          </a:prstGeom>
        </p:spPr>
      </p:pic>
      <p:sp>
        <p:nvSpPr>
          <p:cNvPr id="7" name="Rectangle 6"/>
          <p:cNvSpPr/>
          <p:nvPr/>
        </p:nvSpPr>
        <p:spPr>
          <a:xfrm>
            <a:off x="4657994" y="1565304"/>
            <a:ext cx="4426629" cy="40046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190011" cy="747897"/>
          </a:xfrm>
        </p:spPr>
        <p:txBody>
          <a:bodyPr/>
          <a:lstStyle/>
          <a:p>
            <a:r>
              <a:rPr lang="en-US" dirty="0" smtClean="0"/>
              <a:t>Angular: </a:t>
            </a:r>
            <a:r>
              <a:rPr lang="en-US" dirty="0"/>
              <a:t>g</a:t>
            </a:r>
            <a:r>
              <a:rPr lang="en-US" dirty="0" smtClean="0"/>
              <a:t>ood </a:t>
            </a:r>
            <a:r>
              <a:rPr lang="en-US" dirty="0"/>
              <a:t>t</a:t>
            </a:r>
            <a:r>
              <a:rPr lang="en-US" dirty="0" smtClean="0"/>
              <a:t>hings</a:t>
            </a:r>
            <a:endParaRPr lang="en-US" dirty="0"/>
          </a:p>
        </p:txBody>
      </p:sp>
      <p:sp>
        <p:nvSpPr>
          <p:cNvPr id="3" name="Text Placeholder 2"/>
          <p:cNvSpPr>
            <a:spLocks noGrp="1"/>
          </p:cNvSpPr>
          <p:nvPr>
            <p:ph idx="1"/>
          </p:nvPr>
        </p:nvSpPr>
        <p:spPr>
          <a:prstGeom prst="rect">
            <a:avLst/>
          </a:prstGeom>
        </p:spPr>
        <p:txBody>
          <a:bodyPr/>
          <a:lstStyle/>
          <a:p>
            <a:r>
              <a:rPr lang="en-US" b="1" dirty="0"/>
              <a:t>T</a:t>
            </a:r>
            <a:r>
              <a:rPr lang="en-US" b="1" dirty="0" smtClean="0"/>
              <a:t>wo-way </a:t>
            </a:r>
            <a:r>
              <a:rPr lang="en-US" b="1" dirty="0"/>
              <a:t>data bindings</a:t>
            </a:r>
            <a:r>
              <a:rPr lang="en-US" dirty="0"/>
              <a:t>, </a:t>
            </a:r>
            <a:r>
              <a:rPr lang="en-US" b="1" dirty="0"/>
              <a:t>dependency injection</a:t>
            </a:r>
            <a:r>
              <a:rPr lang="en-US" dirty="0"/>
              <a:t>, easy-to-test code, extending the HTML dialect by using </a:t>
            </a:r>
            <a:r>
              <a:rPr lang="en-US" b="1" dirty="0"/>
              <a:t>directives</a:t>
            </a:r>
            <a:r>
              <a:rPr lang="en-US" dirty="0"/>
              <a:t>, out of the box </a:t>
            </a:r>
            <a:r>
              <a:rPr lang="en-US" b="1" dirty="0" smtClean="0"/>
              <a:t>filters</a:t>
            </a:r>
            <a:r>
              <a:rPr lang="en-US" dirty="0"/>
              <a:t>, </a:t>
            </a:r>
            <a:r>
              <a:rPr lang="en-US" b="1" dirty="0"/>
              <a:t>reusable</a:t>
            </a:r>
            <a:r>
              <a:rPr lang="en-US" dirty="0"/>
              <a:t> </a:t>
            </a:r>
            <a:r>
              <a:rPr lang="en-US" b="1" dirty="0"/>
              <a:t>services</a:t>
            </a:r>
            <a:r>
              <a:rPr lang="en-US" dirty="0"/>
              <a:t> and </a:t>
            </a:r>
            <a:r>
              <a:rPr lang="en-US" b="1" dirty="0"/>
              <a:t>factories</a:t>
            </a:r>
          </a:p>
          <a:p>
            <a:r>
              <a:rPr lang="en-US" dirty="0"/>
              <a:t>M</a:t>
            </a:r>
            <a:r>
              <a:rPr lang="en-US" dirty="0" smtClean="0"/>
              <a:t>inimizes </a:t>
            </a:r>
            <a:r>
              <a:rPr lang="en-US" dirty="0"/>
              <a:t>drastically the boilerplate code, no direct DOM </a:t>
            </a:r>
            <a:r>
              <a:rPr lang="en-US" dirty="0" smtClean="0"/>
              <a:t>manipulation</a:t>
            </a:r>
          </a:p>
          <a:p>
            <a:pPr lvl="0"/>
            <a:r>
              <a:rPr lang="en-US" dirty="0"/>
              <a:t>The automatic </a:t>
            </a:r>
            <a:r>
              <a:rPr lang="en-US" b="1" dirty="0"/>
              <a:t>Dirty </a:t>
            </a:r>
            <a:r>
              <a:rPr lang="en-US" b="1" dirty="0" smtClean="0"/>
              <a:t>Checking</a:t>
            </a:r>
            <a:endParaRPr lang="en-US" dirty="0"/>
          </a:p>
          <a:p>
            <a:pPr lvl="1"/>
            <a:r>
              <a:rPr lang="en-US" dirty="0" smtClean="0"/>
              <a:t>No need getters </a:t>
            </a:r>
            <a:r>
              <a:rPr lang="en-US" dirty="0"/>
              <a:t>and setters </a:t>
            </a:r>
          </a:p>
          <a:p>
            <a:pPr lvl="1"/>
            <a:r>
              <a:rPr lang="en-US" dirty="0" smtClean="0"/>
              <a:t>modify property and </a:t>
            </a:r>
            <a:r>
              <a:rPr lang="en-US" dirty="0"/>
              <a:t>angular </a:t>
            </a:r>
            <a:r>
              <a:rPr lang="en-US" dirty="0" smtClean="0"/>
              <a:t>automatically detects </a:t>
            </a:r>
            <a:r>
              <a:rPr lang="en-US" dirty="0"/>
              <a:t>the change and notify all the </a:t>
            </a:r>
            <a:r>
              <a:rPr lang="en-US" dirty="0" smtClean="0"/>
              <a:t>watchers</a:t>
            </a:r>
            <a:endParaRPr lang="en-US" dirty="0"/>
          </a:p>
        </p:txBody>
      </p:sp>
      <p:pic>
        <p:nvPicPr>
          <p:cNvPr id="4"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4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160871" cy="747897"/>
          </a:xfrm>
        </p:spPr>
        <p:txBody>
          <a:bodyPr/>
          <a:lstStyle/>
          <a:p>
            <a:r>
              <a:rPr lang="en-US" dirty="0" smtClean="0"/>
              <a:t>2-way bindings and </a:t>
            </a:r>
            <a:r>
              <a:rPr lang="en-US" dirty="0"/>
              <a:t>d</a:t>
            </a:r>
            <a:r>
              <a:rPr lang="en-US" dirty="0" smtClean="0"/>
              <a:t>irectives</a:t>
            </a:r>
            <a:endParaRPr lang="en-US" dirty="0"/>
          </a:p>
        </p:txBody>
      </p:sp>
      <p:sp>
        <p:nvSpPr>
          <p:cNvPr id="3" name="Content Placeholder 2"/>
          <p:cNvSpPr>
            <a:spLocks noGrp="1"/>
          </p:cNvSpPr>
          <p:nvPr>
            <p:ph idx="1"/>
          </p:nvPr>
        </p:nvSpPr>
        <p:spPr>
          <a:noFill/>
        </p:spPr>
        <p:txBody>
          <a:bodyPr>
            <a:normAutofit/>
          </a:bodyPr>
          <a:lstStyle/>
          <a:p>
            <a:r>
              <a:rPr lang="en-US" dirty="0">
                <a:solidFill>
                  <a:srgbClr val="0000FF"/>
                </a:solidFill>
                <a:highlight>
                  <a:srgbClr val="FFFFFF"/>
                </a:highlight>
              </a:rPr>
              <a:t>&lt;</a:t>
            </a:r>
            <a:r>
              <a:rPr lang="en-US" dirty="0">
                <a:solidFill>
                  <a:srgbClr val="800000"/>
                </a:solidFill>
                <a:highlight>
                  <a:srgbClr val="FFFFFF"/>
                </a:highlight>
              </a:rPr>
              <a:t>div</a:t>
            </a:r>
            <a:r>
              <a:rPr lang="en-US" dirty="0">
                <a:solidFill>
                  <a:srgbClr val="000000"/>
                </a:solidFill>
                <a:highlight>
                  <a:srgbClr val="FFFFFF"/>
                </a:highlight>
              </a:rPr>
              <a:t> </a:t>
            </a:r>
            <a:r>
              <a:rPr lang="en-US" dirty="0">
                <a:solidFill>
                  <a:srgbClr val="FF0000"/>
                </a:solidFill>
                <a:highlight>
                  <a:srgbClr val="FFFFFF"/>
                </a:highlight>
              </a:rPr>
              <a:t>class</a:t>
            </a:r>
            <a:r>
              <a:rPr lang="en-US" dirty="0">
                <a:solidFill>
                  <a:srgbClr val="0000FF"/>
                </a:solidFill>
                <a:highlight>
                  <a:srgbClr val="FFFFFF"/>
                </a:highlight>
              </a:rPr>
              <a:t>="</a:t>
            </a:r>
            <a:r>
              <a:rPr lang="en-US" dirty="0" err="1">
                <a:solidFill>
                  <a:srgbClr val="0000FF"/>
                </a:solidFill>
                <a:highlight>
                  <a:srgbClr val="FFFFFF"/>
                </a:highlight>
              </a:rPr>
              <a:t>templateWrapper</a:t>
            </a:r>
            <a:r>
              <a:rPr lang="en-US" dirty="0">
                <a:solidFill>
                  <a:srgbClr val="0000FF"/>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ng-repeat</a:t>
            </a:r>
            <a:r>
              <a:rPr lang="en-US" dirty="0">
                <a:solidFill>
                  <a:srgbClr val="0000FF"/>
                </a:solidFill>
                <a:highlight>
                  <a:srgbClr val="FFFFFF"/>
                </a:highlight>
              </a:rPr>
              <a:t>="</a:t>
            </a:r>
            <a:r>
              <a:rPr lang="en-US" dirty="0" err="1">
                <a:solidFill>
                  <a:srgbClr val="0000FF"/>
                </a:solidFill>
                <a:highlight>
                  <a:srgbClr val="FFFFFF"/>
                </a:highlight>
              </a:rPr>
              <a:t>toDoItem</a:t>
            </a:r>
            <a:r>
              <a:rPr lang="en-US" dirty="0">
                <a:solidFill>
                  <a:srgbClr val="0000FF"/>
                </a:solidFill>
                <a:highlight>
                  <a:srgbClr val="FFFFFF"/>
                </a:highlight>
              </a:rPr>
              <a:t> in </a:t>
            </a:r>
            <a:r>
              <a:rPr lang="en-US" dirty="0" err="1">
                <a:solidFill>
                  <a:srgbClr val="0000FF"/>
                </a:solidFill>
                <a:highlight>
                  <a:srgbClr val="FFFFFF"/>
                </a:highlight>
              </a:rPr>
              <a:t>todos</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800000"/>
                </a:solidFill>
                <a:highlight>
                  <a:srgbClr val="FFFFFF"/>
                </a:highlight>
              </a:rPr>
              <a:t>div</a:t>
            </a:r>
            <a:r>
              <a:rPr lang="en-US" dirty="0">
                <a:solidFill>
                  <a:srgbClr val="000000"/>
                </a:solidFill>
                <a:highlight>
                  <a:srgbClr val="FFFFFF"/>
                </a:highlight>
              </a:rPr>
              <a:t> </a:t>
            </a:r>
            <a:r>
              <a:rPr lang="en-US" dirty="0">
                <a:solidFill>
                  <a:srgbClr val="FF0000"/>
                </a:solidFill>
                <a:highlight>
                  <a:srgbClr val="FFFFFF"/>
                </a:highlight>
              </a:rPr>
              <a:t>class</a:t>
            </a:r>
            <a:r>
              <a:rPr lang="en-US" dirty="0">
                <a:solidFill>
                  <a:srgbClr val="0000FF"/>
                </a:solidFill>
                <a:highlight>
                  <a:srgbClr val="FFFFFF"/>
                </a:highlight>
              </a:rPr>
              <a:t>="</a:t>
            </a:r>
            <a:r>
              <a:rPr lang="en-US" dirty="0" err="1">
                <a:solidFill>
                  <a:srgbClr val="0000FF"/>
                </a:solidFill>
                <a:highlight>
                  <a:srgbClr val="FFFFFF"/>
                </a:highlight>
              </a:rPr>
              <a:t>templateContainer</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800000"/>
                </a:solidFill>
                <a:highlight>
                  <a:srgbClr val="FFFFFF"/>
                </a:highlight>
              </a:rPr>
              <a:t>input</a:t>
            </a:r>
            <a:r>
              <a:rPr lang="en-US" dirty="0">
                <a:solidFill>
                  <a:srgbClr val="000000"/>
                </a:solidFill>
                <a:highlight>
                  <a:srgbClr val="FFFFFF"/>
                </a:highlight>
              </a:rPr>
              <a:t> </a:t>
            </a:r>
            <a:r>
              <a:rPr lang="en-US" dirty="0">
                <a:solidFill>
                  <a:srgbClr val="FF0000"/>
                </a:solidFill>
                <a:highlight>
                  <a:srgbClr val="FFFFFF"/>
                </a:highlight>
              </a:rPr>
              <a:t>class</a:t>
            </a:r>
            <a:r>
              <a:rPr lang="en-US" dirty="0">
                <a:solidFill>
                  <a:srgbClr val="0000FF"/>
                </a:solidFill>
                <a:highlight>
                  <a:srgbClr val="FFFFFF"/>
                </a:highlight>
              </a:rPr>
              <a:t>="</a:t>
            </a:r>
            <a:r>
              <a:rPr lang="en-US" dirty="0" err="1">
                <a:solidFill>
                  <a:srgbClr val="0000FF"/>
                </a:solidFill>
                <a:highlight>
                  <a:srgbClr val="FFFFFF"/>
                </a:highlight>
              </a:rPr>
              <a:t>templateTitle</a:t>
            </a:r>
            <a:r>
              <a:rPr lang="en-US" dirty="0">
                <a:solidFill>
                  <a:srgbClr val="0000FF"/>
                </a:solidFill>
                <a:highlight>
                  <a:srgbClr val="FFFFFF"/>
                </a:highlight>
              </a:rPr>
              <a:t>"</a:t>
            </a:r>
            <a:r>
              <a:rPr lang="en-US" dirty="0">
                <a:solidFill>
                  <a:srgbClr val="000000"/>
                </a:solidFill>
                <a:highlight>
                  <a:srgbClr val="FFFFFF"/>
                </a:highlight>
              </a:rPr>
              <a:t> </a:t>
            </a:r>
          </a:p>
          <a:p>
            <a:r>
              <a:rPr lang="en-US" b="1" dirty="0">
                <a:solidFill>
                  <a:srgbClr val="000000"/>
                </a:solidFill>
                <a:highlight>
                  <a:srgbClr val="FFFFFF"/>
                </a:highlight>
              </a:rPr>
              <a:t>	</a:t>
            </a:r>
            <a:r>
              <a:rPr lang="en-US" dirty="0">
                <a:solidFill>
                  <a:srgbClr val="FF0000"/>
                </a:solidFill>
                <a:highlight>
                  <a:srgbClr val="FFFFFF"/>
                </a:highlight>
              </a:rPr>
              <a:t>ng-class</a:t>
            </a:r>
            <a:r>
              <a:rPr lang="en-US" dirty="0">
                <a:solidFill>
                  <a:srgbClr val="0000FF"/>
                </a:solidFill>
                <a:highlight>
                  <a:srgbClr val="FFFFFF"/>
                </a:highlight>
              </a:rPr>
              <a:t>="{</a:t>
            </a:r>
            <a:r>
              <a:rPr lang="en-US" dirty="0" err="1">
                <a:solidFill>
                  <a:srgbClr val="0000FF"/>
                </a:solidFill>
                <a:highlight>
                  <a:srgbClr val="FFFFFF"/>
                </a:highlight>
              </a:rPr>
              <a:t>crossedOut</a:t>
            </a:r>
            <a:r>
              <a:rPr lang="en-US" dirty="0">
                <a:solidFill>
                  <a:srgbClr val="0000FF"/>
                </a:solidFill>
                <a:highlight>
                  <a:srgbClr val="FFFFFF"/>
                </a:highlight>
              </a:rPr>
              <a:t>: </a:t>
            </a:r>
            <a:r>
              <a:rPr lang="en-US" dirty="0" err="1">
                <a:solidFill>
                  <a:srgbClr val="0000FF"/>
                </a:solidFill>
                <a:highlight>
                  <a:srgbClr val="FFFFFF"/>
                </a:highlight>
              </a:rPr>
              <a:t>toDoItem.done</a:t>
            </a:r>
            <a:r>
              <a:rPr lang="en-US" dirty="0">
                <a:solidFill>
                  <a:srgbClr val="0000FF"/>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type</a:t>
            </a:r>
            <a:r>
              <a:rPr lang="en-US" dirty="0">
                <a:solidFill>
                  <a:srgbClr val="0000FF"/>
                </a:solidFill>
                <a:highlight>
                  <a:srgbClr val="FFFFFF"/>
                </a:highlight>
              </a:rPr>
              <a:t>="text"</a:t>
            </a:r>
            <a:r>
              <a:rPr lang="en-US" dirty="0">
                <a:solidFill>
                  <a:srgbClr val="000000"/>
                </a:solidFill>
                <a:highlight>
                  <a:srgbClr val="FFFFFF"/>
                </a:highlight>
              </a:rPr>
              <a:t> </a:t>
            </a:r>
          </a:p>
          <a:p>
            <a:r>
              <a:rPr lang="en-US" b="1" dirty="0">
                <a:solidFill>
                  <a:srgbClr val="000000"/>
                </a:solidFill>
                <a:highlight>
                  <a:srgbClr val="FFFFFF"/>
                </a:highlight>
              </a:rPr>
              <a:t>	</a:t>
            </a:r>
            <a:r>
              <a:rPr lang="en-US" dirty="0">
                <a:solidFill>
                  <a:srgbClr val="FF0000"/>
                </a:solidFill>
                <a:highlight>
                  <a:srgbClr val="FFFFFF"/>
                </a:highlight>
              </a:rPr>
              <a:t>ng-text-change</a:t>
            </a:r>
            <a:r>
              <a:rPr lang="en-US" dirty="0">
                <a:solidFill>
                  <a:srgbClr val="0000FF"/>
                </a:solidFill>
                <a:highlight>
                  <a:srgbClr val="FFFFFF"/>
                </a:highlight>
              </a:rPr>
              <a:t>="</a:t>
            </a:r>
            <a:r>
              <a:rPr lang="en-US" dirty="0" err="1">
                <a:solidFill>
                  <a:srgbClr val="0000FF"/>
                </a:solidFill>
                <a:highlight>
                  <a:srgbClr val="FFFFFF"/>
                </a:highlight>
              </a:rPr>
              <a:t>changeToDoText</a:t>
            </a:r>
            <a:r>
              <a:rPr lang="en-US" dirty="0">
                <a:solidFill>
                  <a:srgbClr val="0000FF"/>
                </a:solidFill>
                <a:highlight>
                  <a:srgbClr val="FFFFFF"/>
                </a:highlight>
              </a:rPr>
              <a:t>(</a:t>
            </a:r>
            <a:r>
              <a:rPr lang="en-US" dirty="0" err="1">
                <a:solidFill>
                  <a:schemeClr val="accent2"/>
                </a:solidFill>
                <a:highlight>
                  <a:srgbClr val="FFFFFF"/>
                </a:highlight>
              </a:rPr>
              <a:t>toDoItem</a:t>
            </a:r>
            <a:r>
              <a:rPr lang="en-US" dirty="0">
                <a:solidFill>
                  <a:srgbClr val="0000FF"/>
                </a:solidFill>
                <a:highlight>
                  <a:srgbClr val="FFFFFF"/>
                </a:highlight>
              </a:rPr>
              <a:t>)"</a:t>
            </a:r>
            <a:r>
              <a:rPr lang="en-US" dirty="0">
                <a:solidFill>
                  <a:srgbClr val="000000"/>
                </a:solidFill>
                <a:highlight>
                  <a:srgbClr val="FFFFFF"/>
                </a:highlight>
              </a:rPr>
              <a:t> </a:t>
            </a:r>
          </a:p>
          <a:p>
            <a:r>
              <a:rPr lang="en-US" b="1" dirty="0">
                <a:solidFill>
                  <a:srgbClr val="000000"/>
                </a:solidFill>
                <a:highlight>
                  <a:srgbClr val="FFFFFF"/>
                </a:highlight>
              </a:rPr>
              <a:t>	</a:t>
            </a:r>
            <a:r>
              <a:rPr lang="en-US" dirty="0">
                <a:solidFill>
                  <a:srgbClr val="FF0000"/>
                </a:solidFill>
                <a:highlight>
                  <a:srgbClr val="FFFFFF"/>
                </a:highlight>
              </a:rPr>
              <a:t>ng-model</a:t>
            </a:r>
            <a:r>
              <a:rPr lang="en-US" dirty="0">
                <a:solidFill>
                  <a:srgbClr val="0000FF"/>
                </a:solidFill>
                <a:highlight>
                  <a:srgbClr val="FFFFFF"/>
                </a:highlight>
              </a:rPr>
              <a:t>="</a:t>
            </a:r>
            <a:r>
              <a:rPr lang="en-US" dirty="0" err="1">
                <a:solidFill>
                  <a:schemeClr val="accent2"/>
                </a:solidFill>
                <a:highlight>
                  <a:srgbClr val="FFFFFF"/>
                </a:highlight>
              </a:rPr>
              <a:t>toDoItem</a:t>
            </a:r>
            <a:r>
              <a:rPr lang="en-US" dirty="0" err="1">
                <a:solidFill>
                  <a:srgbClr val="0000FF"/>
                </a:solidFill>
                <a:highlight>
                  <a:srgbClr val="FFFFFF"/>
                </a:highlight>
              </a:rPr>
              <a:t>.</a:t>
            </a:r>
            <a:r>
              <a:rPr lang="en-US" dirty="0" err="1">
                <a:solidFill>
                  <a:schemeClr val="accent2"/>
                </a:solidFill>
                <a:highlight>
                  <a:srgbClr val="FFFFFF"/>
                </a:highlight>
              </a:rPr>
              <a:t>text</a:t>
            </a:r>
            <a:r>
              <a:rPr lang="en-US" dirty="0">
                <a:solidFill>
                  <a:srgbClr val="0000FF"/>
                </a:solidFill>
                <a:highlight>
                  <a:srgbClr val="FFFFFF"/>
                </a:highlight>
              </a:rPr>
              <a:t>"</a:t>
            </a:r>
            <a:r>
              <a:rPr lang="en-US" dirty="0">
                <a:solidFill>
                  <a:srgbClr val="000000"/>
                </a:solidFill>
                <a:highlight>
                  <a:srgbClr val="FFFFFF"/>
                </a:highlight>
              </a:rPr>
              <a:t> </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800000"/>
                </a:solidFill>
                <a:highlight>
                  <a:srgbClr val="FFFFFF"/>
                </a:highlight>
              </a:rPr>
              <a:t>h3</a:t>
            </a:r>
            <a:r>
              <a:rPr lang="en-US" dirty="0">
                <a:solidFill>
                  <a:srgbClr val="000000"/>
                </a:solidFill>
                <a:highlight>
                  <a:srgbClr val="FFFFFF"/>
                </a:highlight>
              </a:rPr>
              <a:t> </a:t>
            </a:r>
            <a:r>
              <a:rPr lang="en-US" dirty="0">
                <a:solidFill>
                  <a:srgbClr val="FF0000"/>
                </a:solidFill>
                <a:highlight>
                  <a:srgbClr val="FFFFFF"/>
                </a:highlight>
              </a:rPr>
              <a:t>class</a:t>
            </a:r>
            <a:r>
              <a:rPr lang="en-US" dirty="0">
                <a:solidFill>
                  <a:srgbClr val="0000FF"/>
                </a:solidFill>
                <a:highlight>
                  <a:srgbClr val="FFFFFF"/>
                </a:highlight>
              </a:rPr>
              <a:t>="</a:t>
            </a:r>
            <a:r>
              <a:rPr lang="en-US" dirty="0" err="1">
                <a:solidFill>
                  <a:srgbClr val="0000FF"/>
                </a:solidFill>
                <a:highlight>
                  <a:srgbClr val="FFFFFF"/>
                </a:highlight>
              </a:rPr>
              <a:t>templateAddress</a:t>
            </a:r>
            <a:r>
              <a:rPr lang="en-US" dirty="0">
                <a:solidFill>
                  <a:srgbClr val="0000FF"/>
                </a:solidFill>
                <a:highlight>
                  <a:srgbClr val="FFFFFF"/>
                </a:highlight>
              </a:rPr>
              <a:t>"&gt;</a:t>
            </a:r>
            <a:r>
              <a:rPr lang="en-US" b="1" dirty="0">
                <a:highlight>
                  <a:srgbClr val="FFFFFF"/>
                </a:highlight>
              </a:rPr>
              <a:t>{{</a:t>
            </a:r>
            <a:r>
              <a:rPr lang="en-US" dirty="0" err="1">
                <a:solidFill>
                  <a:srgbClr val="7030A0"/>
                </a:solidFill>
                <a:highlight>
                  <a:srgbClr val="FFFFFF"/>
                </a:highlight>
              </a:rPr>
              <a:t>toDoItem.address</a:t>
            </a:r>
            <a:r>
              <a:rPr lang="en-US" b="1" dirty="0">
                <a:highlight>
                  <a:srgbClr val="FFFFFF"/>
                </a:highlight>
              </a:rPr>
              <a:t>}}</a:t>
            </a:r>
            <a:r>
              <a:rPr lang="en-US" dirty="0">
                <a:solidFill>
                  <a:srgbClr val="0000FF"/>
                </a:solidFill>
                <a:highlight>
                  <a:srgbClr val="FFFFFF"/>
                </a:highlight>
              </a:rPr>
              <a:t>&lt;/</a:t>
            </a:r>
            <a:r>
              <a:rPr lang="en-US" dirty="0">
                <a:solidFill>
                  <a:srgbClr val="800000"/>
                </a:solidFill>
                <a:highlight>
                  <a:srgbClr val="FFFFFF"/>
                </a:highlight>
              </a:rPr>
              <a:t>h3</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  &lt;/</a:t>
            </a:r>
            <a:r>
              <a:rPr lang="en-US" dirty="0">
                <a:solidFill>
                  <a:srgbClr val="800000"/>
                </a:solidFill>
                <a:highlight>
                  <a:srgbClr val="FFFFFF"/>
                </a:highlight>
              </a:rPr>
              <a:t>div</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a:solidFill>
                  <a:srgbClr val="800000"/>
                </a:solidFill>
                <a:highlight>
                  <a:srgbClr val="FFFFFF"/>
                </a:highlight>
              </a:rPr>
              <a:t>div</a:t>
            </a:r>
            <a:r>
              <a:rPr lang="en-US" dirty="0">
                <a:solidFill>
                  <a:srgbClr val="0000FF"/>
                </a:solidFill>
                <a:highlight>
                  <a:srgbClr val="FFFFFF"/>
                </a:highlight>
              </a:rPr>
              <a:t>&gt;</a:t>
            </a:r>
            <a:endParaRPr lang="en-US" dirty="0"/>
          </a:p>
          <a:p>
            <a:endParaRPr lang="en-US" dirty="0"/>
          </a:p>
        </p:txBody>
      </p:sp>
      <p:pic>
        <p:nvPicPr>
          <p:cNvPr id="5"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738648" y="1825625"/>
            <a:ext cx="5003528" cy="40046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34740" y="3242810"/>
            <a:ext cx="2207781" cy="40046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03602" y="4091938"/>
            <a:ext cx="4182983" cy="40046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12683" y="4583898"/>
            <a:ext cx="2855458" cy="40046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6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582956" cy="747897"/>
          </a:xfrm>
        </p:spPr>
        <p:txBody>
          <a:bodyPr/>
          <a:lstStyle/>
          <a:p>
            <a:r>
              <a:rPr lang="en-US" dirty="0" smtClean="0"/>
              <a:t>Angular: more good </a:t>
            </a:r>
            <a:r>
              <a:rPr lang="en-US" dirty="0"/>
              <a:t>t</a:t>
            </a:r>
            <a:r>
              <a:rPr lang="en-US" dirty="0" smtClean="0"/>
              <a:t>hings</a:t>
            </a:r>
            <a:endParaRPr lang="en-US" dirty="0"/>
          </a:p>
        </p:txBody>
      </p:sp>
      <p:sp>
        <p:nvSpPr>
          <p:cNvPr id="3" name="Text Placeholder 2"/>
          <p:cNvSpPr>
            <a:spLocks noGrp="1"/>
          </p:cNvSpPr>
          <p:nvPr>
            <p:ph idx="1"/>
          </p:nvPr>
        </p:nvSpPr>
        <p:spPr>
          <a:prstGeom prst="rect">
            <a:avLst/>
          </a:prstGeom>
        </p:spPr>
        <p:txBody>
          <a:bodyPr/>
          <a:lstStyle/>
          <a:p>
            <a:pPr lvl="0"/>
            <a:r>
              <a:rPr lang="en-US" dirty="0" smtClean="0"/>
              <a:t>Building application blocks into: </a:t>
            </a:r>
            <a:r>
              <a:rPr lang="en-US" b="1" dirty="0"/>
              <a:t>Controllers, Directives, Factories, Filters, Services and Views (templates)</a:t>
            </a:r>
            <a:r>
              <a:rPr lang="en-US" dirty="0"/>
              <a:t>. </a:t>
            </a:r>
          </a:p>
          <a:p>
            <a:pPr lvl="1"/>
            <a:r>
              <a:rPr lang="en-US" b="1" dirty="0" smtClean="0"/>
              <a:t>Views</a:t>
            </a:r>
            <a:r>
              <a:rPr lang="en-US" dirty="0" smtClean="0"/>
              <a:t> UI</a:t>
            </a:r>
            <a:r>
              <a:rPr lang="en-US" dirty="0"/>
              <a:t>, </a:t>
            </a:r>
            <a:r>
              <a:rPr lang="en-US" b="1" dirty="0"/>
              <a:t>Controllers</a:t>
            </a:r>
            <a:r>
              <a:rPr lang="en-US" dirty="0"/>
              <a:t> </a:t>
            </a:r>
            <a:r>
              <a:rPr lang="en-US" dirty="0" smtClean="0"/>
              <a:t>logic </a:t>
            </a:r>
            <a:r>
              <a:rPr lang="en-US" dirty="0"/>
              <a:t>behind </a:t>
            </a:r>
            <a:r>
              <a:rPr lang="en-US" dirty="0" smtClean="0"/>
              <a:t>UI</a:t>
            </a:r>
            <a:r>
              <a:rPr lang="en-US" dirty="0"/>
              <a:t>, </a:t>
            </a:r>
            <a:r>
              <a:rPr lang="en-US" b="1" dirty="0"/>
              <a:t>Services</a:t>
            </a:r>
            <a:r>
              <a:rPr lang="en-US" dirty="0"/>
              <a:t> </a:t>
            </a:r>
            <a:r>
              <a:rPr lang="en-US" dirty="0" smtClean="0"/>
              <a:t>communication </a:t>
            </a:r>
            <a:r>
              <a:rPr lang="en-US" dirty="0"/>
              <a:t>with </a:t>
            </a:r>
            <a:r>
              <a:rPr lang="en-US" dirty="0" smtClean="0"/>
              <a:t>backend </a:t>
            </a:r>
            <a:r>
              <a:rPr lang="en-US" dirty="0"/>
              <a:t>and </a:t>
            </a:r>
            <a:r>
              <a:rPr lang="en-US" dirty="0" smtClean="0"/>
              <a:t>common functionality, </a:t>
            </a:r>
            <a:r>
              <a:rPr lang="en-US" b="1" dirty="0" smtClean="0"/>
              <a:t>Directives</a:t>
            </a:r>
            <a:r>
              <a:rPr lang="en-US" dirty="0" smtClean="0"/>
              <a:t> reusable </a:t>
            </a:r>
            <a:r>
              <a:rPr lang="en-US" dirty="0"/>
              <a:t>components and extending</a:t>
            </a:r>
            <a:r>
              <a:rPr lang="en-US" b="1" dirty="0"/>
              <a:t> </a:t>
            </a:r>
            <a:r>
              <a:rPr lang="en-US" dirty="0"/>
              <a:t>HTML</a:t>
            </a:r>
            <a:r>
              <a:rPr lang="en-US" b="1" dirty="0"/>
              <a:t> </a:t>
            </a:r>
            <a:r>
              <a:rPr lang="en-US" dirty="0"/>
              <a:t>by defining new elements, attributes and </a:t>
            </a:r>
            <a:r>
              <a:rPr lang="en-US" dirty="0" smtClean="0"/>
              <a:t>behaviors</a:t>
            </a:r>
          </a:p>
          <a:p>
            <a:pPr lvl="0"/>
            <a:r>
              <a:rPr lang="en-US" b="1" dirty="0"/>
              <a:t>Promises</a:t>
            </a:r>
            <a:r>
              <a:rPr lang="en-US" dirty="0"/>
              <a:t> play a main role in Angular</a:t>
            </a:r>
          </a:p>
          <a:p>
            <a:pPr marL="457200" lvl="1" indent="0">
              <a:buNone/>
            </a:pPr>
            <a:endParaRPr lang="en-US" dirty="0"/>
          </a:p>
          <a:p>
            <a:endParaRPr lang="en-US" dirty="0"/>
          </a:p>
        </p:txBody>
      </p:sp>
      <p:pic>
        <p:nvPicPr>
          <p:cNvPr id="4"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51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344394" cy="747897"/>
          </a:xfrm>
        </p:spPr>
        <p:txBody>
          <a:bodyPr/>
          <a:lstStyle/>
          <a:p>
            <a:r>
              <a:rPr lang="en-US" dirty="0" smtClean="0"/>
              <a:t>Custom directives</a:t>
            </a:r>
            <a:endParaRPr lang="en-US" dirty="0"/>
          </a:p>
        </p:txBody>
      </p:sp>
      <p:sp>
        <p:nvSpPr>
          <p:cNvPr id="5" name="Rectangle 4"/>
          <p:cNvSpPr/>
          <p:nvPr/>
        </p:nvSpPr>
        <p:spPr>
          <a:xfrm>
            <a:off x="677450" y="1731360"/>
            <a:ext cx="11224591" cy="1200329"/>
          </a:xfrm>
          <a:prstGeom prst="rect">
            <a:avLst/>
          </a:prstGeom>
          <a:ln>
            <a:solidFill>
              <a:schemeClr val="accent1"/>
            </a:solidFill>
          </a:ln>
        </p:spPr>
        <p:txBody>
          <a:bodyPr wrap="square">
            <a:spAutoFit/>
          </a:bodyPr>
          <a:lstStyle/>
          <a:p>
            <a:pPr lvl="0"/>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templateTitle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pPr lvl="0"/>
            <a:r>
              <a:rPr lang="en-US" b="1"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cs typeface="Consolas" panose="020B0609020204030204" pitchFamily="49" charset="0"/>
              </a:rPr>
              <a:t>ng-class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crossedOut</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toDoItem.done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="text"</a:t>
            </a:r>
            <a:r>
              <a:rPr lang="en-US" dirty="0">
                <a:solidFill>
                  <a:srgbClr val="000000"/>
                </a:solidFill>
                <a:highlight>
                  <a:srgbClr val="FFFFFF"/>
                </a:highlight>
                <a:latin typeface="Consolas" panose="020B0609020204030204" pitchFamily="49" charset="0"/>
              </a:rPr>
              <a:t> </a:t>
            </a:r>
          </a:p>
          <a:p>
            <a:pPr lvl="0"/>
            <a:r>
              <a:rPr lang="en-US" b="1" dirty="0">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cs typeface="Consolas" panose="020B0609020204030204" pitchFamily="49" charset="0"/>
              </a:rPr>
              <a:t>ng-text-change</a:t>
            </a:r>
            <a:r>
              <a:rPr lang="en-US">
                <a:solidFill>
                  <a:srgbClr val="0000FF"/>
                </a:solidFill>
                <a:highlight>
                  <a:srgbClr val="FFFFFF"/>
                </a:highlight>
                <a:latin typeface="Consolas" panose="020B0609020204030204" pitchFamily="49" charset="0"/>
              </a:rPr>
              <a:t>=" changeToDoText(toDoItem</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pPr lvl="0"/>
            <a:r>
              <a:rPr lang="en-US" b="1"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cs typeface="Consolas" panose="020B0609020204030204" pitchFamily="49" charset="0"/>
              </a:rPr>
              <a:t>ng-model</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toDoItem.text</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sz="1400" dirty="0"/>
          </a:p>
        </p:txBody>
      </p:sp>
      <p:sp>
        <p:nvSpPr>
          <p:cNvPr id="6" name="Rectangle 5"/>
          <p:cNvSpPr/>
          <p:nvPr/>
        </p:nvSpPr>
        <p:spPr>
          <a:xfrm>
            <a:off x="677450" y="3252126"/>
            <a:ext cx="11224591" cy="3416320"/>
          </a:xfrm>
          <a:prstGeom prst="rect">
            <a:avLst/>
          </a:prstGeom>
          <a:ln>
            <a:solidFill>
              <a:schemeClr val="accent1"/>
            </a:solidFill>
          </a:ln>
        </p:spPr>
        <p:txBody>
          <a:bodyPr wrap="square">
            <a:spAutoFit/>
          </a:bodyPr>
          <a:lstStyle/>
          <a:p>
            <a:r>
              <a:rPr lang="en-US" dirty="0" err="1">
                <a:highlight>
                  <a:srgbClr val="FFFFFF"/>
                </a:highlight>
                <a:latin typeface="Consolas" panose="020B0609020204030204" pitchFamily="49" charset="0"/>
              </a:rPr>
              <a:t>angular.module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xPlat.directives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.directive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ngTextChange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restrict: 'A',</a:t>
            </a:r>
          </a:p>
          <a:p>
            <a:r>
              <a:rPr lang="en-US" dirty="0">
                <a:solidFill>
                  <a:srgbClr val="000000"/>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replace: '</a:t>
            </a:r>
            <a:r>
              <a:rPr lang="en-US" dirty="0" err="1">
                <a:highlight>
                  <a:srgbClr val="FFFFFF"/>
                </a:highlight>
                <a:latin typeface="Consolas" panose="020B0609020204030204" pitchFamily="49" charset="0"/>
              </a:rPr>
              <a:t>ngModel</a:t>
            </a:r>
            <a:r>
              <a:rPr lang="en-US" b="1" dirty="0">
                <a:highlight>
                  <a:srgbClr val="FFFFFF"/>
                </a:highlight>
                <a:latin typeface="Consolas" panose="020B0609020204030204" pitchFamily="49" charset="0"/>
              </a:rPr>
              <a:t>'</a:t>
            </a:r>
            <a:r>
              <a:rPr lang="en-US" dirty="0">
                <a:highlight>
                  <a:srgbClr val="FFFFFF"/>
                </a:highlight>
                <a:latin typeface="Consolas" panose="020B0609020204030204" pitchFamily="49" charset="0"/>
              </a:rPr>
              <a:t>,</a:t>
            </a:r>
          </a:p>
          <a:p>
            <a:r>
              <a:rPr lang="en-US" dirty="0">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link: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(scope, element, </a:t>
            </a:r>
            <a:r>
              <a:rPr lang="en-US" dirty="0" err="1">
                <a:solidFill>
                  <a:srgbClr val="000000"/>
                </a:solidFill>
                <a:highlight>
                  <a:srgbClr val="FFFFFF"/>
                </a:highlight>
                <a:latin typeface="Consolas" panose="020B0609020204030204" pitchFamily="49" charset="0"/>
              </a:rPr>
              <a:t>attr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element.on</a:t>
            </a:r>
            <a:r>
              <a:rPr lang="en-US" dirty="0">
                <a:solidFill>
                  <a:srgbClr val="000000"/>
                </a:solidFill>
                <a:highlight>
                  <a:srgbClr val="FFFFFF"/>
                </a:highlight>
                <a:latin typeface="Consolas" panose="020B0609020204030204" pitchFamily="49" charset="0"/>
              </a:rPr>
              <a:t>(</a:t>
            </a:r>
            <a:r>
              <a:rPr lang="en-US" dirty="0">
                <a:highlight>
                  <a:srgbClr val="FFFFFF"/>
                </a:highlight>
                <a:latin typeface="Consolas" panose="020B0609020204030204" pitchFamily="49" charset="0"/>
              </a:rPr>
              <a:t>'change'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scope.$apply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scope.$</a:t>
            </a:r>
            <a:r>
              <a:rPr lang="en-US" dirty="0" err="1">
                <a:solidFill>
                  <a:srgbClr val="000000"/>
                </a:solidFill>
                <a:highlight>
                  <a:srgbClr val="FFFFFF"/>
                </a:highlight>
                <a:latin typeface="Consolas" panose="020B0609020204030204" pitchFamily="49" charset="0"/>
              </a:rPr>
              <a:t>eval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attr.ngTextChange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p>
        </p:txBody>
      </p:sp>
      <p:pic>
        <p:nvPicPr>
          <p:cNvPr id="7"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1642475" y="2291161"/>
            <a:ext cx="5272187" cy="348371"/>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47913" y="3538486"/>
            <a:ext cx="1792387" cy="348371"/>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55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978129" cy="747897"/>
          </a:xfrm>
        </p:spPr>
        <p:txBody>
          <a:bodyPr/>
          <a:lstStyle/>
          <a:p>
            <a:r>
              <a:rPr lang="en-US" dirty="0"/>
              <a:t>Custom </a:t>
            </a:r>
            <a:r>
              <a:rPr lang="en-US" dirty="0" smtClean="0"/>
              <a:t>directives, continued</a:t>
            </a:r>
            <a:endParaRPr lang="en-US" dirty="0"/>
          </a:p>
        </p:txBody>
      </p:sp>
      <p:sp>
        <p:nvSpPr>
          <p:cNvPr id="4" name="Rectangle 3"/>
          <p:cNvSpPr/>
          <p:nvPr/>
        </p:nvSpPr>
        <p:spPr>
          <a:xfrm>
            <a:off x="802933" y="1654975"/>
            <a:ext cx="10866782" cy="2862322"/>
          </a:xfrm>
          <a:prstGeom prst="rect">
            <a:avLst/>
          </a:prstGeom>
          <a:ln>
            <a:solidFill>
              <a:schemeClr val="accent1"/>
            </a:solidFill>
          </a:ln>
        </p:spPr>
        <p:txBody>
          <a:bodyPr wrap="square">
            <a:spAutoFit/>
          </a:bodyPr>
          <a:lstStyle/>
          <a:p>
            <a:r>
              <a:rPr lang="en-US" dirty="0">
                <a:solidFill>
                  <a:schemeClr val="bg1"/>
                </a:solidFill>
                <a:highlight>
                  <a:srgbClr val="FFFFFF"/>
                </a:highlight>
                <a:latin typeface="Consolas" panose="020B0609020204030204" pitchFamily="49" charset="0"/>
              </a:rPr>
              <a:t>$</a:t>
            </a:r>
            <a:r>
              <a:rPr lang="en-US" dirty="0" err="1">
                <a:highlight>
                  <a:srgbClr val="FFFFFF"/>
                </a:highlight>
                <a:latin typeface="Consolas" panose="020B0609020204030204" pitchFamily="49" charset="0"/>
              </a:rPr>
              <a:t>scope.changeToDoText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highlight>
                  <a:srgbClr val="FFFFFF"/>
                </a:highlight>
                <a:latin typeface="Consolas" panose="020B0609020204030204" pitchFamily="49" charset="0"/>
              </a:rPr>
              <a:t>toDoItem</a:t>
            </a:r>
            <a:r>
              <a:rPr lang="en-US" dirty="0">
                <a:solidFill>
                  <a:srgbClr val="000000"/>
                </a:solidFill>
                <a:highlight>
                  <a:srgbClr val="FFFFFF"/>
                </a:highlight>
                <a:latin typeface="Consolas" panose="020B0609020204030204" pitchFamily="49" charset="0"/>
              </a:rPr>
              <a:t>) {</a:t>
            </a:r>
          </a:p>
          <a:p>
            <a:r>
              <a:rPr lang="en-US" i="1" dirty="0" smtClean="0">
                <a:solidFill>
                  <a:schemeClr val="accent6">
                    <a:lumMod val="75000"/>
                  </a:schemeClr>
                </a:solidFill>
                <a:highlight>
                  <a:srgbClr val="FFFFFF"/>
                </a:highlight>
                <a:latin typeface="Consolas" panose="020B0609020204030204" pitchFamily="49" charset="0"/>
              </a:rPr>
              <a:t>                //</a:t>
            </a:r>
            <a:r>
              <a:rPr lang="en-US" i="1" dirty="0">
                <a:solidFill>
                  <a:schemeClr val="accent6">
                    <a:lumMod val="75000"/>
                  </a:schemeClr>
                </a:solidFill>
                <a:highlight>
                  <a:srgbClr val="FFFFFF"/>
                </a:highlight>
                <a:latin typeface="Consolas" panose="020B0609020204030204" pitchFamily="49" charset="0"/>
              </a:rPr>
              <a:t>Notice .then Promise</a:t>
            </a:r>
            <a:r>
              <a:rPr lang="en-US" i="1" dirty="0">
                <a:solidFill>
                  <a:schemeClr val="accent2"/>
                </a:solidFill>
                <a:highlight>
                  <a:srgbClr val="FFFFFF"/>
                </a:highlight>
                <a:latin typeface="Consolas" panose="020B0609020204030204" pitchFamily="49" charset="0"/>
              </a:rPr>
              <a:t> </a:t>
            </a:r>
            <a:r>
              <a:rPr lang="en-US" i="1" dirty="0">
                <a:solidFill>
                  <a:schemeClr val="accent6">
                    <a:lumMod val="75000"/>
                  </a:schemeClr>
                </a:solidFill>
                <a:highlight>
                  <a:srgbClr val="FFFFFF"/>
                </a:highlight>
                <a:latin typeface="Consolas" panose="020B0609020204030204" pitchFamily="49" charset="0"/>
              </a:rPr>
              <a:t>pattern is used here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getAddress</a:t>
            </a:r>
            <a:r>
              <a:rPr lang="en-US" dirty="0">
                <a:solidFill>
                  <a:srgbClr val="000000"/>
                </a:solidFill>
                <a:highlight>
                  <a:srgbClr val="FFFFFF"/>
                </a:highlight>
                <a:latin typeface="Consolas" panose="020B0609020204030204" pitchFamily="49" charset="0"/>
              </a:rPr>
              <a:t>().</a:t>
            </a:r>
            <a:r>
              <a:rPr lang="en-US" dirty="0">
                <a:solidFill>
                  <a:schemeClr val="accent3"/>
                </a:solidFill>
                <a:highlight>
                  <a:srgbClr val="FFFFFF"/>
                </a:highlight>
                <a:latin typeface="Consolas" panose="020B0609020204030204" pitchFamily="49" charset="0"/>
              </a:rPr>
              <a:t>then</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(address)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toDoItem.address</a:t>
            </a:r>
            <a:r>
              <a:rPr lang="en-US" dirty="0">
                <a:solidFill>
                  <a:srgbClr val="000000"/>
                </a:solidFill>
                <a:highlight>
                  <a:srgbClr val="FFFFFF"/>
                </a:highlight>
                <a:latin typeface="Consolas" panose="020B0609020204030204" pitchFamily="49" charset="0"/>
              </a:rPr>
              <a:t> = address;</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storage.update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toDoItem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errorMessage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toDoItem.address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errorMessage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storage.update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toDoItem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pic>
        <p:nvPicPr>
          <p:cNvPr id="5"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943975" y="1654975"/>
            <a:ext cx="2626539" cy="348371"/>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325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0900"/>
            <a:ext cx="4634730" cy="803297"/>
          </a:xfrm>
        </p:spPr>
        <p:txBody>
          <a:bodyPr/>
          <a:lstStyle/>
          <a:p>
            <a:r>
              <a:rPr lang="en-US" sz="4800" dirty="0" smtClean="0"/>
              <a:t>Doris Chen, Ph.D.</a:t>
            </a:r>
            <a:endParaRPr lang="en-US" sz="4800" dirty="0"/>
          </a:p>
        </p:txBody>
      </p:sp>
      <p:sp>
        <p:nvSpPr>
          <p:cNvPr id="2" name="Content Placeholder 1"/>
          <p:cNvSpPr>
            <a:spLocks noGrp="1"/>
          </p:cNvSpPr>
          <p:nvPr>
            <p:ph idx="1"/>
          </p:nvPr>
        </p:nvSpPr>
        <p:spPr>
          <a:xfrm>
            <a:off x="893618" y="1541606"/>
            <a:ext cx="10515600" cy="4748357"/>
          </a:xfrm>
        </p:spPr>
        <p:txBody>
          <a:bodyPr>
            <a:noAutofit/>
          </a:bodyPr>
          <a:lstStyle/>
          <a:p>
            <a:r>
              <a:rPr lang="en-US" sz="2400" dirty="0"/>
              <a:t>Developer Evangelist at Microsoft based in Silicon Valley, </a:t>
            </a:r>
            <a:r>
              <a:rPr lang="en-US" sz="2400" dirty="0" smtClean="0"/>
              <a:t>CA</a:t>
            </a:r>
            <a:r>
              <a:rPr lang="en-US" sz="2000" dirty="0" smtClean="0"/>
              <a:t>: </a:t>
            </a:r>
          </a:p>
          <a:p>
            <a:pPr lvl="1"/>
            <a:r>
              <a:rPr lang="en-US" dirty="0" smtClean="0"/>
              <a:t>Video: </a:t>
            </a:r>
            <a:r>
              <a:rPr lang="en-US" dirty="0">
                <a:hlinkClick r:id="rId3"/>
              </a:rPr>
              <a:t>https://</a:t>
            </a:r>
            <a:r>
              <a:rPr lang="en-US" dirty="0" smtClean="0">
                <a:hlinkClick r:id="rId3"/>
              </a:rPr>
              <a:t>channel9.msdn.com/Niners/dorischen</a:t>
            </a:r>
            <a:r>
              <a:rPr lang="en-US" dirty="0" smtClean="0"/>
              <a:t> </a:t>
            </a:r>
            <a:endParaRPr lang="en-US" dirty="0"/>
          </a:p>
          <a:p>
            <a:pPr lvl="1"/>
            <a:r>
              <a:rPr lang="en-US" dirty="0" smtClean="0"/>
              <a:t>Blog</a:t>
            </a:r>
            <a:r>
              <a:rPr lang="en-US" dirty="0"/>
              <a:t>: </a:t>
            </a:r>
            <a:r>
              <a:rPr lang="en-US" dirty="0">
                <a:solidFill>
                  <a:schemeClr val="bg1">
                    <a:lumMod val="50000"/>
                  </a:schemeClr>
                </a:solidFill>
                <a:ea typeface="Segoe UI" pitchFamily="34" charset="0"/>
                <a:hlinkClick r:id="rId4"/>
              </a:rPr>
              <a:t>http://blogs.msdn.com/b/dorischen/</a:t>
            </a:r>
            <a:r>
              <a:rPr lang="en-US" dirty="0">
                <a:solidFill>
                  <a:schemeClr val="bg1">
                    <a:lumMod val="50000"/>
                  </a:schemeClr>
                </a:solidFill>
                <a:ea typeface="Segoe UI" pitchFamily="34" charset="0"/>
              </a:rPr>
              <a:t> </a:t>
            </a:r>
          </a:p>
          <a:p>
            <a:pPr lvl="1"/>
            <a:r>
              <a:rPr lang="en-US" dirty="0"/>
              <a:t>Twitter @</a:t>
            </a:r>
            <a:r>
              <a:rPr lang="en-US" dirty="0" err="1"/>
              <a:t>doristchen</a:t>
            </a:r>
            <a:r>
              <a:rPr lang="en-US" dirty="0"/>
              <a:t> </a:t>
            </a:r>
          </a:p>
          <a:p>
            <a:pPr lvl="1"/>
            <a:r>
              <a:rPr lang="en-US" dirty="0"/>
              <a:t>Email: </a:t>
            </a:r>
            <a:r>
              <a:rPr lang="en-US" dirty="0">
                <a:hlinkClick r:id="rId5"/>
              </a:rPr>
              <a:t>doris.chen@microsoft.com</a:t>
            </a:r>
            <a:endParaRPr lang="en-US" dirty="0"/>
          </a:p>
          <a:p>
            <a:r>
              <a:rPr lang="en-US" sz="2400" dirty="0" smtClean="0"/>
              <a:t>Over </a:t>
            </a:r>
            <a:r>
              <a:rPr lang="en-US" sz="2400" dirty="0"/>
              <a:t>18 years of experience in the software industry focusing on web technologies  </a:t>
            </a:r>
          </a:p>
          <a:p>
            <a:r>
              <a:rPr lang="en-US" sz="2400" dirty="0"/>
              <a:t>Spoke and published widely at O'Reilly OSCON, Fluent, HTML5 Dev Conf, </a:t>
            </a:r>
            <a:r>
              <a:rPr lang="en-US" sz="2400" dirty="0" err="1"/>
              <a:t>JavaOne</a:t>
            </a:r>
            <a:r>
              <a:rPr lang="en-US" sz="2400" dirty="0"/>
              <a:t>, Google Developer Conference, Silicon Valley Code Camp and worldwide User Groups </a:t>
            </a:r>
            <a:r>
              <a:rPr lang="en-US" sz="2400" dirty="0" err="1"/>
              <a:t>meetups</a:t>
            </a:r>
            <a:endParaRPr lang="en-US" sz="2400" dirty="0"/>
          </a:p>
          <a:p>
            <a:r>
              <a:rPr lang="en-US" sz="2400" dirty="0"/>
              <a:t>Doris received her Ph.D. from the University of California at Los Angeles (UCLA)</a:t>
            </a:r>
          </a:p>
        </p:txBody>
      </p:sp>
    </p:spTree>
    <p:extLst>
      <p:ext uri="{BB962C8B-B14F-4D97-AF65-F5344CB8AC3E}">
        <p14:creationId xmlns:p14="http://schemas.microsoft.com/office/powerpoint/2010/main" val="93174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837350" cy="747897"/>
          </a:xfrm>
        </p:spPr>
        <p:txBody>
          <a:bodyPr/>
          <a:lstStyle/>
          <a:p>
            <a:r>
              <a:rPr lang="en-US" dirty="0" smtClean="0"/>
              <a:t>Angular: </a:t>
            </a:r>
            <a:r>
              <a:rPr lang="en-US" dirty="0"/>
              <a:t>b</a:t>
            </a:r>
            <a:r>
              <a:rPr lang="en-US" dirty="0" smtClean="0"/>
              <a:t>ad </a:t>
            </a:r>
            <a:r>
              <a:rPr lang="en-US" dirty="0"/>
              <a:t>t</a:t>
            </a:r>
            <a:r>
              <a:rPr lang="en-US" dirty="0" smtClean="0"/>
              <a:t>hings</a:t>
            </a:r>
            <a:endParaRPr lang="en-US" dirty="0"/>
          </a:p>
        </p:txBody>
      </p:sp>
      <p:sp>
        <p:nvSpPr>
          <p:cNvPr id="3" name="Text Placeholder 2"/>
          <p:cNvSpPr>
            <a:spLocks noGrp="1"/>
          </p:cNvSpPr>
          <p:nvPr>
            <p:ph idx="1"/>
          </p:nvPr>
        </p:nvSpPr>
        <p:spPr>
          <a:prstGeom prst="rect">
            <a:avLst/>
          </a:prstGeom>
        </p:spPr>
        <p:txBody>
          <a:bodyPr>
            <a:normAutofit fontScale="85000" lnSpcReduction="20000"/>
          </a:bodyPr>
          <a:lstStyle/>
          <a:p>
            <a:r>
              <a:rPr lang="en-US" dirty="0" smtClean="0"/>
              <a:t>Extremely </a:t>
            </a:r>
            <a:r>
              <a:rPr lang="en-US" b="1" dirty="0"/>
              <a:t>opinionated</a:t>
            </a:r>
            <a:r>
              <a:rPr lang="en-US" dirty="0"/>
              <a:t> </a:t>
            </a:r>
            <a:endParaRPr lang="en-US" dirty="0" smtClean="0"/>
          </a:p>
          <a:p>
            <a:pPr lvl="1"/>
            <a:r>
              <a:rPr lang="en-US" dirty="0" smtClean="0"/>
              <a:t>Frustrated</a:t>
            </a:r>
            <a:r>
              <a:rPr lang="en-US" dirty="0"/>
              <a:t>: prior experience in creating UI with </a:t>
            </a:r>
            <a:r>
              <a:rPr lang="en-US" dirty="0" err="1"/>
              <a:t>Javascript</a:t>
            </a:r>
            <a:r>
              <a:rPr lang="en-US" dirty="0"/>
              <a:t> is rendered almost useless</a:t>
            </a:r>
          </a:p>
          <a:p>
            <a:r>
              <a:rPr lang="en-US" dirty="0" smtClean="0"/>
              <a:t>Do </a:t>
            </a:r>
            <a:r>
              <a:rPr lang="en-US" dirty="0"/>
              <a:t>everything according to the “Angular way” </a:t>
            </a:r>
          </a:p>
          <a:p>
            <a:r>
              <a:rPr lang="en-US" dirty="0"/>
              <a:t>Directives </a:t>
            </a:r>
            <a:r>
              <a:rPr lang="en-US" dirty="0" smtClean="0"/>
              <a:t>could be super </a:t>
            </a:r>
            <a:r>
              <a:rPr lang="en-US" dirty="0"/>
              <a:t>complicated and </a:t>
            </a:r>
            <a:r>
              <a:rPr lang="en-US" dirty="0" smtClean="0"/>
              <a:t>odd</a:t>
            </a:r>
          </a:p>
          <a:p>
            <a:r>
              <a:rPr lang="en-US" dirty="0" smtClean="0"/>
              <a:t>Expression </a:t>
            </a:r>
            <a:r>
              <a:rPr lang="en-US" dirty="0"/>
              <a:t>language </a:t>
            </a:r>
            <a:r>
              <a:rPr lang="en-US" dirty="0" smtClean="0"/>
              <a:t>too powerful</a:t>
            </a:r>
          </a:p>
          <a:p>
            <a:pPr lvl="1">
              <a:lnSpc>
                <a:spcPct val="120000"/>
              </a:lnSpc>
            </a:pPr>
            <a:r>
              <a:rPr lang="en-US" sz="2100" dirty="0" smtClean="0">
                <a:solidFill>
                  <a:srgbClr val="0000FF"/>
                </a:solidFill>
                <a:highlight>
                  <a:srgbClr val="FFFFFF"/>
                </a:highlight>
                <a:latin typeface="Consolas" panose="020B0609020204030204" pitchFamily="49" charset="0"/>
              </a:rPr>
              <a:t>&lt;</a:t>
            </a:r>
            <a:r>
              <a:rPr lang="en-US" sz="2100" dirty="0">
                <a:solidFill>
                  <a:srgbClr val="800000"/>
                </a:solidFill>
                <a:highlight>
                  <a:srgbClr val="FFFFFF"/>
                </a:highlight>
                <a:latin typeface="Consolas" panose="020B0609020204030204" pitchFamily="49" charset="0"/>
              </a:rPr>
              <a:t>button</a:t>
            </a:r>
            <a:r>
              <a:rPr lang="en-US" sz="2100" dirty="0">
                <a:solidFill>
                  <a:srgbClr val="000000"/>
                </a:solidFill>
                <a:highlight>
                  <a:srgbClr val="FFFFFF"/>
                </a:highlight>
                <a:latin typeface="Consolas" panose="020B0609020204030204" pitchFamily="49" charset="0"/>
              </a:rPr>
              <a:t> </a:t>
            </a:r>
            <a:r>
              <a:rPr lang="en-US" sz="2100" dirty="0">
                <a:solidFill>
                  <a:srgbClr val="FF0000"/>
                </a:solidFill>
                <a:highlight>
                  <a:srgbClr val="FFFFFF"/>
                </a:highlight>
                <a:latin typeface="Consolas" panose="020B0609020204030204" pitchFamily="49" charset="0"/>
              </a:rPr>
              <a:t>ng-click</a:t>
            </a:r>
            <a:r>
              <a:rPr lang="en-US" sz="2100" dirty="0">
                <a:solidFill>
                  <a:srgbClr val="0000FF"/>
                </a:solidFill>
                <a:highlight>
                  <a:srgbClr val="FFFFFF"/>
                </a:highlight>
                <a:latin typeface="Consolas" panose="020B0609020204030204" pitchFamily="49" charset="0"/>
              </a:rPr>
              <a:t>="(</a:t>
            </a:r>
            <a:r>
              <a:rPr lang="en-US" sz="2100" dirty="0" err="1">
                <a:solidFill>
                  <a:srgbClr val="0000FF"/>
                </a:solidFill>
                <a:highlight>
                  <a:srgbClr val="FFFFFF"/>
                </a:highlight>
                <a:latin typeface="Consolas" panose="020B0609020204030204" pitchFamily="49" charset="0"/>
              </a:rPr>
              <a:t>oldPassword</a:t>
            </a:r>
            <a:r>
              <a:rPr lang="en-US" sz="2100" dirty="0">
                <a:solidFill>
                  <a:srgbClr val="0000FF"/>
                </a:solidFill>
                <a:highlight>
                  <a:srgbClr val="FFFFFF"/>
                </a:highlight>
                <a:latin typeface="Consolas" panose="020B0609020204030204" pitchFamily="49" charset="0"/>
              </a:rPr>
              <a:t> &amp;&amp; </a:t>
            </a:r>
            <a:r>
              <a:rPr lang="en-US" sz="2100" dirty="0" err="1">
                <a:solidFill>
                  <a:srgbClr val="0000FF"/>
                </a:solidFill>
                <a:highlight>
                  <a:srgbClr val="FFFFFF"/>
                </a:highlight>
                <a:latin typeface="Consolas" panose="020B0609020204030204" pitchFamily="49" charset="0"/>
              </a:rPr>
              <a:t>checkComplexity</a:t>
            </a:r>
            <a:r>
              <a:rPr lang="en-US" sz="2100" dirty="0">
                <a:solidFill>
                  <a:srgbClr val="0000FF"/>
                </a:solidFill>
                <a:highlight>
                  <a:srgbClr val="FFFFFF"/>
                </a:highlight>
                <a:latin typeface="Consolas" panose="020B0609020204030204" pitchFamily="49" charset="0"/>
              </a:rPr>
              <a:t>(</a:t>
            </a:r>
            <a:r>
              <a:rPr lang="en-US" sz="2100" dirty="0" err="1">
                <a:solidFill>
                  <a:srgbClr val="0000FF"/>
                </a:solidFill>
                <a:highlight>
                  <a:srgbClr val="FFFFFF"/>
                </a:highlight>
                <a:latin typeface="Consolas" panose="020B0609020204030204" pitchFamily="49" charset="0"/>
              </a:rPr>
              <a:t>newPassword</a:t>
            </a:r>
            <a:r>
              <a:rPr lang="en-US" sz="2100" dirty="0">
                <a:solidFill>
                  <a:srgbClr val="0000FF"/>
                </a:solidFill>
                <a:highlight>
                  <a:srgbClr val="FFFFFF"/>
                </a:highlight>
                <a:latin typeface="Consolas" panose="020B0609020204030204" pitchFamily="49" charset="0"/>
              </a:rPr>
              <a:t>) &amp;&amp; </a:t>
            </a:r>
            <a:r>
              <a:rPr lang="en-US" sz="2100" dirty="0" err="1">
                <a:solidFill>
                  <a:srgbClr val="0000FF"/>
                </a:solidFill>
                <a:highlight>
                  <a:srgbClr val="FFFFFF"/>
                </a:highlight>
                <a:latin typeface="Consolas" panose="020B0609020204030204" pitchFamily="49" charset="0"/>
              </a:rPr>
              <a:t>oldPassword</a:t>
            </a:r>
            <a:r>
              <a:rPr lang="en-US" sz="2100" dirty="0">
                <a:solidFill>
                  <a:srgbClr val="0000FF"/>
                </a:solidFill>
                <a:highlight>
                  <a:srgbClr val="FFFFFF"/>
                </a:highlight>
                <a:latin typeface="Consolas" panose="020B0609020204030204" pitchFamily="49" charset="0"/>
              </a:rPr>
              <a:t> != </a:t>
            </a:r>
            <a:r>
              <a:rPr lang="en-US" sz="2100" dirty="0" err="1">
                <a:solidFill>
                  <a:srgbClr val="0000FF"/>
                </a:solidFill>
                <a:highlight>
                  <a:srgbClr val="FFFFFF"/>
                </a:highlight>
                <a:latin typeface="Consolas" panose="020B0609020204030204" pitchFamily="49" charset="0"/>
              </a:rPr>
              <a:t>newPassword</a:t>
            </a:r>
            <a:r>
              <a:rPr lang="en-US" sz="2100" dirty="0">
                <a:solidFill>
                  <a:srgbClr val="0000FF"/>
                </a:solidFill>
                <a:highlight>
                  <a:srgbClr val="FFFFFF"/>
                </a:highlight>
                <a:latin typeface="Consolas" panose="020B0609020204030204" pitchFamily="49" charset="0"/>
              </a:rPr>
              <a:t>) ? (</a:t>
            </a:r>
            <a:r>
              <a:rPr lang="en-US" sz="2100" dirty="0" err="1">
                <a:solidFill>
                  <a:srgbClr val="0000FF"/>
                </a:solidFill>
                <a:highlight>
                  <a:srgbClr val="FFFFFF"/>
                </a:highlight>
                <a:latin typeface="Consolas" panose="020B0609020204030204" pitchFamily="49" charset="0"/>
              </a:rPr>
              <a:t>changePassword</a:t>
            </a:r>
            <a:r>
              <a:rPr lang="en-US" sz="2100" dirty="0">
                <a:solidFill>
                  <a:srgbClr val="0000FF"/>
                </a:solidFill>
                <a:highlight>
                  <a:srgbClr val="FFFFFF"/>
                </a:highlight>
                <a:latin typeface="Consolas" panose="020B0609020204030204" pitchFamily="49" charset="0"/>
              </a:rPr>
              <a:t>(</a:t>
            </a:r>
            <a:r>
              <a:rPr lang="en-US" sz="2100" dirty="0" err="1">
                <a:solidFill>
                  <a:srgbClr val="0000FF"/>
                </a:solidFill>
                <a:highlight>
                  <a:srgbClr val="FFFFFF"/>
                </a:highlight>
                <a:latin typeface="Consolas" panose="020B0609020204030204" pitchFamily="49" charset="0"/>
              </a:rPr>
              <a:t>oldPassword</a:t>
            </a:r>
            <a:r>
              <a:rPr lang="en-US" sz="2100" dirty="0">
                <a:solidFill>
                  <a:srgbClr val="0000FF"/>
                </a:solidFill>
                <a:highlight>
                  <a:srgbClr val="FFFFFF"/>
                </a:highlight>
                <a:latin typeface="Consolas" panose="020B0609020204030204" pitchFamily="49" charset="0"/>
              </a:rPr>
              <a:t>, </a:t>
            </a:r>
            <a:r>
              <a:rPr lang="en-US" sz="2100" dirty="0" err="1">
                <a:solidFill>
                  <a:srgbClr val="0000FF"/>
                </a:solidFill>
                <a:highlight>
                  <a:srgbClr val="FFFFFF"/>
                </a:highlight>
                <a:latin typeface="Consolas" panose="020B0609020204030204" pitchFamily="49" charset="0"/>
              </a:rPr>
              <a:t>newPassword</a:t>
            </a:r>
            <a:r>
              <a:rPr lang="en-US" sz="2100" dirty="0">
                <a:solidFill>
                  <a:srgbClr val="0000FF"/>
                </a:solidFill>
                <a:highlight>
                  <a:srgbClr val="FFFFFF"/>
                </a:highlight>
                <a:latin typeface="Consolas" panose="020B0609020204030204" pitchFamily="49" charset="0"/>
              </a:rPr>
              <a:t>) &amp;&amp; (</a:t>
            </a:r>
            <a:r>
              <a:rPr lang="en-US" sz="2100" dirty="0" err="1">
                <a:solidFill>
                  <a:srgbClr val="0000FF"/>
                </a:solidFill>
                <a:highlight>
                  <a:srgbClr val="FFFFFF"/>
                </a:highlight>
                <a:latin typeface="Consolas" panose="020B0609020204030204" pitchFamily="49" charset="0"/>
              </a:rPr>
              <a:t>oldPassword</a:t>
            </a:r>
            <a:r>
              <a:rPr lang="en-US" sz="2100" dirty="0">
                <a:solidFill>
                  <a:srgbClr val="0000FF"/>
                </a:solidFill>
                <a:highlight>
                  <a:srgbClr val="FFFFFF"/>
                </a:highlight>
                <a:latin typeface="Consolas" panose="020B0609020204030204" pitchFamily="49" charset="0"/>
              </a:rPr>
              <a:t>=(</a:t>
            </a:r>
            <a:r>
              <a:rPr lang="en-US" sz="2100" dirty="0" err="1">
                <a:solidFill>
                  <a:srgbClr val="0000FF"/>
                </a:solidFill>
                <a:highlight>
                  <a:srgbClr val="FFFFFF"/>
                </a:highlight>
                <a:latin typeface="Consolas" panose="020B0609020204030204" pitchFamily="49" charset="0"/>
              </a:rPr>
              <a:t>newPassword</a:t>
            </a:r>
            <a:r>
              <a:rPr lang="en-US" sz="2100" dirty="0">
                <a:solidFill>
                  <a:srgbClr val="0000FF"/>
                </a:solidFill>
                <a:highlight>
                  <a:srgbClr val="FFFFFF"/>
                </a:highlight>
                <a:latin typeface="Consolas" panose="020B0609020204030204" pitchFamily="49" charset="0"/>
              </a:rPr>
              <a:t>=''))) : (</a:t>
            </a:r>
            <a:r>
              <a:rPr lang="en-US" sz="2100" dirty="0" err="1">
                <a:solidFill>
                  <a:srgbClr val="0000FF"/>
                </a:solidFill>
                <a:highlight>
                  <a:srgbClr val="FFFFFF"/>
                </a:highlight>
                <a:latin typeface="Consolas" panose="020B0609020204030204" pitchFamily="49" charset="0"/>
              </a:rPr>
              <a:t>errorMessage</a:t>
            </a:r>
            <a:r>
              <a:rPr lang="en-US" sz="2100" dirty="0">
                <a:solidFill>
                  <a:srgbClr val="0000FF"/>
                </a:solidFill>
                <a:highlight>
                  <a:srgbClr val="FFFFFF"/>
                </a:highlight>
                <a:latin typeface="Consolas" panose="020B0609020204030204" pitchFamily="49" charset="0"/>
              </a:rPr>
              <a:t>='Please input a new password matching the following requirements: ' + </a:t>
            </a:r>
            <a:r>
              <a:rPr lang="en-US" sz="2100" dirty="0" err="1">
                <a:solidFill>
                  <a:srgbClr val="0000FF"/>
                </a:solidFill>
                <a:highlight>
                  <a:srgbClr val="FFFFFF"/>
                </a:highlight>
                <a:latin typeface="Consolas" panose="020B0609020204030204" pitchFamily="49" charset="0"/>
              </a:rPr>
              <a:t>passwordRequirements</a:t>
            </a:r>
            <a:r>
              <a:rPr lang="en-US" sz="2100" dirty="0">
                <a:solidFill>
                  <a:srgbClr val="0000FF"/>
                </a:solidFill>
                <a:highlight>
                  <a:srgbClr val="FFFFFF"/>
                </a:highlight>
                <a:latin typeface="Consolas" panose="020B0609020204030204" pitchFamily="49" charset="0"/>
              </a:rPr>
              <a:t>)"&gt;</a:t>
            </a:r>
            <a:r>
              <a:rPr lang="en-US" sz="2100" dirty="0">
                <a:solidFill>
                  <a:srgbClr val="000000"/>
                </a:solidFill>
                <a:highlight>
                  <a:srgbClr val="FFFFFF"/>
                </a:highlight>
                <a:latin typeface="Consolas" panose="020B0609020204030204" pitchFamily="49" charset="0"/>
              </a:rPr>
              <a:t>Click me</a:t>
            </a:r>
            <a:r>
              <a:rPr lang="en-US" sz="2100" dirty="0">
                <a:solidFill>
                  <a:srgbClr val="0000FF"/>
                </a:solidFill>
                <a:highlight>
                  <a:srgbClr val="FFFFFF"/>
                </a:highlight>
                <a:latin typeface="Consolas" panose="020B0609020204030204" pitchFamily="49" charset="0"/>
              </a:rPr>
              <a:t>&lt;/</a:t>
            </a:r>
            <a:r>
              <a:rPr lang="en-US" sz="2100" dirty="0">
                <a:solidFill>
                  <a:srgbClr val="800000"/>
                </a:solidFill>
                <a:highlight>
                  <a:srgbClr val="FFFFFF"/>
                </a:highlight>
                <a:latin typeface="Consolas" panose="020B0609020204030204" pitchFamily="49" charset="0"/>
              </a:rPr>
              <a:t>button</a:t>
            </a:r>
            <a:r>
              <a:rPr lang="en-US" sz="2100" dirty="0">
                <a:solidFill>
                  <a:srgbClr val="0000FF"/>
                </a:solidFill>
                <a:highlight>
                  <a:srgbClr val="FFFFFF"/>
                </a:highlight>
                <a:latin typeface="Consolas" panose="020B0609020204030204" pitchFamily="49" charset="0"/>
              </a:rPr>
              <a:t>&gt;</a:t>
            </a:r>
            <a:endParaRPr lang="en-US" sz="2100" dirty="0" smtClean="0"/>
          </a:p>
          <a:p>
            <a:pPr lvl="0"/>
            <a:r>
              <a:rPr lang="en-US" dirty="0" smtClean="0">
                <a:solidFill>
                  <a:srgbClr val="000000">
                    <a:lumMod val="75000"/>
                    <a:lumOff val="25000"/>
                    <a:alpha val="99000"/>
                  </a:srgbClr>
                </a:solidFill>
              </a:rPr>
              <a:t>Scope could be confusing</a:t>
            </a:r>
          </a:p>
          <a:p>
            <a:pPr lvl="0"/>
            <a:r>
              <a:rPr lang="en-US" dirty="0" smtClean="0">
                <a:solidFill>
                  <a:srgbClr val="000000">
                    <a:lumMod val="75000"/>
                    <a:lumOff val="25000"/>
                    <a:alpha val="99000"/>
                  </a:srgbClr>
                </a:solidFill>
              </a:rPr>
              <a:t>Need </a:t>
            </a:r>
            <a:r>
              <a:rPr lang="en-US" dirty="0">
                <a:solidFill>
                  <a:srgbClr val="000000">
                    <a:lumMod val="75000"/>
                    <a:lumOff val="25000"/>
                    <a:alpha val="99000"/>
                  </a:srgbClr>
                </a:solidFill>
              </a:rPr>
              <a:t>more built-in </a:t>
            </a:r>
            <a:r>
              <a:rPr lang="en-US" dirty="0" smtClean="0">
                <a:solidFill>
                  <a:srgbClr val="000000">
                    <a:lumMod val="75000"/>
                    <a:lumOff val="25000"/>
                    <a:alpha val="99000"/>
                  </a:srgbClr>
                </a:solidFill>
              </a:rPr>
              <a:t>support</a:t>
            </a:r>
            <a:endParaRPr lang="en-US" dirty="0">
              <a:solidFill>
                <a:srgbClr val="000000">
                  <a:lumMod val="75000"/>
                  <a:lumOff val="25000"/>
                  <a:alpha val="99000"/>
                </a:srgbClr>
              </a:solidFill>
            </a:endParaRPr>
          </a:p>
        </p:txBody>
      </p:sp>
      <p:pic>
        <p:nvPicPr>
          <p:cNvPr id="4"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2176" y="228600"/>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4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606022" cy="747897"/>
          </a:xfrm>
        </p:spPr>
        <p:txBody>
          <a:bodyPr/>
          <a:lstStyle/>
          <a:p>
            <a:r>
              <a:rPr lang="en-US" dirty="0" smtClean="0"/>
              <a:t>Backbone: </a:t>
            </a:r>
            <a:r>
              <a:rPr lang="en-US" dirty="0"/>
              <a:t>g</a:t>
            </a:r>
            <a:r>
              <a:rPr lang="en-US" dirty="0" smtClean="0"/>
              <a:t>ood </a:t>
            </a:r>
            <a:r>
              <a:rPr lang="en-US" dirty="0"/>
              <a:t>t</a:t>
            </a:r>
            <a:r>
              <a:rPr lang="en-US" dirty="0" smtClean="0"/>
              <a:t>hings</a:t>
            </a:r>
            <a:endParaRPr lang="en-US" dirty="0"/>
          </a:p>
        </p:txBody>
      </p:sp>
      <p:sp>
        <p:nvSpPr>
          <p:cNvPr id="3" name="Text Placeholder 2"/>
          <p:cNvSpPr>
            <a:spLocks noGrp="1"/>
          </p:cNvSpPr>
          <p:nvPr>
            <p:ph idx="1"/>
          </p:nvPr>
        </p:nvSpPr>
        <p:spPr>
          <a:prstGeom prst="rect">
            <a:avLst/>
          </a:prstGeom>
        </p:spPr>
        <p:txBody>
          <a:bodyPr>
            <a:normAutofit/>
          </a:bodyPr>
          <a:lstStyle/>
          <a:p>
            <a:r>
              <a:rPr lang="en-US" dirty="0" smtClean="0"/>
              <a:t>Compact, </a:t>
            </a:r>
            <a:r>
              <a:rPr lang="en-US" dirty="0"/>
              <a:t> </a:t>
            </a:r>
            <a:r>
              <a:rPr lang="en-US" dirty="0" smtClean="0"/>
              <a:t>minimal, </a:t>
            </a:r>
            <a:r>
              <a:rPr lang="en-US" b="1" dirty="0" smtClean="0"/>
              <a:t>not opinionated</a:t>
            </a:r>
          </a:p>
          <a:p>
            <a:r>
              <a:rPr lang="en-US" dirty="0" smtClean="0"/>
              <a:t>Resembles </a:t>
            </a:r>
            <a:r>
              <a:rPr lang="en-US" dirty="0"/>
              <a:t>classic </a:t>
            </a:r>
            <a:r>
              <a:rPr lang="en-US" dirty="0" err="1"/>
              <a:t>Javascript</a:t>
            </a:r>
            <a:r>
              <a:rPr lang="en-US" dirty="0"/>
              <a:t> the most </a:t>
            </a:r>
            <a:endParaRPr lang="en-US" dirty="0" smtClean="0"/>
          </a:p>
          <a:p>
            <a:r>
              <a:rPr lang="en-US" dirty="0" smtClean="0"/>
              <a:t>Has </a:t>
            </a:r>
            <a:r>
              <a:rPr lang="en-US" dirty="0"/>
              <a:t>the least </a:t>
            </a:r>
            <a:r>
              <a:rPr lang="en-US" dirty="0" smtClean="0"/>
              <a:t>learning curve</a:t>
            </a:r>
            <a:endParaRPr lang="en-US" dirty="0"/>
          </a:p>
          <a:p>
            <a:r>
              <a:rPr lang="en-US" dirty="0" smtClean="0"/>
              <a:t>Huge </a:t>
            </a:r>
            <a:r>
              <a:rPr lang="en-US" dirty="0"/>
              <a:t>community (ecosystem) and lots of solutions on </a:t>
            </a:r>
            <a:r>
              <a:rPr lang="en-US" dirty="0" err="1" smtClean="0"/>
              <a:t>StackOverflow</a:t>
            </a:r>
            <a:endParaRPr lang="en-US" dirty="0" smtClean="0"/>
          </a:p>
          <a:p>
            <a:r>
              <a:rPr lang="en-US" dirty="0" smtClean="0"/>
              <a:t>Many </a:t>
            </a:r>
            <a:r>
              <a:rPr lang="en-US" dirty="0"/>
              <a:t>popular applications </a:t>
            </a:r>
            <a:endParaRPr lang="en-US" dirty="0" smtClean="0"/>
          </a:p>
          <a:p>
            <a:pPr lvl="1"/>
            <a:r>
              <a:rPr lang="en-US" dirty="0"/>
              <a:t>T</a:t>
            </a:r>
            <a:r>
              <a:rPr lang="en-US" dirty="0" smtClean="0"/>
              <a:t>witter</a:t>
            </a:r>
            <a:r>
              <a:rPr lang="en-US" dirty="0"/>
              <a:t>, Foursquare, </a:t>
            </a:r>
            <a:r>
              <a:rPr lang="en-US" dirty="0" smtClean="0"/>
              <a:t>LinkedIn Mobile, </a:t>
            </a:r>
            <a:r>
              <a:rPr lang="en-US" dirty="0" err="1" smtClean="0"/>
              <a:t>Soundcloud</a:t>
            </a:r>
            <a:r>
              <a:rPr lang="en-US" dirty="0"/>
              <a:t>, Pitchfork, </a:t>
            </a:r>
            <a:r>
              <a:rPr lang="en-US" dirty="0" smtClean="0"/>
              <a:t>Pandora, Pinterest</a:t>
            </a:r>
            <a:r>
              <a:rPr lang="en-US" dirty="0"/>
              <a:t>, </a:t>
            </a:r>
            <a:r>
              <a:rPr lang="en-US" dirty="0" err="1"/>
              <a:t>Flixster</a:t>
            </a:r>
            <a:r>
              <a:rPr lang="en-US" dirty="0"/>
              <a:t>, </a:t>
            </a:r>
            <a:r>
              <a:rPr lang="en-US" dirty="0" err="1" smtClean="0"/>
              <a:t>AirBNB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8676" y="173895"/>
            <a:ext cx="1219201" cy="1219201"/>
          </a:xfrm>
          <a:prstGeom prst="rect">
            <a:avLst/>
          </a:prstGeom>
        </p:spPr>
      </p:pic>
    </p:spTree>
    <p:extLst>
      <p:ext uri="{BB962C8B-B14F-4D97-AF65-F5344CB8AC3E}">
        <p14:creationId xmlns:p14="http://schemas.microsoft.com/office/powerpoint/2010/main" val="183590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253361" cy="747897"/>
          </a:xfrm>
        </p:spPr>
        <p:txBody>
          <a:bodyPr/>
          <a:lstStyle/>
          <a:p>
            <a:r>
              <a:rPr lang="en-US" dirty="0" smtClean="0"/>
              <a:t>Backbone: bad things</a:t>
            </a:r>
            <a:endParaRPr lang="en-US" dirty="0"/>
          </a:p>
        </p:txBody>
      </p:sp>
      <p:sp>
        <p:nvSpPr>
          <p:cNvPr id="3" name="Text Placeholder 2"/>
          <p:cNvSpPr>
            <a:spLocks noGrp="1"/>
          </p:cNvSpPr>
          <p:nvPr>
            <p:ph idx="1"/>
          </p:nvPr>
        </p:nvSpPr>
        <p:spPr>
          <a:prstGeom prst="rect">
            <a:avLst/>
          </a:prstGeom>
        </p:spPr>
        <p:txBody>
          <a:bodyPr>
            <a:normAutofit fontScale="92500" lnSpcReduction="10000"/>
          </a:bodyPr>
          <a:lstStyle/>
          <a:p>
            <a:r>
              <a:rPr lang="en-US" dirty="0" smtClean="0"/>
              <a:t>Hands off: Need</a:t>
            </a:r>
            <a:r>
              <a:rPr lang="en-US" b="1" dirty="0" smtClean="0"/>
              <a:t> </a:t>
            </a:r>
            <a:r>
              <a:rPr lang="en-US" dirty="0"/>
              <a:t>to develop own </a:t>
            </a:r>
            <a:endParaRPr lang="en-US" dirty="0" smtClean="0"/>
          </a:p>
          <a:p>
            <a:pPr lvl="1"/>
            <a:r>
              <a:rPr lang="en-US" dirty="0" smtClean="0"/>
              <a:t>Application </a:t>
            </a:r>
            <a:r>
              <a:rPr lang="en-US" dirty="0"/>
              <a:t>Architecture / Layout Structure / Memory management</a:t>
            </a:r>
            <a:r>
              <a:rPr lang="en-US" dirty="0" smtClean="0"/>
              <a:t>/</a:t>
            </a:r>
            <a:endParaRPr lang="en-US" dirty="0"/>
          </a:p>
          <a:p>
            <a:r>
              <a:rPr lang="en-US" dirty="0" smtClean="0"/>
              <a:t>Too much option </a:t>
            </a:r>
            <a:r>
              <a:rPr lang="en-US" dirty="0"/>
              <a:t>of bringing </a:t>
            </a:r>
            <a:r>
              <a:rPr lang="en-US" dirty="0" smtClean="0"/>
              <a:t>third party plugins</a:t>
            </a:r>
            <a:endParaRPr lang="en-US" dirty="0"/>
          </a:p>
          <a:p>
            <a:pPr lvl="1"/>
            <a:r>
              <a:rPr lang="en-US" dirty="0"/>
              <a:t>Cost time to do research, it’s not so minimal and becomes opinionated</a:t>
            </a:r>
          </a:p>
          <a:p>
            <a:r>
              <a:rPr lang="en-US" dirty="0" smtClean="0"/>
              <a:t>Lacking </a:t>
            </a:r>
            <a:r>
              <a:rPr lang="en-US" dirty="0"/>
              <a:t>features compared to the newer frameworks</a:t>
            </a:r>
          </a:p>
          <a:p>
            <a:pPr lvl="1"/>
            <a:r>
              <a:rPr lang="en-US" b="1" dirty="0"/>
              <a:t>No data </a:t>
            </a:r>
            <a:r>
              <a:rPr lang="en-US" b="1" dirty="0" smtClean="0"/>
              <a:t>binding</a:t>
            </a:r>
            <a:endParaRPr lang="en-US" b="1" dirty="0"/>
          </a:p>
          <a:p>
            <a:pPr lvl="2"/>
            <a:r>
              <a:rPr lang="en-US" dirty="0"/>
              <a:t>a lot of boiler plate code to make it work well</a:t>
            </a:r>
          </a:p>
          <a:p>
            <a:pPr lvl="2"/>
            <a:r>
              <a:rPr lang="en-US" dirty="0"/>
              <a:t>doesn’t allow easy iteration through UI variants</a:t>
            </a:r>
          </a:p>
          <a:p>
            <a:pPr lvl="1"/>
            <a:r>
              <a:rPr lang="en-US" b="1" dirty="0"/>
              <a:t>No nested model</a:t>
            </a:r>
          </a:p>
          <a:p>
            <a:pPr lvl="2"/>
            <a:r>
              <a:rPr lang="en-US" dirty="0" err="1"/>
              <a:t>userModel.get</a:t>
            </a:r>
            <a:r>
              <a:rPr lang="en-US" dirty="0"/>
              <a:t>("name").first = "Tom"; </a:t>
            </a:r>
            <a:r>
              <a:rPr lang="en-US" dirty="0" err="1"/>
              <a:t>userModel.set</a:t>
            </a:r>
            <a:r>
              <a:rPr lang="en-US" dirty="0"/>
              <a:t>("</a:t>
            </a:r>
            <a:r>
              <a:rPr lang="en-US" dirty="0" err="1"/>
              <a:t>name.first","Tom</a:t>
            </a:r>
            <a:r>
              <a:rPr lang="en-US" dirty="0"/>
              <a:t>"); -- can’t </a:t>
            </a:r>
            <a:r>
              <a:rPr lang="en-US" dirty="0" smtClean="0"/>
              <a:t>do</a:t>
            </a:r>
          </a:p>
          <a:p>
            <a:r>
              <a:rPr lang="en-US" dirty="0"/>
              <a:t>Views </a:t>
            </a:r>
            <a:r>
              <a:rPr lang="en-US" dirty="0" smtClean="0"/>
              <a:t>manipulate </a:t>
            </a:r>
            <a:r>
              <a:rPr lang="en-US" dirty="0"/>
              <a:t>the DOM directly, making them really hard to unit-test, more fragile and less reusable. </a:t>
            </a:r>
          </a:p>
          <a:p>
            <a:pPr lvl="1"/>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8676" y="173895"/>
            <a:ext cx="1219201" cy="1219201"/>
          </a:xfrm>
          <a:prstGeom prst="rect">
            <a:avLst/>
          </a:prstGeom>
        </p:spPr>
      </p:pic>
    </p:spTree>
    <p:extLst>
      <p:ext uri="{BB962C8B-B14F-4D97-AF65-F5344CB8AC3E}">
        <p14:creationId xmlns:p14="http://schemas.microsoft.com/office/powerpoint/2010/main" val="68317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5125121" cy="747897"/>
          </a:xfrm>
        </p:spPr>
        <p:txBody>
          <a:bodyPr/>
          <a:lstStyle/>
          <a:p>
            <a:r>
              <a:rPr lang="en-US" dirty="0" smtClean="0"/>
              <a:t>Backbone vs Angular</a:t>
            </a:r>
            <a:endParaRPr lang="en-US" dirty="0"/>
          </a:p>
        </p:txBody>
      </p:sp>
      <p:sp>
        <p:nvSpPr>
          <p:cNvPr id="4" name="Rectangle 3"/>
          <p:cNvSpPr/>
          <p:nvPr/>
        </p:nvSpPr>
        <p:spPr>
          <a:xfrm>
            <a:off x="520701" y="1777336"/>
            <a:ext cx="11149013" cy="2862322"/>
          </a:xfrm>
          <a:prstGeom prst="rect">
            <a:avLst/>
          </a:prstGeom>
          <a:ln>
            <a:solidFill>
              <a:schemeClr val="accent1"/>
            </a:solidFill>
          </a:ln>
        </p:spPr>
        <p:txBody>
          <a:bodyPr wrap="square">
            <a:spAutoFit/>
          </a:bodyPr>
          <a:lstStyle/>
          <a:p>
            <a:r>
              <a:rPr lang="en-US" sz="2000" dirty="0" err="1">
                <a:highlight>
                  <a:srgbClr val="FFFFFF"/>
                </a:highlight>
                <a:latin typeface="Consolas" panose="020B0609020204030204" pitchFamily="49" charset="0"/>
              </a:rPr>
              <a:t>updateCrossOut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.model.get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'done'</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input.addClass</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crossedOut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a:solidFill>
                  <a:srgbClr val="000000"/>
                </a:solidFill>
                <a:highlight>
                  <a:srgbClr val="FFFFFF"/>
                </a:highlight>
                <a:latin typeface="Consolas" panose="020B0609020204030204" pitchFamily="49" charset="0"/>
              </a:rPr>
              <a:t>                … </a:t>
            </a:r>
            <a:r>
              <a:rPr lang="en-US" sz="2000">
                <a:solidFill>
                  <a:srgbClr val="0000FF"/>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else</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input.removeClass</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crossedOut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a:solidFill>
                  <a:srgbClr val="000000"/>
                </a:solidFill>
                <a:highlight>
                  <a:srgbClr val="FFFFFF"/>
                </a:highlight>
                <a:latin typeface="Consolas" panose="020B0609020204030204" pitchFamily="49" charset="0"/>
              </a:rPr>
              <a:t>                … </a:t>
            </a:r>
            <a:r>
              <a:rPr lang="en-US" sz="2000">
                <a:solidFill>
                  <a:srgbClr val="0000FF"/>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endParaRPr lang="en-US" sz="2000" dirty="0"/>
          </a:p>
        </p:txBody>
      </p:sp>
      <p:sp>
        <p:nvSpPr>
          <p:cNvPr id="5" name="Rectangle 4"/>
          <p:cNvSpPr/>
          <p:nvPr/>
        </p:nvSpPr>
        <p:spPr>
          <a:xfrm>
            <a:off x="520703" y="5080650"/>
            <a:ext cx="11149013" cy="707886"/>
          </a:xfrm>
          <a:prstGeom prst="rect">
            <a:avLst/>
          </a:prstGeom>
          <a:ln>
            <a:solidFill>
              <a:schemeClr val="accent1"/>
            </a:solidFill>
          </a:ln>
        </p:spPr>
        <p:txBody>
          <a:bodyPr wrap="square">
            <a:spAutoFit/>
          </a:bodyPr>
          <a:lstStyle/>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templateTitle</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p>
          <a:p>
            <a:r>
              <a:rPr lang="en-US" sz="2000" dirty="0">
                <a:solidFill>
                  <a:srgbClr val="FF0000"/>
                </a:solidFill>
                <a:highlight>
                  <a:srgbClr val="FFFFFF"/>
                </a:highlight>
                <a:latin typeface="Consolas" panose="020B0609020204030204" pitchFamily="49" charset="0"/>
              </a:rPr>
              <a:t>ng-class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crossedOut</a:t>
            </a:r>
            <a:r>
              <a:rPr lang="en-US" sz="2000">
                <a:solidFill>
                  <a:srgbClr val="0000FF"/>
                </a:solidFill>
                <a:highlight>
                  <a:srgbClr val="FFFFFF"/>
                </a:highlight>
                <a:latin typeface="Consolas" panose="020B0609020204030204" pitchFamily="49" charset="0"/>
              </a:rPr>
              <a:t>: toDoItem.done}"</a:t>
            </a:r>
            <a:r>
              <a:rPr lang="en-US" sz="2000">
                <a:solidFill>
                  <a:srgbClr val="FF0000"/>
                </a:solidFill>
                <a:highlight>
                  <a:srgbClr val="FFFFFF"/>
                </a:highlight>
                <a:latin typeface="Consolas" panose="020B0609020204030204" pitchFamily="49" charset="0"/>
              </a:rPr>
              <a:t>… </a:t>
            </a:r>
            <a:r>
              <a:rPr lang="en-US" sz="2000" smtClean="0">
                <a:solidFill>
                  <a:srgbClr val="FF0000"/>
                </a:solidFill>
                <a:highlight>
                  <a:srgbClr val="FFFFFF"/>
                </a:highlight>
                <a:latin typeface="Consolas" panose="020B0609020204030204" pitchFamily="49" charset="0"/>
              </a:rPr>
              <a:t>ng-model</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toDoItem.text</a:t>
            </a:r>
            <a:r>
              <a:rPr lang="en-US" sz="2000" dirty="0">
                <a:solidFill>
                  <a:srgbClr val="0000FF"/>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/&gt;</a:t>
            </a:r>
            <a:endParaRPr lang="en-US" sz="20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8691" y="1305934"/>
            <a:ext cx="1219201" cy="1219201"/>
          </a:xfrm>
          <a:prstGeom prst="rect">
            <a:avLst/>
          </a:prstGeom>
        </p:spPr>
      </p:pic>
      <p:pic>
        <p:nvPicPr>
          <p:cNvPr id="10" name="Picture 2" descr="Angular.j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4644" y="4930981"/>
            <a:ext cx="1223248" cy="1263734"/>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1" name="Rectangle 10"/>
          <p:cNvSpPr/>
          <p:nvPr/>
        </p:nvSpPr>
        <p:spPr>
          <a:xfrm>
            <a:off x="2015799" y="5434593"/>
            <a:ext cx="3753630" cy="348371"/>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91160" y="2421762"/>
            <a:ext cx="5000290" cy="348371"/>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1160" y="3666362"/>
            <a:ext cx="5381290" cy="348371"/>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84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2036135" cy="747897"/>
          </a:xfrm>
        </p:spPr>
        <p:txBody>
          <a:bodyPr/>
          <a:lstStyle/>
          <a:p>
            <a:r>
              <a:rPr lang="en-US" dirty="0" smtClean="0"/>
              <a:t>Agenda</a:t>
            </a:r>
            <a:endParaRPr lang="en-US" dirty="0">
              <a:solidFill>
                <a:schemeClr val="accent4">
                  <a:lumMod val="60000"/>
                  <a:lumOff val="40000"/>
                  <a:alpha val="99000"/>
                </a:schemeClr>
              </a:solidFill>
            </a:endParaRPr>
          </a:p>
        </p:txBody>
      </p:sp>
      <p:sp>
        <p:nvSpPr>
          <p:cNvPr id="4" name="Text Placeholder 3"/>
          <p:cNvSpPr>
            <a:spLocks noGrp="1"/>
          </p:cNvSpPr>
          <p:nvPr>
            <p:ph idx="1"/>
          </p:nvPr>
        </p:nvSpPr>
        <p:spPr>
          <a:prstGeom prst="rect">
            <a:avLst/>
          </a:prstGeom>
        </p:spPr>
        <p:txBody>
          <a:bodyPr>
            <a:normAutofit/>
          </a:bodyPr>
          <a:lstStyle/>
          <a:p>
            <a:pPr marL="514350" indent="-514350">
              <a:buFont typeface="+mj-lt"/>
              <a:buAutoNum type="arabicPeriod"/>
            </a:pPr>
            <a:r>
              <a:rPr lang="en-US" dirty="0" smtClean="0"/>
              <a:t>Angular vs Backbone (Part 1)</a:t>
            </a:r>
          </a:p>
          <a:p>
            <a:pPr marL="514350" indent="-514350">
              <a:buFont typeface="+mj-lt"/>
              <a:buAutoNum type="arabicPeriod"/>
            </a:pPr>
            <a:r>
              <a:rPr lang="en-US" dirty="0" smtClean="0">
                <a:solidFill>
                  <a:schemeClr val="tx1">
                    <a:lumMod val="50000"/>
                    <a:lumOff val="50000"/>
                  </a:schemeClr>
                </a:solidFill>
              </a:rPr>
              <a:t>Demo: </a:t>
            </a:r>
            <a:r>
              <a:rPr lang="en-US" dirty="0" err="1" smtClean="0">
                <a:solidFill>
                  <a:schemeClr val="tx1">
                    <a:lumMod val="50000"/>
                    <a:lumOff val="50000"/>
                  </a:schemeClr>
                </a:solidFill>
              </a:rPr>
              <a:t>ToDo</a:t>
            </a:r>
            <a:r>
              <a:rPr lang="en-US" dirty="0" smtClean="0">
                <a:solidFill>
                  <a:schemeClr val="tx1">
                    <a:lumMod val="50000"/>
                    <a:lumOff val="50000"/>
                  </a:schemeClr>
                </a:solidFill>
              </a:rPr>
              <a:t> App in Angular and Backbone (Part 2)</a:t>
            </a:r>
          </a:p>
          <a:p>
            <a:pPr marL="514350" indent="-514350">
              <a:buFont typeface="+mj-lt"/>
              <a:buAutoNum type="arabicPeriod"/>
            </a:pPr>
            <a:r>
              <a:rPr lang="en-US" dirty="0" smtClean="0">
                <a:solidFill>
                  <a:schemeClr val="tx1">
                    <a:lumMod val="50000"/>
                    <a:lumOff val="50000"/>
                  </a:schemeClr>
                </a:solidFill>
              </a:rPr>
              <a:t>Mobile </a:t>
            </a:r>
            <a:r>
              <a:rPr lang="en-US" dirty="0">
                <a:solidFill>
                  <a:schemeClr val="tx1">
                    <a:lumMod val="50000"/>
                    <a:lumOff val="50000"/>
                  </a:schemeClr>
                </a:solidFill>
              </a:rPr>
              <a:t>Apps for </a:t>
            </a:r>
            <a:r>
              <a:rPr lang="en-US" dirty="0" smtClean="0">
                <a:solidFill>
                  <a:schemeClr val="tx1">
                    <a:lumMod val="50000"/>
                    <a:lumOff val="50000"/>
                  </a:schemeClr>
                </a:solidFill>
              </a:rPr>
              <a:t>JavaScript (Part 3)</a:t>
            </a:r>
          </a:p>
          <a:p>
            <a:pPr marL="0" indent="0">
              <a:buNone/>
            </a:pPr>
            <a:r>
              <a:rPr lang="en-US" dirty="0" smtClean="0">
                <a:solidFill>
                  <a:schemeClr val="tx1">
                    <a:lumMod val="50000"/>
                    <a:lumOff val="50000"/>
                  </a:schemeClr>
                </a:solidFill>
              </a:rPr>
              <a:t>	Demo: </a:t>
            </a:r>
            <a:r>
              <a:rPr lang="en-US" dirty="0" err="1" smtClean="0">
                <a:solidFill>
                  <a:schemeClr val="tx1">
                    <a:lumMod val="50000"/>
                    <a:lumOff val="50000"/>
                  </a:schemeClr>
                </a:solidFill>
              </a:rPr>
              <a:t>ToDo</a:t>
            </a:r>
            <a:r>
              <a:rPr lang="en-US" dirty="0" smtClean="0">
                <a:solidFill>
                  <a:schemeClr val="tx1">
                    <a:lumMod val="50000"/>
                    <a:lumOff val="50000"/>
                  </a:schemeClr>
                </a:solidFill>
              </a:rPr>
              <a:t> App with Apache Cordova </a:t>
            </a:r>
          </a:p>
        </p:txBody>
      </p:sp>
    </p:spTree>
    <p:extLst>
      <p:ext uri="{BB962C8B-B14F-4D97-AF65-F5344CB8AC3E}">
        <p14:creationId xmlns:p14="http://schemas.microsoft.com/office/powerpoint/2010/main" val="382807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6925294" cy="969496"/>
          </a:xfrm>
        </p:spPr>
        <p:txBody>
          <a:bodyPr/>
          <a:lstStyle/>
          <a:p>
            <a:r>
              <a:rPr lang="en-US" dirty="0" smtClean="0"/>
              <a:t>Angular vs Backbone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769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513595" cy="747897"/>
          </a:xfrm>
        </p:spPr>
        <p:txBody>
          <a:bodyPr/>
          <a:lstStyle/>
          <a:p>
            <a:r>
              <a:rPr lang="en-US" dirty="0" smtClean="0"/>
              <a:t>Angular vs Backbone: </a:t>
            </a:r>
            <a:r>
              <a:rPr lang="en-US" dirty="0"/>
              <a:t>c</a:t>
            </a:r>
            <a:r>
              <a:rPr lang="en-US" dirty="0" smtClean="0"/>
              <a:t>ommon</a:t>
            </a:r>
            <a:endParaRPr lang="en-US" dirty="0"/>
          </a:p>
        </p:txBody>
      </p:sp>
      <p:sp>
        <p:nvSpPr>
          <p:cNvPr id="3" name="Text Placeholder 2"/>
          <p:cNvSpPr>
            <a:spLocks noGrp="1"/>
          </p:cNvSpPr>
          <p:nvPr>
            <p:ph idx="1"/>
          </p:nvPr>
        </p:nvSpPr>
        <p:spPr>
          <a:prstGeom prst="rect">
            <a:avLst/>
          </a:prstGeom>
        </p:spPr>
        <p:txBody>
          <a:bodyPr/>
          <a:lstStyle/>
          <a:p>
            <a:pPr lvl="0"/>
            <a:r>
              <a:rPr lang="en-US" dirty="0" smtClean="0"/>
              <a:t>Client-side framework using </a:t>
            </a:r>
            <a:r>
              <a:rPr lang="en-US" dirty="0"/>
              <a:t>the MV* design pattern</a:t>
            </a:r>
          </a:p>
          <a:p>
            <a:pPr lvl="0"/>
            <a:r>
              <a:rPr lang="en-US" dirty="0" smtClean="0"/>
              <a:t>Solve the problem of Single </a:t>
            </a:r>
            <a:r>
              <a:rPr lang="en-US" dirty="0"/>
              <a:t>Page Web </a:t>
            </a:r>
            <a:r>
              <a:rPr lang="en-US" dirty="0" smtClean="0"/>
              <a:t>Applications</a:t>
            </a:r>
            <a:endParaRPr lang="en-US" dirty="0"/>
          </a:p>
          <a:p>
            <a:pPr lvl="1"/>
            <a:r>
              <a:rPr lang="en-US" dirty="0"/>
              <a:t>S</a:t>
            </a:r>
            <a:r>
              <a:rPr lang="en-US" dirty="0" smtClean="0"/>
              <a:t>tructure</a:t>
            </a:r>
          </a:p>
          <a:p>
            <a:pPr lvl="1"/>
            <a:r>
              <a:rPr lang="en-US" dirty="0" smtClean="0"/>
              <a:t>Modular</a:t>
            </a:r>
          </a:p>
          <a:p>
            <a:pPr lvl="1"/>
            <a:r>
              <a:rPr lang="en-US" dirty="0" smtClean="0"/>
              <a:t>Support multiple clients</a:t>
            </a:r>
          </a:p>
          <a:p>
            <a:pPr lvl="0"/>
            <a:r>
              <a:rPr lang="en-US" dirty="0"/>
              <a:t>Both open-sourced, under the permissive MIT </a:t>
            </a:r>
            <a:r>
              <a:rPr lang="en-US" dirty="0" smtClean="0"/>
              <a:t>license</a:t>
            </a:r>
            <a:endParaRPr lang="en-US" dirty="0"/>
          </a:p>
          <a:p>
            <a:r>
              <a:rPr lang="en-US" dirty="0" smtClean="0"/>
              <a:t>Have the </a:t>
            </a:r>
            <a:r>
              <a:rPr lang="en-US" dirty="0"/>
              <a:t>concept of views, events, data models and routing</a:t>
            </a:r>
            <a:br>
              <a:rPr lang="en-US" dirty="0"/>
            </a:br>
            <a:endParaRPr lang="en-US" dirty="0"/>
          </a:p>
        </p:txBody>
      </p:sp>
    </p:spTree>
    <p:extLst>
      <p:ext uri="{BB962C8B-B14F-4D97-AF65-F5344CB8AC3E}">
        <p14:creationId xmlns:p14="http://schemas.microsoft.com/office/powerpoint/2010/main" val="369206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862176" cy="747897"/>
          </a:xfrm>
        </p:spPr>
        <p:txBody>
          <a:bodyPr/>
          <a:lstStyle/>
          <a:p>
            <a:r>
              <a:rPr lang="en-US" dirty="0" smtClean="0"/>
              <a:t>History</a:t>
            </a:r>
            <a:endParaRPr lang="en-US" dirty="0"/>
          </a:p>
        </p:txBody>
      </p:sp>
      <p:sp>
        <p:nvSpPr>
          <p:cNvPr id="4" name="Text Placeholder 3"/>
          <p:cNvSpPr>
            <a:spLocks noGrp="1"/>
          </p:cNvSpPr>
          <p:nvPr>
            <p:ph type="body" idx="1"/>
          </p:nvPr>
        </p:nvSpPr>
        <p:spPr>
          <a:xfrm>
            <a:off x="839788" y="1932577"/>
            <a:ext cx="1253869" cy="470898"/>
          </a:xfrm>
          <a:solidFill>
            <a:schemeClr val="accent6"/>
          </a:solidFill>
        </p:spPr>
        <p:txBody>
          <a:bodyPr/>
          <a:lstStyle/>
          <a:p>
            <a:r>
              <a:rPr lang="en-US" dirty="0" smtClean="0">
                <a:solidFill>
                  <a:schemeClr val="bg1"/>
                </a:solidFill>
              </a:rPr>
              <a:t>Angular</a:t>
            </a:r>
            <a:endParaRPr lang="en-US" dirty="0">
              <a:solidFill>
                <a:schemeClr val="bg1"/>
              </a:solidFill>
            </a:endParaRPr>
          </a:p>
        </p:txBody>
      </p:sp>
      <p:sp>
        <p:nvSpPr>
          <p:cNvPr id="3" name="Text Placeholder 2"/>
          <p:cNvSpPr>
            <a:spLocks noGrp="1"/>
          </p:cNvSpPr>
          <p:nvPr>
            <p:ph sz="half" idx="2"/>
          </p:nvPr>
        </p:nvSpPr>
        <p:spPr>
          <a:prstGeom prst="rect">
            <a:avLst/>
          </a:prstGeom>
        </p:spPr>
        <p:txBody>
          <a:bodyPr>
            <a:normAutofit/>
          </a:bodyPr>
          <a:lstStyle/>
          <a:p>
            <a:r>
              <a:rPr lang="en-US" sz="2400" dirty="0" smtClean="0"/>
              <a:t>Born </a:t>
            </a:r>
            <a:r>
              <a:rPr lang="en-US" sz="2400" dirty="0"/>
              <a:t>in 2009 as a part of </a:t>
            </a:r>
            <a:r>
              <a:rPr lang="en-US" sz="2400" dirty="0" smtClean="0"/>
              <a:t>commercial </a:t>
            </a:r>
            <a:r>
              <a:rPr lang="en-US" sz="2400" dirty="0"/>
              <a:t>product, called </a:t>
            </a:r>
            <a:r>
              <a:rPr lang="en-US" sz="2400" dirty="0" err="1" smtClean="0"/>
              <a:t>GetAngular</a:t>
            </a:r>
            <a:endParaRPr lang="en-US" sz="2400" dirty="0"/>
          </a:p>
          <a:p>
            <a:r>
              <a:rPr lang="en-US" sz="2400" dirty="0" err="1" smtClean="0"/>
              <a:t>Misko</a:t>
            </a:r>
            <a:r>
              <a:rPr lang="en-US" sz="2400" dirty="0" smtClean="0"/>
              <a:t> </a:t>
            </a:r>
            <a:r>
              <a:rPr lang="en-US" sz="2400" dirty="0" err="1"/>
              <a:t>Hevery</a:t>
            </a:r>
            <a:r>
              <a:rPr lang="en-US" sz="2400" dirty="0"/>
              <a:t>, </a:t>
            </a:r>
            <a:r>
              <a:rPr lang="en-US" sz="2400" dirty="0" smtClean="0"/>
              <a:t>one of founders, turn </a:t>
            </a:r>
            <a:r>
              <a:rPr lang="en-US" sz="2400" dirty="0"/>
              <a:t>a web </a:t>
            </a:r>
            <a:r>
              <a:rPr lang="en-US" sz="2400" dirty="0" smtClean="0"/>
              <a:t>application</a:t>
            </a:r>
          </a:p>
          <a:p>
            <a:pPr lvl="1"/>
            <a:r>
              <a:rPr lang="en-US" sz="2000" dirty="0" smtClean="0"/>
              <a:t>17,000 lines in 6 months to </a:t>
            </a:r>
            <a:r>
              <a:rPr lang="en-US" sz="2000" dirty="0"/>
              <a:t>1,000 lines </a:t>
            </a:r>
            <a:r>
              <a:rPr lang="en-US" sz="2000" dirty="0" smtClean="0"/>
              <a:t>in 3 weeks using just </a:t>
            </a:r>
            <a:r>
              <a:rPr lang="en-US" sz="2000" dirty="0" err="1" smtClean="0"/>
              <a:t>GetAngular</a:t>
            </a:r>
            <a:endParaRPr lang="en-US" sz="2000" dirty="0"/>
          </a:p>
          <a:p>
            <a:pPr lvl="1"/>
            <a:r>
              <a:rPr lang="en-US" sz="2000" dirty="0" smtClean="0"/>
              <a:t>Google starts sponsoring, becomes open-source Angular.js</a:t>
            </a:r>
          </a:p>
        </p:txBody>
      </p:sp>
      <p:sp>
        <p:nvSpPr>
          <p:cNvPr id="5" name="Text Placeholder 4"/>
          <p:cNvSpPr>
            <a:spLocks noGrp="1"/>
          </p:cNvSpPr>
          <p:nvPr>
            <p:ph type="body" sz="quarter" idx="3"/>
          </p:nvPr>
        </p:nvSpPr>
        <p:spPr>
          <a:xfrm>
            <a:off x="6172200" y="1932577"/>
            <a:ext cx="1510350" cy="470898"/>
          </a:xfrm>
          <a:solidFill>
            <a:schemeClr val="accent6"/>
          </a:solidFill>
        </p:spPr>
        <p:txBody>
          <a:bodyPr/>
          <a:lstStyle/>
          <a:p>
            <a:r>
              <a:rPr lang="en-US" dirty="0" smtClean="0">
                <a:solidFill>
                  <a:schemeClr val="bg1"/>
                </a:solidFill>
              </a:rPr>
              <a:t>Backbone</a:t>
            </a:r>
            <a:endParaRPr lang="en-US" dirty="0">
              <a:solidFill>
                <a:schemeClr val="bg1"/>
              </a:solidFill>
            </a:endParaRPr>
          </a:p>
        </p:txBody>
      </p:sp>
      <p:sp>
        <p:nvSpPr>
          <p:cNvPr id="6" name="Content Placeholder 5"/>
          <p:cNvSpPr>
            <a:spLocks noGrp="1"/>
          </p:cNvSpPr>
          <p:nvPr>
            <p:ph sz="quarter" idx="4"/>
          </p:nvPr>
        </p:nvSpPr>
        <p:spPr/>
        <p:txBody>
          <a:bodyPr/>
          <a:lstStyle/>
          <a:p>
            <a:pPr lvl="1"/>
            <a:r>
              <a:rPr lang="en-US" dirty="0"/>
              <a:t>Born in 2010, lightweight MVC framework/library</a:t>
            </a:r>
          </a:p>
          <a:p>
            <a:pPr lvl="1"/>
            <a:r>
              <a:rPr lang="en-US" dirty="0"/>
              <a:t>As a lean alternative to heavy, full-featured MVC (MVVC) frameworks such as </a:t>
            </a:r>
            <a:r>
              <a:rPr lang="en-US" dirty="0" err="1"/>
              <a:t>ExtJS</a:t>
            </a:r>
            <a:endParaRPr lang="en-US" dirty="0"/>
          </a:p>
        </p:txBody>
      </p:sp>
      <p:pic>
        <p:nvPicPr>
          <p:cNvPr id="7"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89" y="1833356"/>
            <a:ext cx="601027" cy="62091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8585" y="1821636"/>
            <a:ext cx="632639" cy="632639"/>
          </a:xfrm>
          <a:prstGeom prst="rect">
            <a:avLst/>
          </a:prstGeom>
        </p:spPr>
      </p:pic>
    </p:spTree>
    <p:extLst>
      <p:ext uri="{BB962C8B-B14F-4D97-AF65-F5344CB8AC3E}">
        <p14:creationId xmlns:p14="http://schemas.microsoft.com/office/powerpoint/2010/main" val="223576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999737" cy="747897"/>
          </a:xfrm>
        </p:spPr>
        <p:txBody>
          <a:bodyPr/>
          <a:lstStyle/>
          <a:p>
            <a:r>
              <a:rPr lang="en-US" dirty="0" smtClean="0"/>
              <a:t>Learning curve and Flexibility</a:t>
            </a:r>
            <a:endParaRPr lang="en-US" dirty="0"/>
          </a:p>
        </p:txBody>
      </p:sp>
      <p:sp>
        <p:nvSpPr>
          <p:cNvPr id="3" name="Text Placeholder 2"/>
          <p:cNvSpPr>
            <a:spLocks noGrp="1"/>
          </p:cNvSpPr>
          <p:nvPr>
            <p:ph type="body" idx="1"/>
          </p:nvPr>
        </p:nvSpPr>
        <p:spPr>
          <a:xfrm>
            <a:off x="839788" y="1932577"/>
            <a:ext cx="1253869" cy="470898"/>
          </a:xfrm>
          <a:prstGeom prst="rect">
            <a:avLst/>
          </a:prstGeom>
        </p:spPr>
        <p:txBody>
          <a:bodyPr/>
          <a:lstStyle/>
          <a:p>
            <a:r>
              <a:rPr lang="en-US" dirty="0" smtClean="0"/>
              <a:t>Angular</a:t>
            </a:r>
            <a:endParaRPr lang="en-US" dirty="0"/>
          </a:p>
        </p:txBody>
      </p:sp>
      <p:sp>
        <p:nvSpPr>
          <p:cNvPr id="4" name="Content Placeholder 3"/>
          <p:cNvSpPr>
            <a:spLocks noGrp="1"/>
          </p:cNvSpPr>
          <p:nvPr>
            <p:ph sz="half" idx="2"/>
          </p:nvPr>
        </p:nvSpPr>
        <p:spPr/>
        <p:txBody>
          <a:bodyPr>
            <a:normAutofit/>
          </a:bodyPr>
          <a:lstStyle/>
          <a:p>
            <a:r>
              <a:rPr lang="en-US" sz="2400" dirty="0" smtClean="0"/>
              <a:t>Looks </a:t>
            </a:r>
            <a:r>
              <a:rPr lang="en-US" sz="2400" dirty="0"/>
              <a:t>quite easy at first </a:t>
            </a:r>
            <a:r>
              <a:rPr lang="en-US" sz="2400" dirty="0" smtClean="0"/>
              <a:t>sight </a:t>
            </a:r>
            <a:endParaRPr lang="en-US" sz="2400" dirty="0"/>
          </a:p>
          <a:p>
            <a:pPr lvl="1"/>
            <a:r>
              <a:rPr lang="en-US" sz="2000" dirty="0" smtClean="0"/>
              <a:t>After </a:t>
            </a:r>
            <a:r>
              <a:rPr lang="en-US" sz="2000" dirty="0"/>
              <a:t>the very basics it is quite a steep learning curve from there</a:t>
            </a:r>
          </a:p>
          <a:p>
            <a:r>
              <a:rPr lang="en-US" sz="2400" dirty="0"/>
              <a:t>Highly opinionated</a:t>
            </a:r>
          </a:p>
          <a:p>
            <a:pPr lvl="1"/>
            <a:r>
              <a:rPr lang="en-US" sz="2000" dirty="0" smtClean="0"/>
              <a:t>Fighting the </a:t>
            </a:r>
            <a:r>
              <a:rPr lang="en-US" sz="2000" dirty="0"/>
              <a:t>framework if you don’t like the way it does certain things</a:t>
            </a:r>
          </a:p>
          <a:p>
            <a:pPr lvl="1"/>
            <a:r>
              <a:rPr lang="en-US" sz="2000" dirty="0" smtClean="0"/>
              <a:t>Reading </a:t>
            </a:r>
            <a:r>
              <a:rPr lang="en-US" sz="2000" dirty="0"/>
              <a:t>the documentation is not easy as a lot of Angular specific jargon </a:t>
            </a:r>
          </a:p>
          <a:p>
            <a:r>
              <a:rPr lang="en-US" sz="2400" dirty="0" smtClean="0"/>
              <a:t>Lack </a:t>
            </a:r>
            <a:r>
              <a:rPr lang="en-US" sz="2400" dirty="0"/>
              <a:t>of </a:t>
            </a:r>
            <a:r>
              <a:rPr lang="en-US" sz="2400" dirty="0" smtClean="0"/>
              <a:t>examples</a:t>
            </a:r>
            <a:endParaRPr lang="en-US" sz="2400" dirty="0"/>
          </a:p>
        </p:txBody>
      </p:sp>
      <p:sp>
        <p:nvSpPr>
          <p:cNvPr id="5" name="Text Placeholder 4"/>
          <p:cNvSpPr>
            <a:spLocks noGrp="1"/>
          </p:cNvSpPr>
          <p:nvPr>
            <p:ph type="body" sz="quarter" idx="3"/>
          </p:nvPr>
        </p:nvSpPr>
        <p:spPr>
          <a:xfrm>
            <a:off x="6172200" y="1932577"/>
            <a:ext cx="1510350" cy="470898"/>
          </a:xfrm>
        </p:spPr>
        <p:txBody>
          <a:bodyPr/>
          <a:lstStyle/>
          <a:p>
            <a:r>
              <a:rPr lang="en-US" dirty="0" smtClean="0"/>
              <a:t>Backbone</a:t>
            </a:r>
            <a:endParaRPr lang="en-US" dirty="0"/>
          </a:p>
        </p:txBody>
      </p:sp>
      <p:sp>
        <p:nvSpPr>
          <p:cNvPr id="6" name="Content Placeholder 5"/>
          <p:cNvSpPr>
            <a:spLocks noGrp="1"/>
          </p:cNvSpPr>
          <p:nvPr>
            <p:ph sz="quarter" idx="4"/>
          </p:nvPr>
        </p:nvSpPr>
        <p:spPr/>
        <p:txBody>
          <a:bodyPr>
            <a:normAutofit fontScale="92500" lnSpcReduction="10000"/>
          </a:bodyPr>
          <a:lstStyle/>
          <a:p>
            <a:r>
              <a:rPr lang="en-US" sz="2400" dirty="0"/>
              <a:t>Basic of backbone is very easy to learn</a:t>
            </a:r>
          </a:p>
          <a:p>
            <a:r>
              <a:rPr lang="en-US" sz="2400" dirty="0"/>
              <a:t>Not opinionated</a:t>
            </a:r>
          </a:p>
          <a:p>
            <a:pPr lvl="1"/>
            <a:r>
              <a:rPr lang="en-US" sz="2000" dirty="0"/>
              <a:t>most flexible framework with the less conventions and opinions</a:t>
            </a:r>
          </a:p>
          <a:p>
            <a:pPr lvl="1"/>
            <a:r>
              <a:rPr lang="en-US" sz="2000" dirty="0"/>
              <a:t>Need to make a lot of decisions when using Backbone</a:t>
            </a:r>
          </a:p>
          <a:p>
            <a:r>
              <a:rPr lang="en-US" sz="2400" dirty="0" smtClean="0"/>
              <a:t>Need </a:t>
            </a:r>
            <a:r>
              <a:rPr lang="en-US" sz="2400" dirty="0"/>
              <a:t>to watch or read a few tutorials to learn some best Backbone practices </a:t>
            </a:r>
          </a:p>
          <a:p>
            <a:r>
              <a:rPr lang="en-US" sz="2400" dirty="0" smtClean="0"/>
              <a:t>probably need </a:t>
            </a:r>
            <a:r>
              <a:rPr lang="en-US" sz="2400" dirty="0"/>
              <a:t>to learn another library on top of Backbone (e.g. Marionette or Thorax</a:t>
            </a:r>
            <a:r>
              <a:rPr lang="en-US" sz="2400" dirty="0" smtClean="0"/>
              <a:t>)</a:t>
            </a:r>
            <a:endParaRPr lang="en-US" dirty="0"/>
          </a:p>
        </p:txBody>
      </p:sp>
      <p:pic>
        <p:nvPicPr>
          <p:cNvPr id="7" name="Picture 2" descr="Angular.j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89" y="1833356"/>
            <a:ext cx="601027" cy="62091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8585" y="1821636"/>
            <a:ext cx="632639" cy="632639"/>
          </a:xfrm>
          <a:prstGeom prst="rect">
            <a:avLst/>
          </a:prstGeom>
        </p:spPr>
      </p:pic>
    </p:spTree>
    <p:extLst>
      <p:ext uri="{BB962C8B-B14F-4D97-AF65-F5344CB8AC3E}">
        <p14:creationId xmlns:p14="http://schemas.microsoft.com/office/powerpoint/2010/main" val="196860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920992" cy="747897"/>
          </a:xfrm>
        </p:spPr>
        <p:txBody>
          <a:bodyPr/>
          <a:lstStyle/>
          <a:p>
            <a:r>
              <a:rPr lang="en-US" dirty="0" smtClean="0"/>
              <a:t>Community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36904015"/>
              </p:ext>
            </p:extLst>
          </p:nvPr>
        </p:nvGraphicFramePr>
        <p:xfrm>
          <a:off x="840310" y="1609970"/>
          <a:ext cx="10549626" cy="4108440"/>
        </p:xfrm>
        <a:graphic>
          <a:graphicData uri="http://schemas.openxmlformats.org/drawingml/2006/table">
            <a:tbl>
              <a:tblPr firstRow="1" firstCol="1" bandRow="1">
                <a:tableStyleId>{5C22544A-7EE6-4342-B048-85BDC9FD1C3A}</a:tableStyleId>
              </a:tblPr>
              <a:tblGrid>
                <a:gridCol w="3772633">
                  <a:extLst>
                    <a:ext uri="{9D8B030D-6E8A-4147-A177-3AD203B41FA5}">
                      <a16:colId xmlns:a16="http://schemas.microsoft.com/office/drawing/2014/main" val="20000"/>
                    </a:ext>
                  </a:extLst>
                </a:gridCol>
                <a:gridCol w="3260451">
                  <a:extLst>
                    <a:ext uri="{9D8B030D-6E8A-4147-A177-3AD203B41FA5}">
                      <a16:colId xmlns:a16="http://schemas.microsoft.com/office/drawing/2014/main" val="20001"/>
                    </a:ext>
                  </a:extLst>
                </a:gridCol>
                <a:gridCol w="3516542">
                  <a:extLst>
                    <a:ext uri="{9D8B030D-6E8A-4147-A177-3AD203B41FA5}">
                      <a16:colId xmlns:a16="http://schemas.microsoft.com/office/drawing/2014/main" val="20002"/>
                    </a:ext>
                  </a:extLst>
                </a:gridCol>
              </a:tblGrid>
              <a:tr h="812022">
                <a:tc>
                  <a:txBody>
                    <a:bodyPr/>
                    <a:lstStyle/>
                    <a:p>
                      <a:r>
                        <a:rPr lang="en-US" sz="2800" b="0" dirty="0"/>
                        <a:t>Metric</a:t>
                      </a:r>
                      <a:endParaRPr lang="en-US" sz="2800" b="0" dirty="0">
                        <a:solidFill>
                          <a:schemeClr val="bg1"/>
                        </a:solidFill>
                        <a:latin typeface="Segoe UI Light" panose="020B0502040204020203" pitchFamily="34" charset="0"/>
                        <a:cs typeface="Segoe UI Light" panose="020B0502040204020203" pitchFamily="34" charset="0"/>
                      </a:endParaRPr>
                    </a:p>
                  </a:txBody>
                  <a:tcPr anchor="ctr"/>
                </a:tc>
                <a:tc>
                  <a:txBody>
                    <a:bodyPr/>
                    <a:lstStyle/>
                    <a:p>
                      <a:pPr algn="l"/>
                      <a:r>
                        <a:rPr lang="en-US" sz="2800" b="0" dirty="0" smtClean="0"/>
                        <a:t>        Angular</a:t>
                      </a:r>
                      <a:endParaRPr lang="en-US" sz="2800" b="0" dirty="0">
                        <a:solidFill>
                          <a:schemeClr val="bg1"/>
                        </a:solidFill>
                        <a:latin typeface="Segoe UI Light" panose="020B0502040204020203" pitchFamily="34" charset="0"/>
                        <a:cs typeface="Segoe UI Light" panose="020B0502040204020203" pitchFamily="34" charset="0"/>
                      </a:endParaRPr>
                    </a:p>
                  </a:txBody>
                  <a:tcPr anchor="ctr"/>
                </a:tc>
                <a:tc>
                  <a:txBody>
                    <a:bodyPr/>
                    <a:lstStyle/>
                    <a:p>
                      <a:pPr algn="l"/>
                      <a:r>
                        <a:rPr lang="en-US" sz="2800" b="0" dirty="0" smtClean="0"/>
                        <a:t>       Backbone</a:t>
                      </a:r>
                      <a:endParaRPr lang="en-US" sz="2800" b="0" dirty="0">
                        <a:solidFill>
                          <a:schemeClr val="bg1"/>
                        </a:solidFill>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0"/>
                  </a:ext>
                </a:extLst>
              </a:tr>
              <a:tr h="549403">
                <a:tc>
                  <a:txBody>
                    <a:bodyPr/>
                    <a:lstStyle/>
                    <a:p>
                      <a:r>
                        <a:rPr lang="en-US" sz="2600" b="0" dirty="0"/>
                        <a:t>Stars on </a:t>
                      </a:r>
                      <a:r>
                        <a:rPr lang="en-US" sz="2600" b="0" dirty="0" smtClean="0"/>
                        <a:t>GitHub</a:t>
                      </a:r>
                      <a:endParaRPr lang="en-US" sz="2600" b="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smtClean="0"/>
                        <a:t>29.8k</a:t>
                      </a:r>
                      <a:endParaRPr lang="en-US" sz="240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smtClean="0"/>
                        <a:t>19.3k</a:t>
                      </a:r>
                      <a:endParaRPr lang="en-US" sz="240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549403">
                <a:tc>
                  <a:txBody>
                    <a:bodyPr/>
                    <a:lstStyle/>
                    <a:p>
                      <a:r>
                        <a:rPr lang="en-US" sz="2600" b="0" dirty="0"/>
                        <a:t>Third-Party Modules</a:t>
                      </a:r>
                      <a:endParaRPr lang="en-US" sz="2600" b="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800 </a:t>
                      </a:r>
                      <a:r>
                        <a:rPr lang="en-US" sz="2400" dirty="0" err="1">
                          <a:hlinkClick r:id="rId3"/>
                        </a:rPr>
                        <a:t>ngmodules</a:t>
                      </a:r>
                      <a:endParaRPr lang="en-US" sz="240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236 </a:t>
                      </a:r>
                      <a:r>
                        <a:rPr lang="en-US" sz="2400" dirty="0" err="1">
                          <a:hlinkClick r:id="rId4"/>
                        </a:rPr>
                        <a:t>backplugs</a:t>
                      </a:r>
                      <a:endParaRPr lang="en-US" sz="240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549403">
                <a:tc>
                  <a:txBody>
                    <a:bodyPr/>
                    <a:lstStyle/>
                    <a:p>
                      <a:r>
                        <a:rPr lang="en-US" sz="2600" b="0" dirty="0" err="1"/>
                        <a:t>StackOverflow</a:t>
                      </a:r>
                      <a:r>
                        <a:rPr lang="en-US" sz="2600" b="0" dirty="0"/>
                        <a:t> Questions</a:t>
                      </a:r>
                      <a:endParaRPr lang="en-US" sz="2600" b="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49.5k</a:t>
                      </a:r>
                      <a:endParaRPr lang="en-US" sz="240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15.9k</a:t>
                      </a:r>
                      <a:endParaRPr lang="en-US" sz="240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3"/>
                  </a:ext>
                </a:extLst>
              </a:tr>
              <a:tr h="549403">
                <a:tc>
                  <a:txBody>
                    <a:bodyPr/>
                    <a:lstStyle/>
                    <a:p>
                      <a:r>
                        <a:rPr lang="en-US" sz="2600" b="0" dirty="0"/>
                        <a:t>YouTube Results</a:t>
                      </a:r>
                      <a:endParaRPr lang="en-US" sz="2600" b="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~75k</a:t>
                      </a:r>
                      <a:endParaRPr lang="en-US" sz="240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~16k</a:t>
                      </a:r>
                      <a:endParaRPr lang="en-US" sz="240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4"/>
                  </a:ext>
                </a:extLst>
              </a:tr>
              <a:tr h="549403">
                <a:tc>
                  <a:txBody>
                    <a:bodyPr/>
                    <a:lstStyle/>
                    <a:p>
                      <a:r>
                        <a:rPr lang="en-US" sz="2600" b="0" dirty="0"/>
                        <a:t>GitHub Contributors</a:t>
                      </a:r>
                      <a:endParaRPr lang="en-US" sz="2600" b="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928</a:t>
                      </a:r>
                      <a:endParaRPr lang="en-US" sz="240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230</a:t>
                      </a:r>
                      <a:endParaRPr lang="en-US" sz="240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5"/>
                  </a:ext>
                </a:extLst>
              </a:tr>
              <a:tr h="549403">
                <a:tc>
                  <a:txBody>
                    <a:bodyPr/>
                    <a:lstStyle/>
                    <a:p>
                      <a:r>
                        <a:rPr lang="en-US" sz="2600" b="0" dirty="0"/>
                        <a:t>Chrome Extension Users</a:t>
                      </a:r>
                      <a:endParaRPr lang="en-US" sz="2600" b="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150k</a:t>
                      </a:r>
                      <a:endParaRPr lang="en-US" sz="2400" dirty="0">
                        <a:solidFill>
                          <a:schemeClr val="bg1"/>
                        </a:solidFill>
                        <a:latin typeface="Segoe UI" panose="020B0502040204020203" pitchFamily="34" charset="0"/>
                        <a:cs typeface="Segoe UI" panose="020B0502040204020203" pitchFamily="34" charset="0"/>
                      </a:endParaRPr>
                    </a:p>
                  </a:txBody>
                  <a:tcPr anchor="ctr"/>
                </a:tc>
                <a:tc>
                  <a:txBody>
                    <a:bodyPr/>
                    <a:lstStyle/>
                    <a:p>
                      <a:pPr algn="l"/>
                      <a:r>
                        <a:rPr lang="en-US" sz="2400" dirty="0"/>
                        <a:t>7k</a:t>
                      </a:r>
                      <a:endParaRPr lang="en-US" sz="240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6"/>
                  </a:ext>
                </a:extLst>
              </a:tr>
            </a:tbl>
          </a:graphicData>
        </a:graphic>
      </p:graphicFrame>
      <p:pic>
        <p:nvPicPr>
          <p:cNvPr id="6" name="Picture 2" descr="Angular.j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2174" y="1716125"/>
            <a:ext cx="601027" cy="62091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6985" y="1716125"/>
            <a:ext cx="632639" cy="632639"/>
          </a:xfrm>
          <a:prstGeom prst="rect">
            <a:avLst/>
          </a:prstGeom>
        </p:spPr>
      </p:pic>
    </p:spTree>
    <p:extLst>
      <p:ext uri="{BB962C8B-B14F-4D97-AF65-F5344CB8AC3E}">
        <p14:creationId xmlns:p14="http://schemas.microsoft.com/office/powerpoint/2010/main" val="236954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65882447"/>
              </p:ext>
            </p:extLst>
          </p:nvPr>
        </p:nvGraphicFramePr>
        <p:xfrm>
          <a:off x="0" y="0"/>
          <a:ext cx="12192001" cy="7215899"/>
        </p:xfrm>
        <a:graphic>
          <a:graphicData uri="http://schemas.openxmlformats.org/drawingml/2006/table">
            <a:tbl>
              <a:tblPr firstRow="1" firstCol="1" bandRow="1">
                <a:tableStyleId>{5C22544A-7EE6-4342-B048-85BDC9FD1C3A}</a:tableStyleId>
              </a:tblPr>
              <a:tblGrid>
                <a:gridCol w="3121175">
                  <a:extLst>
                    <a:ext uri="{9D8B030D-6E8A-4147-A177-3AD203B41FA5}">
                      <a16:colId xmlns:a16="http://schemas.microsoft.com/office/drawing/2014/main" val="20000"/>
                    </a:ext>
                  </a:extLst>
                </a:gridCol>
                <a:gridCol w="4535413">
                  <a:extLst>
                    <a:ext uri="{9D8B030D-6E8A-4147-A177-3AD203B41FA5}">
                      <a16:colId xmlns:a16="http://schemas.microsoft.com/office/drawing/2014/main" val="20001"/>
                    </a:ext>
                  </a:extLst>
                </a:gridCol>
                <a:gridCol w="4535413">
                  <a:extLst>
                    <a:ext uri="{9D8B030D-6E8A-4147-A177-3AD203B41FA5}">
                      <a16:colId xmlns:a16="http://schemas.microsoft.com/office/drawing/2014/main" val="20002"/>
                    </a:ext>
                  </a:extLst>
                </a:gridCol>
              </a:tblGrid>
              <a:tr h="828431">
                <a:tc>
                  <a:txBody>
                    <a:bodyPr/>
                    <a:lstStyle/>
                    <a:p>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800" b="0" dirty="0" smtClean="0"/>
                        <a:t>        Angular</a:t>
                      </a:r>
                      <a:endParaRPr lang="en-US" sz="2800" b="0" dirty="0">
                        <a:solidFill>
                          <a:schemeClr val="bg1"/>
                        </a:solidFill>
                        <a:latin typeface="Segoe UI" panose="020B0502040204020203" pitchFamily="34" charset="0"/>
                        <a:cs typeface="Segoe UI" panose="020B0502040204020203" pitchFamily="34" charset="0"/>
                      </a:endParaRPr>
                    </a:p>
                  </a:txBody>
                  <a:tcPr anchor="ctr"/>
                </a:tc>
                <a:tc>
                  <a:txBody>
                    <a:bodyPr/>
                    <a:lstStyle/>
                    <a:p>
                      <a:r>
                        <a:rPr lang="en-US" sz="2800" b="0" dirty="0" smtClean="0"/>
                        <a:t>        Backbone</a:t>
                      </a:r>
                      <a:endParaRPr lang="en-US" sz="2800" b="0" dirty="0">
                        <a:solidFill>
                          <a:schemeClr val="bg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0"/>
                  </a:ext>
                </a:extLst>
              </a:tr>
              <a:tr h="470531">
                <a:tc>
                  <a:txBody>
                    <a:bodyPr/>
                    <a:lstStyle/>
                    <a:p>
                      <a:r>
                        <a:rPr lang="en-US" sz="2000" b="0" dirty="0" smtClean="0"/>
                        <a:t>Architecture</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smtClean="0"/>
                        <a:t>MV* </a:t>
                      </a:r>
                      <a:r>
                        <a:rPr lang="en-US" sz="2000" dirty="0"/>
                        <a:t>(Model View Whatever)</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MV + VC</a:t>
                      </a:r>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1279668">
                <a:tc>
                  <a:txBody>
                    <a:bodyPr/>
                    <a:lstStyle/>
                    <a:p>
                      <a:r>
                        <a:rPr lang="en-US" sz="2000" b="0" dirty="0"/>
                        <a:t>Template Support</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 </a:t>
                      </a:r>
                      <a:r>
                        <a:rPr lang="en-US" sz="2000" dirty="0" smtClean="0"/>
                        <a:t>doesn’t </a:t>
                      </a:r>
                      <a:r>
                        <a:rPr lang="en-US" sz="2000" dirty="0"/>
                        <a:t>require any other separate template engine.(Also doesn’t </a:t>
                      </a:r>
                      <a:r>
                        <a:rPr lang="en-US" sz="2000" dirty="0" smtClean="0"/>
                        <a:t>support template engine)</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Uses underscore.js( an embedded template engine which allows logic inside template code)</a:t>
                      </a:r>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530940">
                <a:tc>
                  <a:txBody>
                    <a:bodyPr/>
                    <a:lstStyle/>
                    <a:p>
                      <a:r>
                        <a:rPr lang="en-US" sz="2000" b="0" dirty="0" smtClean="0"/>
                        <a:t>File Size</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smtClean="0"/>
                        <a:t>39.5K (no dependencies)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smtClean="0"/>
                        <a:t>6.5K  -  </a:t>
                      </a:r>
                      <a:r>
                        <a:rPr lang="en-US" sz="2000" i="1" dirty="0" smtClean="0"/>
                        <a:t>43.5K (w/underscore</a:t>
                      </a:r>
                      <a:r>
                        <a:rPr lang="en-US" sz="2000" i="1" baseline="0" dirty="0" smtClean="0"/>
                        <a:t> &amp; jQuery)</a:t>
                      </a:r>
                      <a:endParaRPr lang="en-US" sz="2000" b="0" i="1"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723893">
                <a:tc>
                  <a:txBody>
                    <a:bodyPr/>
                    <a:lstStyle/>
                    <a:p>
                      <a:r>
                        <a:rPr lang="en-US" sz="2000" b="0" dirty="0"/>
                        <a:t>Nested Template Support</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No</a:t>
                      </a:r>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496794">
                <a:tc>
                  <a:txBody>
                    <a:bodyPr/>
                    <a:lstStyle/>
                    <a:p>
                      <a:r>
                        <a:rPr lang="en-US" sz="2000" b="0" dirty="0" smtClean="0"/>
                        <a:t>Data </a:t>
                      </a:r>
                      <a:r>
                        <a:rPr lang="en-US" sz="2000" b="0" dirty="0"/>
                        <a:t>Binding</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No</a:t>
                      </a:r>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496794">
                <a:tc>
                  <a:txBody>
                    <a:bodyPr/>
                    <a:lstStyle/>
                    <a:p>
                      <a:r>
                        <a:rPr lang="en-US" sz="2000" b="0" dirty="0"/>
                        <a:t>Routing</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a:t>
                      </a:r>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r h="832477">
                <a:tc>
                  <a:txBody>
                    <a:bodyPr/>
                    <a:lstStyle/>
                    <a:p>
                      <a:r>
                        <a:rPr lang="en-US" sz="2000" b="0" dirty="0"/>
                        <a:t>Compatible with other frameworks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a:t>Yes</a:t>
                      </a:r>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7"/>
                  </a:ext>
                </a:extLst>
              </a:tr>
              <a:tr h="1556371">
                <a:tc>
                  <a:txBody>
                    <a:bodyPr/>
                    <a:lstStyle/>
                    <a:p>
                      <a:r>
                        <a:rPr lang="en-US" sz="2000" b="0" dirty="0"/>
                        <a:t>Additional Features</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000" dirty="0" smtClean="0"/>
                        <a:t>Dependency Injection, Directives</a:t>
                      </a:r>
                      <a:r>
                        <a:rPr lang="en-US" sz="2000" dirty="0"/>
                        <a:t>, </a:t>
                      </a:r>
                      <a:r>
                        <a:rPr lang="en-US" sz="2000" dirty="0" smtClean="0"/>
                        <a:t>Watch Expressions </a:t>
                      </a:r>
                      <a:r>
                        <a:rPr lang="en-US" sz="2000" dirty="0"/>
                        <a:t>and </a:t>
                      </a:r>
                      <a:r>
                        <a:rPr lang="en-US" sz="2000" dirty="0" smtClean="0"/>
                        <a:t>2-way Binding</a:t>
                      </a:r>
                      <a:r>
                        <a:rPr lang="en-US" sz="2000" dirty="0"/>
                        <a:t>, </a:t>
                      </a:r>
                      <a:r>
                        <a:rPr lang="en-US" sz="2000" dirty="0" smtClean="0"/>
                        <a:t>HTML5 validations, Form Validations, and Filtering</a:t>
                      </a:r>
                      <a:endParaRPr lang="en-US" sz="2000" b="0" dirty="0">
                        <a:solidFill>
                          <a:schemeClr val="bg1"/>
                        </a:solidFill>
                        <a:latin typeface="Segoe UI" panose="020B0502040204020203" pitchFamily="34" charset="0"/>
                        <a:cs typeface="Segoe UI" panose="020B0502040204020203" pitchFamily="34" charset="0"/>
                      </a:endParaRPr>
                    </a:p>
                  </a:txBody>
                  <a:tcPr/>
                </a:tc>
                <a:tc>
                  <a:txBody>
                    <a:bodyPr/>
                    <a:lstStyle/>
                    <a:p>
                      <a:endParaRPr lang="en-US" sz="2000" b="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8"/>
                  </a:ext>
                </a:extLst>
              </a:tr>
            </a:tbl>
          </a:graphicData>
        </a:graphic>
      </p:graphicFrame>
      <p:pic>
        <p:nvPicPr>
          <p:cNvPr id="5" name="Picture 2" descr="Angular.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8172" y="89870"/>
            <a:ext cx="601027" cy="62091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3784" y="70338"/>
            <a:ext cx="632639" cy="632639"/>
          </a:xfrm>
          <a:prstGeom prst="rect">
            <a:avLst/>
          </a:prstGeom>
        </p:spPr>
      </p:pic>
    </p:spTree>
    <p:extLst>
      <p:ext uri="{BB962C8B-B14F-4D97-AF65-F5344CB8AC3E}">
        <p14:creationId xmlns:p14="http://schemas.microsoft.com/office/powerpoint/2010/main" val="124952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X">
  <a:themeElements>
    <a:clrScheme name="Microsoft Core">
      <a:dk1>
        <a:sysClr val="windowText" lastClr="000000"/>
      </a:dk1>
      <a:lt1>
        <a:sysClr val="window" lastClr="FFFFFF"/>
      </a:lt1>
      <a:dk2>
        <a:srgbClr val="00188F"/>
      </a:dk2>
      <a:lt2>
        <a:srgbClr val="FFFFFF"/>
      </a:lt2>
      <a:accent1>
        <a:srgbClr val="00BCF2"/>
      </a:accent1>
      <a:accent2>
        <a:srgbClr val="FF8C00"/>
      </a:accent2>
      <a:accent3>
        <a:srgbClr val="68217A"/>
      </a:accent3>
      <a:accent4>
        <a:srgbClr val="EC008C"/>
      </a:accent4>
      <a:accent5>
        <a:srgbClr val="00188F"/>
      </a:accent5>
      <a:accent6>
        <a:srgbClr val="7FBA00"/>
      </a:accent6>
      <a:hlink>
        <a:srgbClr val="EC008C"/>
      </a:hlink>
      <a:folHlink>
        <a:srgbClr val="EC008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X" id="{06B7A97B-49BC-491A-835C-B939DDBDF9F1}" vid="{487E4A4F-9C08-40CD-9E0D-D287CAC6CAC7}"/>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706_phuff" id="{9BB31D73-739B-476F-B18A-89F513DEAA3B}" vid="{6AB454AF-D5BC-4100-B715-CFE689375672}"/>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706_phuff" id="{9BB31D73-739B-476F-B18A-89F513DEAA3B}" vid="{6AB454AF-D5BC-4100-B715-CFE689375672}"/>
    </a:ext>
  </a:extLst>
</a:theme>
</file>

<file path=ppt/theme/theme5.xml><?xml version="1.0" encoding="utf-8"?>
<a:theme xmlns:a="http://schemas.openxmlformats.org/drawingml/2006/main" name="2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706_phuff" id="{9BB31D73-739B-476F-B18A-89F513DEAA3B}" vid="{6AB454AF-D5BC-4100-B715-CFE68937567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EE4172E24ECA4AB3B7C2B4987243AB" ma:contentTypeVersion="1" ma:contentTypeDescription="Create a new document." ma:contentTypeScope="" ma:versionID="95880253de0aed35a66aa1303e9b849b">
  <xsd:schema xmlns:xsd="http://www.w3.org/2001/XMLSchema" xmlns:xs="http://www.w3.org/2001/XMLSchema" xmlns:p="http://schemas.microsoft.com/office/2006/metadata/properties" xmlns:ns3="d62456c1-4066-49dc-aab4-e5621a538577" targetNamespace="http://schemas.microsoft.com/office/2006/metadata/properties" ma:root="true" ma:fieldsID="e71f436288e56c22e914b9ba63023ac2" ns3:_="">
    <xsd:import namespace="d62456c1-4066-49dc-aab4-e5621a53857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456c1-4066-49dc-aab4-e5621a5385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5D40A8-7111-409A-896B-63786B1369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2456c1-4066-49dc-aab4-e5621a538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93FB4A-9DCE-4B9D-A1ED-1A1D98B26CD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62456c1-4066-49dc-aab4-e5621a538577"/>
    <ds:schemaRef ds:uri="http://www.w3.org/XML/1998/namespace"/>
    <ds:schemaRef ds:uri="http://purl.org/dc/dcmitype/"/>
  </ds:schemaRefs>
</ds:datastoreItem>
</file>

<file path=customXml/itemProps3.xml><?xml version="1.0" encoding="utf-8"?>
<ds:datastoreItem xmlns:ds="http://schemas.openxmlformats.org/officeDocument/2006/customXml" ds:itemID="{A1E9565F-9C8B-470A-9FB3-52AA42BABA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Template>
  <TotalTime>1801</TotalTime>
  <Words>1845</Words>
  <Application>Microsoft Office PowerPoint</Application>
  <PresentationFormat>Widescreen</PresentationFormat>
  <Paragraphs>256</Paragraphs>
  <Slides>23</Slides>
  <Notes>7</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23</vt:i4>
      </vt:variant>
    </vt:vector>
  </HeadingPairs>
  <TitlesOfParts>
    <vt:vector size="36" baseType="lpstr">
      <vt:lpstr>Arial</vt:lpstr>
      <vt:lpstr>Avenir LT Pro 45 Book</vt:lpstr>
      <vt:lpstr>Calibri</vt:lpstr>
      <vt:lpstr>Consolas</vt:lpstr>
      <vt:lpstr>ＭＳ Ｐゴシック</vt:lpstr>
      <vt:lpstr>Segoe UI</vt:lpstr>
      <vt:lpstr>Segoe UI Light</vt:lpstr>
      <vt:lpstr>Wingdings</vt:lpstr>
      <vt:lpstr>HEX</vt:lpstr>
      <vt:lpstr>5-30629_Build_Template_WHITE</vt:lpstr>
      <vt:lpstr>5-30629_Build_Template_DARK BLUE</vt:lpstr>
      <vt:lpstr>1_5-30629_Build_Template_DARK BLUE</vt:lpstr>
      <vt:lpstr>2_5-30629_Build_Template_DARK BLUE</vt:lpstr>
      <vt:lpstr>Angular or Backbone: Go Mobile! Part 1 Angular vs Backbone</vt:lpstr>
      <vt:lpstr>Doris Chen, Ph.D.</vt:lpstr>
      <vt:lpstr>Agenda</vt:lpstr>
      <vt:lpstr>Angular vs Backbone</vt:lpstr>
      <vt:lpstr>Angular vs Backbone: common</vt:lpstr>
      <vt:lpstr>History</vt:lpstr>
      <vt:lpstr>Learning curve and Flexibility</vt:lpstr>
      <vt:lpstr>Community</vt:lpstr>
      <vt:lpstr>PowerPoint Presentation</vt:lpstr>
      <vt:lpstr>Angular: templates</vt:lpstr>
      <vt:lpstr>Backbone: templates</vt:lpstr>
      <vt:lpstr>Angular: model</vt:lpstr>
      <vt:lpstr>Backbone: model</vt:lpstr>
      <vt:lpstr>Backbone: model and collection</vt:lpstr>
      <vt:lpstr>Angular: good things</vt:lpstr>
      <vt:lpstr>2-way bindings and directives</vt:lpstr>
      <vt:lpstr>Angular: more good things</vt:lpstr>
      <vt:lpstr>Custom directives</vt:lpstr>
      <vt:lpstr>Custom directives, continued</vt:lpstr>
      <vt:lpstr>Angular: bad things</vt:lpstr>
      <vt:lpstr>Backbone: good things</vt:lpstr>
      <vt:lpstr>Backbone: bad things</vt:lpstr>
      <vt:lpstr>Backbone vs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J. Salva</dc:creator>
  <cp:lastModifiedBy>Doris Chen</cp:lastModifiedBy>
  <cp:revision>82</cp:revision>
  <dcterms:created xsi:type="dcterms:W3CDTF">2014-10-11T14:06:29Z</dcterms:created>
  <dcterms:modified xsi:type="dcterms:W3CDTF">2015-09-14T07:04:25Z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0x010100BDEE4172E24ECA4AB3B7C2B4987243AB</vt:lpwstr>
  </property>
</Properties>
</file>