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 id="2147483763" r:id="rId6"/>
    <p:sldMasterId id="2147483778" r:id="rId7"/>
    <p:sldMasterId id="2147483793" r:id="rId8"/>
  </p:sldMasterIdLst>
  <p:notesMasterIdLst>
    <p:notesMasterId r:id="rId18"/>
  </p:notesMasterIdLst>
  <p:sldIdLst>
    <p:sldId id="336" r:id="rId9"/>
    <p:sldId id="334" r:id="rId10"/>
    <p:sldId id="328" r:id="rId11"/>
    <p:sldId id="286" r:id="rId12"/>
    <p:sldId id="289" r:id="rId13"/>
    <p:sldId id="290" r:id="rId14"/>
    <p:sldId id="315" r:id="rId15"/>
    <p:sldId id="332" r:id="rId16"/>
    <p:sldId id="33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988" autoAdjust="0"/>
    <p:restoredTop sz="94660"/>
  </p:normalViewPr>
  <p:slideViewPr>
    <p:cSldViewPr snapToGrid="0">
      <p:cViewPr varScale="1">
        <p:scale>
          <a:sx n="88" d="100"/>
          <a:sy n="88" d="100"/>
        </p:scale>
        <p:origin x="44" y="608"/>
      </p:cViewPr>
      <p:guideLst/>
    </p:cSldViewPr>
  </p:slideViewPr>
  <p:notesTextViewPr>
    <p:cViewPr>
      <p:scale>
        <a:sx n="1" d="1"/>
        <a:sy n="1" d="1"/>
      </p:scale>
      <p:origin x="0" y="0"/>
    </p:cViewPr>
  </p:notesTextViewPr>
  <p:sorterViewPr>
    <p:cViewPr>
      <p:scale>
        <a:sx n="127" d="100"/>
        <a:sy n="127" d="100"/>
      </p:scale>
      <p:origin x="0" y="-1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5D25A-9392-4D94-974F-D3AA7301A327}" type="datetimeFigureOut">
              <a:rPr lang="en-US" smtClean="0"/>
              <a:t>9/13/2015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F2EA6-37BA-4B16-A690-1A8943944D45}" type="slidenum">
              <a:rPr lang="en-US" smtClean="0"/>
              <a:t>‹#›</a:t>
            </a:fld>
            <a:endParaRPr lang="en-US"/>
          </a:p>
        </p:txBody>
      </p:sp>
    </p:spTree>
    <p:extLst>
      <p:ext uri="{BB962C8B-B14F-4D97-AF65-F5344CB8AC3E}">
        <p14:creationId xmlns:p14="http://schemas.microsoft.com/office/powerpoint/2010/main" val="159934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9/13/2015 11:53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12804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F2EA6-37BA-4B16-A690-1A8943944D4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50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CCF5D5D-BBBE-4B03-9539-1899D90CED78}" type="datetime1">
              <a:rPr lang="en-US" smtClean="0"/>
              <a:t>9/13/2015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294504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4148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3E7B57-3A60-497D-9CD9-4C051ADFF3DD}" type="datetime1">
              <a:rPr lang="en-US" smtClean="0"/>
              <a:t>9/13/2015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98306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828800"/>
            <a:ext cx="11194090" cy="1135696"/>
          </a:xfrm>
          <a:solidFill>
            <a:schemeClr val="bg2"/>
          </a:solidFill>
        </p:spPr>
        <p:txBody>
          <a:bodyPr wrap="none" anchor="b">
            <a:spAutoFit/>
          </a:bodyPr>
          <a:lstStyle>
            <a:lvl1pPr algn="l">
              <a:defRPr sz="7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144838"/>
            <a:ext cx="4605684" cy="424732"/>
          </a:xfrm>
        </p:spPr>
        <p:txBody>
          <a:bodyPr wrap="none">
            <a:sp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1079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60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078634" cy="581698"/>
          </a:xfrm>
        </p:spPr>
        <p:txBody>
          <a:bodyPr wrap="none"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23845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078634" cy="581698"/>
          </a:xfrm>
        </p:spPr>
        <p:txBody>
          <a:bodyPr wrap="none" anchor="b">
            <a:spAutoFit/>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255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0" y="0"/>
            <a:ext cx="5100320" cy="6858000"/>
          </a:xfrm>
          <a:prstGeom prst="rect">
            <a:avLst/>
          </a:prstGeom>
          <a:solidFill>
            <a:schemeClr val="bg1">
              <a:lumMod val="8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3"/>
          </p:nvPr>
        </p:nvSpPr>
        <p:spPr>
          <a:xfrm>
            <a:off x="325278" y="1205098"/>
            <a:ext cx="4449763" cy="5439542"/>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a:defRPr>
                <a:solidFill>
                  <a:sysClr val="windowText" lastClr="000000"/>
                </a:solidFill>
              </a:defRPr>
            </a:lvl4pPr>
            <a:lvl5pPr>
              <a:defRPr>
                <a:solidFill>
                  <a:sysClr val="windowText" lastClr="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5426075" y="314325"/>
            <a:ext cx="6532563" cy="633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a:xfrm>
            <a:off x="228600" y="228600"/>
            <a:ext cx="6910866" cy="747897"/>
          </a:xfrm>
          <a:solidFill>
            <a:schemeClr val="accent1"/>
          </a:solidFill>
        </p:spPr>
        <p:txBody>
          <a:bodyPr wrap="none"/>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564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Rectangle 5"/>
          <p:cNvSpPr/>
          <p:nvPr/>
        </p:nvSpPr>
        <p:spPr>
          <a:xfrm>
            <a:off x="0" y="0"/>
            <a:ext cx="5100320" cy="6858000"/>
          </a:xfrm>
          <a:prstGeom prst="rect">
            <a:avLst/>
          </a:prstGeom>
          <a:solidFill>
            <a:schemeClr val="bg1">
              <a:lumMod val="8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3"/>
          </p:nvPr>
        </p:nvSpPr>
        <p:spPr>
          <a:xfrm>
            <a:off x="325278" y="1205098"/>
            <a:ext cx="4449763" cy="5439542"/>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a:defRPr>
                <a:solidFill>
                  <a:sysClr val="windowText" lastClr="000000"/>
                </a:solidFill>
              </a:defRPr>
            </a:lvl4pPr>
            <a:lvl5pPr>
              <a:defRPr>
                <a:solidFill>
                  <a:sysClr val="windowText" lastClr="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5426075" y="314325"/>
            <a:ext cx="6532563" cy="633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a:xfrm>
            <a:off x="228600" y="228600"/>
            <a:ext cx="6910866" cy="747897"/>
          </a:xfrm>
          <a:solidFill>
            <a:schemeClr val="accent1"/>
          </a:solidFill>
        </p:spPr>
        <p:txBody>
          <a:bodyPr wrap="none"/>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4028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30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304041" y="87503"/>
            <a:ext cx="11034500" cy="910024"/>
          </a:xfrm>
        </p:spPr>
        <p:txBody>
          <a:bodyPr lIns="0">
            <a:normAutofit/>
          </a:bodyPr>
          <a:lstStyle>
            <a:lvl1pPr algn="l">
              <a:defRPr sz="3733"/>
            </a:lvl1pPr>
          </a:lstStyle>
          <a:p>
            <a:r>
              <a:rPr lang="en-US" smtClean="0"/>
              <a:t>Click to edit Master title style</a:t>
            </a:r>
            <a:endParaRPr lang="en-US" dirty="0"/>
          </a:p>
        </p:txBody>
      </p:sp>
      <p:sp>
        <p:nvSpPr>
          <p:cNvPr id="15" name="Content Placeholder 14"/>
          <p:cNvSpPr>
            <a:spLocks noGrp="1"/>
          </p:cNvSpPr>
          <p:nvPr>
            <p:ph sz="quarter" idx="18"/>
          </p:nvPr>
        </p:nvSpPr>
        <p:spPr>
          <a:xfrm>
            <a:off x="560714" y="1507481"/>
            <a:ext cx="9572495" cy="4138612"/>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290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159352"/>
            <a:ext cx="6910866"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50" y="1447800"/>
            <a:ext cx="11151917"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959432" y="6384717"/>
            <a:ext cx="10711734" cy="276999"/>
          </a:xfrm>
          <a:prstGeom prst="rect">
            <a:avLst/>
          </a:prstGeom>
        </p:spPr>
        <p:txBody>
          <a:bodyPr wrap="square" lIns="91431" tIns="45716" rIns="91431" bIns="45716">
            <a:spAutoFit/>
          </a:bodyPr>
          <a:lstStyle/>
          <a:p>
            <a:pPr marL="0" marR="0" lvl="0" indent="0" algn="l" defTabSz="91370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2C6">
                    <a:lumMod val="75000"/>
                  </a:srgbClr>
                </a:solidFill>
                <a:effectLst/>
                <a:uLnTx/>
                <a:uFillTx/>
                <a:latin typeface="Segoe UI"/>
                <a:ea typeface="+mn-ea"/>
                <a:cs typeface="+mn-cs"/>
              </a:rPr>
              <a:t>Blog http://blogs.msdn.com/dorischen </a:t>
            </a:r>
            <a:endParaRPr kumimoji="0" lang="en-US" sz="1200" b="1" i="0" u="none" strike="noStrike" kern="1200" cap="none" spc="0" normalizeH="0" baseline="0" noProof="0" dirty="0">
              <a:ln>
                <a:noFill/>
              </a:ln>
              <a:solidFill>
                <a:srgbClr val="0072C6">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221045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159352"/>
            <a:ext cx="6910866"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50" y="1447800"/>
            <a:ext cx="11151917"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959432" y="6384717"/>
            <a:ext cx="10711734" cy="276999"/>
          </a:xfrm>
          <a:prstGeom prst="rect">
            <a:avLst/>
          </a:prstGeom>
        </p:spPr>
        <p:txBody>
          <a:bodyPr wrap="square" lIns="91431" tIns="45716" rIns="91431" bIns="45716">
            <a:spAutoFit/>
          </a:bodyPr>
          <a:lstStyle/>
          <a:p>
            <a:pPr marL="0" marR="0" lvl="0" indent="0" algn="l" defTabSz="91370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2C6">
                    <a:lumMod val="75000"/>
                  </a:srgbClr>
                </a:solidFill>
                <a:effectLst/>
                <a:uLnTx/>
                <a:uFillTx/>
                <a:latin typeface="Segoe UI"/>
                <a:ea typeface="+mn-ea"/>
                <a:cs typeface="+mn-cs"/>
              </a:rPr>
              <a:t>Blog http://blogs.msdn.com/dorischen </a:t>
            </a:r>
            <a:endParaRPr kumimoji="0" lang="en-US" sz="1200" b="1" i="0" u="none" strike="noStrike" kern="1200" cap="none" spc="0" normalizeH="0" baseline="0" noProof="0" dirty="0">
              <a:ln>
                <a:noFill/>
              </a:ln>
              <a:solidFill>
                <a:srgbClr val="0072C6">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3689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0"/>
            <a:ext cx="5396365"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196" indent="0">
              <a:buNone/>
              <a:defRPr sz="2000">
                <a:solidFill>
                  <a:schemeClr val="bg1">
                    <a:lumMod val="75000"/>
                    <a:lumOff val="25000"/>
                  </a:schemeClr>
                </a:solidFill>
                <a:latin typeface="+mn-lt"/>
              </a:defRPr>
            </a:lvl3pPr>
            <a:lvl4pPr marL="456857" indent="0">
              <a:buNone/>
              <a:defRPr sz="2000">
                <a:solidFill>
                  <a:schemeClr val="bg1">
                    <a:lumMod val="75000"/>
                    <a:lumOff val="25000"/>
                  </a:schemeClr>
                </a:solidFill>
                <a:latin typeface="+mn-lt"/>
              </a:defRPr>
            </a:lvl4pPr>
            <a:lvl5pPr marL="693247"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0"/>
            <a:ext cx="5396365" cy="5181600"/>
          </a:xfrm>
        </p:spPr>
        <p:txBody>
          <a:bodyPr/>
          <a:lstStyle>
            <a:lvl1pPr marL="0" indent="0">
              <a:spcBef>
                <a:spcPts val="1200"/>
              </a:spcBef>
              <a:buNone/>
              <a:defRPr lang="en-US" sz="4000" kern="1200" spc="-71" baseline="0" dirty="0" smtClean="0">
                <a:solidFill>
                  <a:schemeClr val="bg1">
                    <a:lumMod val="75000"/>
                    <a:lumOff val="25000"/>
                  </a:schemeClr>
                </a:solidFill>
                <a:latin typeface="+mn-lt"/>
                <a:ea typeface="+mn-ea"/>
                <a:cs typeface="+mn-cs"/>
              </a:defRPr>
            </a:lvl1pPr>
            <a:lvl2pPr marL="3175"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solidFill>
                  <a:schemeClr val="bg1">
                    <a:lumMod val="75000"/>
                    <a:lumOff val="25000"/>
                  </a:schemeClr>
                </a:solidFill>
                <a:latin typeface="+mn-lt"/>
                <a:ea typeface="+mn-ea"/>
                <a:cs typeface="+mn-cs"/>
              </a:defRPr>
            </a:lvl2pPr>
            <a:lvl3pPr marL="233196"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solidFill>
                  <a:schemeClr val="bg1">
                    <a:lumMod val="75000"/>
                    <a:lumOff val="25000"/>
                  </a:schemeClr>
                </a:solidFill>
                <a:latin typeface="+mn-lt"/>
                <a:ea typeface="+mn-ea"/>
                <a:cs typeface="+mn-cs"/>
              </a:defRPr>
            </a:lvl3pPr>
            <a:lvl4pPr marL="460030"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solidFill>
                  <a:schemeClr val="bg1">
                    <a:lumMod val="75000"/>
                    <a:lumOff val="25000"/>
                  </a:schemeClr>
                </a:solidFill>
                <a:latin typeface="+mn-lt"/>
                <a:ea typeface="+mn-ea"/>
                <a:cs typeface="+mn-cs"/>
              </a:defRPr>
            </a:lvl4pPr>
            <a:lvl5pPr marL="686901"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solidFill>
                  <a:schemeClr val="bg1">
                    <a:lumMod val="75000"/>
                    <a:lumOff val="25000"/>
                  </a:schemeClr>
                </a:solidFill>
                <a:latin typeface="+mn-lt"/>
                <a:ea typeface="+mn-ea"/>
                <a:cs typeface="+mn-cs"/>
              </a:defRPr>
            </a:lvl5pPr>
          </a:lstStyle>
          <a:p>
            <a:pPr marL="0" marR="0" lvl="0"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418759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80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551181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221118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607395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56080894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302243501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8188647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5414782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147035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6490033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724251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910866" cy="747897"/>
          </a:xfrm>
          <a:solidFill>
            <a:schemeClr val="accent1"/>
          </a:solidFill>
        </p:spPr>
        <p:txBody>
          <a:bodyPr wrap="none" tIns="91440">
            <a:spAutoFit/>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733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83519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9943003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2100408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5066955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255052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7521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984303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158259" y="2082615"/>
            <a:ext cx="3836698"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tx1"/>
                </a:solidFill>
              </a:defRPr>
            </a:lvl1pPr>
            <a:lvl2pPr marL="0" indent="0">
              <a:spcBef>
                <a:spcPts val="1059"/>
              </a:spcBef>
              <a:buNone/>
              <a:defRPr sz="1961">
                <a:solidFill>
                  <a:schemeClr val="tx1"/>
                </a:soli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044355" y="2082615"/>
            <a:ext cx="3881519"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019972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51" indent="-228751">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5"/>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28716408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4708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p:spPr>
        <p:txBody>
          <a:bodyPr>
            <a:normAutofit/>
          </a:bodyPr>
          <a:lstStyle>
            <a:lvl1pPr marL="0" indent="0">
              <a:buNone/>
              <a:defRPr sz="2400">
                <a:latin typeface="Consolas" panose="020B0609020204030204" pitchFamily="49" charset="0"/>
                <a:cs typeface="Consolas" panose="020B0609020204030204" pitchFamily="49" charset="0"/>
              </a:defRPr>
            </a:lvl1pPr>
            <a:lvl2pPr marL="457200" indent="0">
              <a:buNone/>
              <a:defRPr sz="2400">
                <a:latin typeface="Consolas" panose="020B0609020204030204" pitchFamily="49" charset="0"/>
                <a:cs typeface="Consolas" panose="020B0609020204030204" pitchFamily="49" charset="0"/>
              </a:defRPr>
            </a:lvl2pPr>
            <a:lvl3pPr marL="914400" indent="0">
              <a:buNone/>
              <a:defRPr sz="2400">
                <a:latin typeface="Consolas" panose="020B0609020204030204" pitchFamily="49" charset="0"/>
                <a:cs typeface="Consolas" panose="020B0609020204030204" pitchFamily="49" charset="0"/>
              </a:defRPr>
            </a:lvl3pPr>
            <a:lvl4pPr marL="1371600" indent="0">
              <a:buNone/>
              <a:defRPr sz="2400">
                <a:latin typeface="Consolas" panose="020B0609020204030204" pitchFamily="49" charset="0"/>
                <a:cs typeface="Consolas" panose="020B0609020204030204" pitchFamily="49" charset="0"/>
              </a:defRPr>
            </a:lvl4pPr>
            <a:lvl5pPr marL="1828800" indent="0">
              <a:buNone/>
              <a:defRPr sz="2400">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397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075550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499717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44189745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92550678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a:defRPr kumimoji="0" lang="en-US" sz="2353"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203204346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401651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595326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319501095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72691" indent="-236546">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60184" indent="-336145">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dirty="0" smtClean="0"/>
              <a:t>Click to edit Master text styles</a:t>
            </a:r>
          </a:p>
          <a:p>
            <a:pPr marL="0" marR="0" lvl="1" indent="0" algn="l" defTabSz="896157"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smtClean="0"/>
              <a:t>Second level</a:t>
            </a:r>
          </a:p>
          <a:p>
            <a:pPr marL="448077" lvl="2" indent="-224039" algn="l" defTabSz="896157" rtl="0" eaLnBrk="1" latinLnBrk="0" hangingPunct="1">
              <a:spcBef>
                <a:spcPct val="20000"/>
              </a:spcBef>
              <a:spcAft>
                <a:spcPts val="800"/>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634982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243950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3234519"/>
            <a:ext cx="10515600" cy="2942444"/>
          </a:xfrm>
        </p:spPr>
        <p:txBody>
          <a:bodyPr>
            <a:normAutofit/>
          </a:bodyPr>
          <a:lstStyle>
            <a:lvl1pPr marL="0" indent="0">
              <a:buNone/>
              <a:defRPr sz="2400">
                <a:latin typeface="Consolas" panose="020B0609020204030204" pitchFamily="49" charset="0"/>
                <a:cs typeface="Consolas" panose="020B0609020204030204" pitchFamily="49" charset="0"/>
              </a:defRPr>
            </a:lvl1pPr>
            <a:lvl2pPr marL="457200" indent="0">
              <a:buNone/>
              <a:defRPr sz="2400">
                <a:latin typeface="Consolas" panose="020B0609020204030204" pitchFamily="49" charset="0"/>
                <a:cs typeface="Consolas" panose="020B0609020204030204" pitchFamily="49" charset="0"/>
              </a:defRPr>
            </a:lvl2pPr>
            <a:lvl3pPr marL="914400" indent="0">
              <a:buNone/>
              <a:defRPr sz="2400">
                <a:latin typeface="Consolas" panose="020B0609020204030204" pitchFamily="49" charset="0"/>
                <a:cs typeface="Consolas" panose="020B0609020204030204" pitchFamily="49" charset="0"/>
              </a:defRPr>
            </a:lvl3pPr>
            <a:lvl4pPr marL="1371600" indent="0">
              <a:buNone/>
              <a:defRPr sz="2400">
                <a:latin typeface="Consolas" panose="020B0609020204030204" pitchFamily="49" charset="0"/>
                <a:cs typeface="Consolas" panose="020B0609020204030204" pitchFamily="49" charset="0"/>
              </a:defRPr>
            </a:lvl4pPr>
            <a:lvl5pPr marL="1828800" indent="0">
              <a:buNone/>
              <a:defRPr sz="2400">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2"/>
          <p:cNvSpPr>
            <a:spLocks noGrp="1"/>
          </p:cNvSpPr>
          <p:nvPr>
            <p:ph idx="10"/>
          </p:nvPr>
        </p:nvSpPr>
        <p:spPr>
          <a:xfrm>
            <a:off x="838200" y="1825625"/>
            <a:ext cx="10515600" cy="876650"/>
          </a:xfrm>
          <a:solidFill>
            <a:schemeClr val="accent1">
              <a:lumMod val="20000"/>
              <a:lumOff val="80000"/>
            </a:schemeClr>
          </a:solidFill>
        </p:spPr>
        <p:txBody>
          <a:bodyPr>
            <a:sp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6757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61137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0872167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560714" y="1446214"/>
            <a:ext cx="10985611" cy="304801"/>
          </a:xfrm>
        </p:spPr>
        <p:txBody>
          <a:bodyPr lIns="0" anchor="ctr" anchorCtr="0">
            <a:noAutofit/>
          </a:bodyPr>
          <a:lstStyle>
            <a:lvl1pPr marL="0" indent="0" algn="l">
              <a:buFont typeface="Arial" pitchFamily="34" charset="0"/>
              <a:buNone/>
              <a:defRPr sz="1866" b="0"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298208" y="70003"/>
            <a:ext cx="11034500" cy="910025"/>
          </a:xfrm>
        </p:spPr>
        <p:txBody>
          <a:bodyPr lIns="0">
            <a:normAutofit/>
          </a:bodyPr>
          <a:lstStyle>
            <a:lvl1pPr algn="l">
              <a:defRPr sz="3732"/>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582809" y="6258609"/>
            <a:ext cx="9550400" cy="304800"/>
          </a:xfrm>
        </p:spPr>
        <p:txBody>
          <a:bodyPr>
            <a:noAutofit/>
          </a:bodyPr>
          <a:lstStyle>
            <a:lvl1pPr marL="0" indent="0">
              <a:lnSpc>
                <a:spcPts val="2400"/>
              </a:lnSpc>
              <a:spcBef>
                <a:spcPts val="0"/>
              </a:spcBef>
              <a:spcAft>
                <a:spcPts val="0"/>
              </a:spcAft>
              <a:buNone/>
              <a:defRPr sz="1600" spc="-53" baseline="0"/>
            </a:lvl1pPr>
            <a:lvl2pPr marL="609468" indent="0">
              <a:buNone/>
              <a:defRPr sz="1600"/>
            </a:lvl2pPr>
            <a:lvl3pPr marL="1218935" indent="0">
              <a:buNone/>
              <a:defRPr sz="1333"/>
            </a:lvl3pPr>
            <a:lvl4pPr marL="1828403" indent="0">
              <a:buNone/>
              <a:defRPr sz="1200"/>
            </a:lvl4pPr>
            <a:lvl5pPr marL="2437871" indent="0">
              <a:buNone/>
              <a:defRPr sz="1200"/>
            </a:lvl5pPr>
            <a:lvl6pPr marL="3047339" indent="0">
              <a:buNone/>
              <a:defRPr sz="1200"/>
            </a:lvl6pPr>
            <a:lvl7pPr marL="3656806" indent="0">
              <a:buNone/>
              <a:defRPr sz="1200"/>
            </a:lvl7pPr>
            <a:lvl8pPr marL="4266273" indent="0">
              <a:buNone/>
              <a:defRPr sz="1200"/>
            </a:lvl8pPr>
            <a:lvl9pPr marL="4875742" indent="0">
              <a:buNone/>
              <a:defRPr sz="1200"/>
            </a:lvl9pPr>
          </a:lstStyle>
          <a:p>
            <a:pPr lvl="0"/>
            <a:r>
              <a:rPr lang="en-US" dirty="0" smtClean="0"/>
              <a:t>Click to edit Master text styles</a:t>
            </a:r>
          </a:p>
        </p:txBody>
      </p:sp>
      <p:sp>
        <p:nvSpPr>
          <p:cNvPr id="15" name="Content Placeholder 14"/>
          <p:cNvSpPr>
            <a:spLocks noGrp="1"/>
          </p:cNvSpPr>
          <p:nvPr>
            <p:ph sz="quarter" idx="18"/>
          </p:nvPr>
        </p:nvSpPr>
        <p:spPr>
          <a:xfrm>
            <a:off x="560715" y="1804989"/>
            <a:ext cx="9572495" cy="2394035"/>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1502208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998149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04066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92149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8479288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94175021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a:defRPr kumimoji="0" lang="en-US" sz="2353"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23064193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521335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9347431" cy="969496"/>
          </a:xfrm>
          <a:solidFill>
            <a:schemeClr val="bg1"/>
          </a:solidFill>
        </p:spPr>
        <p:txBody>
          <a:bodyPr wrap="none" anchor="b">
            <a:spAutoFit/>
          </a:bodyPr>
          <a:lstStyle>
            <a:lvl1pPr>
              <a:defRPr sz="6000">
                <a:solidFill>
                  <a:schemeClr val="accent4"/>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228600" y="3156903"/>
            <a:ext cx="8744181" cy="424732"/>
          </a:xfrm>
        </p:spPr>
        <p:txBody>
          <a:bodyPr wrap="square">
            <a:sp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9967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076715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97615348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72691" indent="-236546">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60184" indent="-336145">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dirty="0" smtClean="0"/>
              <a:t>Click to edit Master text styles</a:t>
            </a:r>
          </a:p>
          <a:p>
            <a:pPr marL="0" marR="0" lvl="1" indent="0" algn="l" defTabSz="896157"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smtClean="0"/>
              <a:t>Second level</a:t>
            </a:r>
          </a:p>
          <a:p>
            <a:pPr marL="448077" lvl="2" indent="-224039" algn="l" defTabSz="896157" rtl="0" eaLnBrk="1" latinLnBrk="0" hangingPunct="1">
              <a:spcBef>
                <a:spcPct val="20000"/>
              </a:spcBef>
              <a:spcAft>
                <a:spcPts val="800"/>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846613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686607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77393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35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560714" y="1446214"/>
            <a:ext cx="10985611" cy="304801"/>
          </a:xfrm>
        </p:spPr>
        <p:txBody>
          <a:bodyPr lIns="0" anchor="ctr" anchorCtr="0">
            <a:noAutofit/>
          </a:bodyPr>
          <a:lstStyle>
            <a:lvl1pPr marL="0" indent="0" algn="l">
              <a:buFont typeface="Arial" pitchFamily="34" charset="0"/>
              <a:buNone/>
              <a:defRPr sz="1866" b="0"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298208" y="70003"/>
            <a:ext cx="11034500" cy="910025"/>
          </a:xfrm>
        </p:spPr>
        <p:txBody>
          <a:bodyPr lIns="0">
            <a:normAutofit/>
          </a:bodyPr>
          <a:lstStyle>
            <a:lvl1pPr algn="l">
              <a:defRPr sz="3732"/>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582809" y="6258609"/>
            <a:ext cx="9550400" cy="304800"/>
          </a:xfrm>
        </p:spPr>
        <p:txBody>
          <a:bodyPr>
            <a:noAutofit/>
          </a:bodyPr>
          <a:lstStyle>
            <a:lvl1pPr marL="0" indent="0">
              <a:lnSpc>
                <a:spcPts val="2400"/>
              </a:lnSpc>
              <a:spcBef>
                <a:spcPts val="0"/>
              </a:spcBef>
              <a:spcAft>
                <a:spcPts val="0"/>
              </a:spcAft>
              <a:buNone/>
              <a:defRPr sz="1600" spc="-53" baseline="0"/>
            </a:lvl1pPr>
            <a:lvl2pPr marL="609468" indent="0">
              <a:buNone/>
              <a:defRPr sz="1600"/>
            </a:lvl2pPr>
            <a:lvl3pPr marL="1218935" indent="0">
              <a:buNone/>
              <a:defRPr sz="1333"/>
            </a:lvl3pPr>
            <a:lvl4pPr marL="1828403" indent="0">
              <a:buNone/>
              <a:defRPr sz="1200"/>
            </a:lvl4pPr>
            <a:lvl5pPr marL="2437871" indent="0">
              <a:buNone/>
              <a:defRPr sz="1200"/>
            </a:lvl5pPr>
            <a:lvl6pPr marL="3047339" indent="0">
              <a:buNone/>
              <a:defRPr sz="1200"/>
            </a:lvl6pPr>
            <a:lvl7pPr marL="3656806" indent="0">
              <a:buNone/>
              <a:defRPr sz="1200"/>
            </a:lvl7pPr>
            <a:lvl8pPr marL="4266273" indent="0">
              <a:buNone/>
              <a:defRPr sz="1200"/>
            </a:lvl8pPr>
            <a:lvl9pPr marL="4875742" indent="0">
              <a:buNone/>
              <a:defRPr sz="1200"/>
            </a:lvl9pPr>
          </a:lstStyle>
          <a:p>
            <a:pPr lvl="0"/>
            <a:r>
              <a:rPr lang="en-US" dirty="0" smtClean="0"/>
              <a:t>Click to edit Master text styles</a:t>
            </a:r>
          </a:p>
        </p:txBody>
      </p:sp>
      <p:sp>
        <p:nvSpPr>
          <p:cNvPr id="15" name="Content Placeholder 14"/>
          <p:cNvSpPr>
            <a:spLocks noGrp="1"/>
          </p:cNvSpPr>
          <p:nvPr>
            <p:ph sz="quarter" idx="18"/>
          </p:nvPr>
        </p:nvSpPr>
        <p:spPr>
          <a:xfrm>
            <a:off x="560715" y="1804989"/>
            <a:ext cx="9572495" cy="2394035"/>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097241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9878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118140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82584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323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75297078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1603510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a:defRPr kumimoji="0" lang="en-US" sz="2353"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9097247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175137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155493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39065232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72691" indent="-236546">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60184" indent="-336145">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dirty="0" smtClean="0"/>
              <a:t>Click to edit Master text styles</a:t>
            </a:r>
          </a:p>
          <a:p>
            <a:pPr marL="0" marR="0" lvl="1" indent="0" algn="l" defTabSz="896157"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smtClean="0"/>
              <a:t>Second level</a:t>
            </a:r>
          </a:p>
          <a:p>
            <a:pPr marL="448077" lvl="2" indent="-224039" algn="l" defTabSz="896157" rtl="0" eaLnBrk="1" latinLnBrk="0" hangingPunct="1">
              <a:spcBef>
                <a:spcPct val="20000"/>
              </a:spcBef>
              <a:spcAft>
                <a:spcPts val="800"/>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803131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438639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63865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7175083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910866" cy="747897"/>
          </a:xfrm>
        </p:spPr>
        <p:txBody>
          <a:bodyPr>
            <a:spAutoFit/>
          </a:bodyPr>
          <a:lstStyle/>
          <a:p>
            <a:r>
              <a:rPr lang="en-US" smtClean="0"/>
              <a:t>Click to edit Master title style</a:t>
            </a:r>
            <a:endParaRPr lang="en-US"/>
          </a:p>
        </p:txBody>
      </p:sp>
      <p:sp>
        <p:nvSpPr>
          <p:cNvPr id="3" name="Text Placeholder 2"/>
          <p:cNvSpPr>
            <a:spLocks noGrp="1"/>
          </p:cNvSpPr>
          <p:nvPr>
            <p:ph type="body" idx="1"/>
          </p:nvPr>
        </p:nvSpPr>
        <p:spPr>
          <a:xfrm>
            <a:off x="839788" y="1932577"/>
            <a:ext cx="4237763" cy="470898"/>
          </a:xfrm>
          <a:solidFill>
            <a:schemeClr val="accent6"/>
          </a:solidFill>
        </p:spPr>
        <p:txBody>
          <a:bodyPr wrap="none" tIns="91440" anchor="b">
            <a:sp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932577"/>
            <a:ext cx="4237763" cy="470898"/>
          </a:xfrm>
          <a:solidFill>
            <a:schemeClr val="accent6"/>
          </a:solidFill>
        </p:spPr>
        <p:txBody>
          <a:bodyPr wrap="none" tIns="91440" anchor="b">
            <a:sp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95AB717-FEC3-4B9C-96B5-8ECC3157DFB5}" type="datetimeFigureOut">
              <a:rPr lang="en-US" smtClean="0"/>
              <a:t>9/13/2015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3E9AB10-9D40-4412-94EC-0CD6BCBA4BE8}" type="slidenum">
              <a:rPr lang="en-US" smtClean="0"/>
              <a:t>‹#›</a:t>
            </a:fld>
            <a:endParaRPr lang="en-US"/>
          </a:p>
        </p:txBody>
      </p:sp>
    </p:spTree>
    <p:extLst>
      <p:ext uri="{BB962C8B-B14F-4D97-AF65-F5344CB8AC3E}">
        <p14:creationId xmlns:p14="http://schemas.microsoft.com/office/powerpoint/2010/main" val="317861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560714" y="1446214"/>
            <a:ext cx="10985611" cy="304801"/>
          </a:xfrm>
        </p:spPr>
        <p:txBody>
          <a:bodyPr lIns="0" anchor="ctr" anchorCtr="0">
            <a:noAutofit/>
          </a:bodyPr>
          <a:lstStyle>
            <a:lvl1pPr marL="0" indent="0" algn="l">
              <a:buFont typeface="Arial" pitchFamily="34" charset="0"/>
              <a:buNone/>
              <a:defRPr sz="1866" b="0"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298208" y="70003"/>
            <a:ext cx="11034500" cy="910025"/>
          </a:xfrm>
        </p:spPr>
        <p:txBody>
          <a:bodyPr lIns="0">
            <a:normAutofit/>
          </a:bodyPr>
          <a:lstStyle>
            <a:lvl1pPr algn="l">
              <a:defRPr sz="3732"/>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582809" y="6258609"/>
            <a:ext cx="9550400" cy="304800"/>
          </a:xfrm>
        </p:spPr>
        <p:txBody>
          <a:bodyPr>
            <a:noAutofit/>
          </a:bodyPr>
          <a:lstStyle>
            <a:lvl1pPr marL="0" indent="0">
              <a:lnSpc>
                <a:spcPts val="2400"/>
              </a:lnSpc>
              <a:spcBef>
                <a:spcPts val="0"/>
              </a:spcBef>
              <a:spcAft>
                <a:spcPts val="0"/>
              </a:spcAft>
              <a:buNone/>
              <a:defRPr sz="1600" spc="-53" baseline="0"/>
            </a:lvl1pPr>
            <a:lvl2pPr marL="609468" indent="0">
              <a:buNone/>
              <a:defRPr sz="1600"/>
            </a:lvl2pPr>
            <a:lvl3pPr marL="1218935" indent="0">
              <a:buNone/>
              <a:defRPr sz="1333"/>
            </a:lvl3pPr>
            <a:lvl4pPr marL="1828403" indent="0">
              <a:buNone/>
              <a:defRPr sz="1200"/>
            </a:lvl4pPr>
            <a:lvl5pPr marL="2437871" indent="0">
              <a:buNone/>
              <a:defRPr sz="1200"/>
            </a:lvl5pPr>
            <a:lvl6pPr marL="3047339" indent="0">
              <a:buNone/>
              <a:defRPr sz="1200"/>
            </a:lvl6pPr>
            <a:lvl7pPr marL="3656806" indent="0">
              <a:buNone/>
              <a:defRPr sz="1200"/>
            </a:lvl7pPr>
            <a:lvl8pPr marL="4266273" indent="0">
              <a:buNone/>
              <a:defRPr sz="1200"/>
            </a:lvl8pPr>
            <a:lvl9pPr marL="4875742" indent="0">
              <a:buNone/>
              <a:defRPr sz="1200"/>
            </a:lvl9pPr>
          </a:lstStyle>
          <a:p>
            <a:pPr lvl="0"/>
            <a:r>
              <a:rPr lang="en-US" dirty="0" smtClean="0"/>
              <a:t>Click to edit Master text styles</a:t>
            </a:r>
          </a:p>
        </p:txBody>
      </p:sp>
      <p:sp>
        <p:nvSpPr>
          <p:cNvPr id="15" name="Content Placeholder 14"/>
          <p:cNvSpPr>
            <a:spLocks noGrp="1"/>
          </p:cNvSpPr>
          <p:nvPr>
            <p:ph sz="quarter" idx="18"/>
          </p:nvPr>
        </p:nvSpPr>
        <p:spPr>
          <a:xfrm>
            <a:off x="560715" y="1804989"/>
            <a:ext cx="9572495" cy="2394035"/>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84084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95AB717-FEC3-4B9C-96B5-8ECC3157DFB5}" type="datetimeFigureOut">
              <a:rPr lang="en-US" smtClean="0"/>
              <a:t>9/13/2015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3E9AB10-9D40-4412-94EC-0CD6BCBA4BE8}" type="slidenum">
              <a:rPr lang="en-US" smtClean="0"/>
              <a:t>‹#›</a:t>
            </a:fld>
            <a:endParaRPr lang="en-US"/>
          </a:p>
        </p:txBody>
      </p:sp>
    </p:spTree>
    <p:extLst>
      <p:ext uri="{BB962C8B-B14F-4D97-AF65-F5344CB8AC3E}">
        <p14:creationId xmlns:p14="http://schemas.microsoft.com/office/powerpoint/2010/main" val="54334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4.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6" Type="http://schemas.openxmlformats.org/officeDocument/2006/relationships/image" Target="../media/image1.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5.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6910866" cy="747897"/>
          </a:xfrm>
          <a:prstGeom prst="rect">
            <a:avLst/>
          </a:prstGeom>
          <a:solidFill>
            <a:schemeClr val="accent1"/>
          </a:solidFill>
        </p:spPr>
        <p:txBody>
          <a:bodyPr vert="horz" wrap="none" lIns="91440" tIns="91440" rIns="91440" bIns="45720" rtlCol="0" anchor="ctr">
            <a:sp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5944973"/>
      </p:ext>
    </p:extLst>
  </p:cSld>
  <p:clrMap bg1="lt1" tx1="dk1" bg2="lt2" tx2="dk2" accent1="accent1" accent2="accent2" accent3="accent3" accent4="accent4" accent5="accent5" accent6="accent6" hlink="hlink" folHlink="folHlink"/>
  <p:sldLayoutIdLst>
    <p:sldLayoutId id="2147483649" r:id="rId1"/>
    <p:sldLayoutId id="2147483733" r:id="rId2"/>
    <p:sldLayoutId id="2147483650" r:id="rId3"/>
    <p:sldLayoutId id="2147483740" r:id="rId4"/>
    <p:sldLayoutId id="2147483741" r:id="rId5"/>
    <p:sldLayoutId id="2147483651" r:id="rId6"/>
    <p:sldLayoutId id="2147483652" r:id="rId7"/>
    <p:sldLayoutId id="2147483653" r:id="rId8"/>
    <p:sldLayoutId id="2147483654" r:id="rId9"/>
    <p:sldLayoutId id="2147483655" r:id="rId10"/>
    <p:sldLayoutId id="2147483656" r:id="rId11"/>
    <p:sldLayoutId id="2147483657" r:id="rId12"/>
    <p:sldLayoutId id="2147483706" r:id="rId13"/>
    <p:sldLayoutId id="2147483718" r:id="rId14"/>
    <p:sldLayoutId id="2147483719" r:id="rId15"/>
    <p:sldLayoutId id="2147483735" r:id="rId16"/>
    <p:sldLayoutId id="2147483736" r:id="rId17"/>
    <p:sldLayoutId id="2147483737" r:id="rId18"/>
    <p:sldLayoutId id="214748374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633821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03870651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268175622"/>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746320037"/>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channel9.msdn.com/Niners/dorisch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mailto:doris.chen@microsoft.com" TargetMode="External"/><Relationship Id="rId4" Type="http://schemas.openxmlformats.org/officeDocument/2006/relationships/hyperlink" Target="http://blogs.msdn.com/b/dorisch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walmartlabs/thorax" TargetMode="External"/><Relationship Id="rId13" Type="http://schemas.openxmlformats.org/officeDocument/2006/relationships/hyperlink" Target="http://www.smashingmagazine.com/2012/07/27/journey-through-the-javascript-mvc-jungle/#67" TargetMode="External"/><Relationship Id="rId3" Type="http://schemas.openxmlformats.org/officeDocument/2006/relationships/hyperlink" Target="http://www.smashingmagazine.com/2012/07/27/journey-through-the-javascript-mvc-jungle/#62" TargetMode="External"/><Relationship Id="rId7" Type="http://schemas.openxmlformats.org/officeDocument/2006/relationships/hyperlink" Target="http://www.smashingmagazine.com/2012/07/27/journey-through-the-javascript-mvc-jungle/#64" TargetMode="External"/><Relationship Id="rId12" Type="http://schemas.openxmlformats.org/officeDocument/2006/relationships/hyperlink" Target="http://brunch.io/" TargetMode="External"/><Relationship Id="rId2" Type="http://schemas.openxmlformats.org/officeDocument/2006/relationships/hyperlink" Target="https://github.com/derickbailey/backbone.marionette" TargetMode="External"/><Relationship Id="rId1" Type="http://schemas.openxmlformats.org/officeDocument/2006/relationships/slideLayout" Target="../slideLayouts/slideLayout3.xml"/><Relationship Id="rId6" Type="http://schemas.openxmlformats.org/officeDocument/2006/relationships/hyperlink" Target="https://github.com/addyosmani/backbone-aura/" TargetMode="External"/><Relationship Id="rId11" Type="http://schemas.openxmlformats.org/officeDocument/2006/relationships/hyperlink" Target="http://www.smashingmagazine.com/2012/07/27/journey-through-the-javascript-mvc-jungle/#66" TargetMode="External"/><Relationship Id="rId5" Type="http://schemas.openxmlformats.org/officeDocument/2006/relationships/hyperlink" Target="http://www.smashingmagazine.com/2012/07/27/journey-through-the-javascript-mvc-jungle/#63" TargetMode="External"/><Relationship Id="rId10" Type="http://schemas.openxmlformats.org/officeDocument/2006/relationships/hyperlink" Target="https://github.com/backbone-boilerplate/grunt-bbb" TargetMode="External"/><Relationship Id="rId4" Type="http://schemas.openxmlformats.org/officeDocument/2006/relationships/hyperlink" Target="https://github.com/chaplinjs/chaplin" TargetMode="External"/><Relationship Id="rId9" Type="http://schemas.openxmlformats.org/officeDocument/2006/relationships/hyperlink" Target="http://www.smashingmagazine.com/2012/07/27/journey-through-the-javascript-mvc-jungle/#65" TargetMode="External"/><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backbonejs.org/" TargetMode="External"/><Relationship Id="rId2" Type="http://schemas.openxmlformats.org/officeDocument/2006/relationships/hyperlink" Target="https://angularjs.org/" TargetMode="External"/><Relationship Id="rId1" Type="http://schemas.openxmlformats.org/officeDocument/2006/relationships/slideLayout" Target="../slideLayouts/slideLayout3.xml"/><Relationship Id="rId5" Type="http://schemas.openxmlformats.org/officeDocument/2006/relationships/hyperlink" Target="http://todomvc.com/" TargetMode="External"/><Relationship Id="rId4" Type="http://schemas.openxmlformats.org/officeDocument/2006/relationships/hyperlink" Target="https://github.com/doristchen/AngularBackb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505" y="417231"/>
            <a:ext cx="10948830" cy="1578894"/>
          </a:xfrm>
        </p:spPr>
        <p:txBody>
          <a:bodyPr/>
          <a:lstStyle/>
          <a:p>
            <a:pPr algn="ctr"/>
            <a:r>
              <a:rPr lang="en-US" sz="6000" b="1" dirty="0"/>
              <a:t>Angular or Backbone: Go Mobile</a:t>
            </a:r>
            <a:r>
              <a:rPr lang="en-US" sz="6000" b="1" dirty="0" smtClean="0"/>
              <a:t>!</a:t>
            </a:r>
            <a:br>
              <a:rPr lang="en-US" sz="6000" b="1" dirty="0" smtClean="0"/>
            </a:br>
            <a:r>
              <a:rPr lang="en-US" sz="4400" b="1" i="1" dirty="0" smtClean="0"/>
              <a:t>Part 2</a:t>
            </a:r>
            <a:r>
              <a:rPr lang="en-US" sz="4400" b="1" dirty="0" smtClean="0"/>
              <a:t> </a:t>
            </a:r>
            <a:r>
              <a:rPr lang="en-US" sz="4400" b="1" i="1" dirty="0" smtClean="0"/>
              <a:t>To Do App Demo</a:t>
            </a:r>
            <a:endParaRPr lang="en-US" sz="4400" b="1" i="1" dirty="0"/>
          </a:p>
        </p:txBody>
      </p:sp>
      <p:sp>
        <p:nvSpPr>
          <p:cNvPr id="9" name="Text Placeholder 8"/>
          <p:cNvSpPr>
            <a:spLocks noGrp="1"/>
          </p:cNvSpPr>
          <p:nvPr>
            <p:ph type="subTitle" idx="1"/>
          </p:nvPr>
        </p:nvSpPr>
        <p:spPr>
          <a:xfrm>
            <a:off x="3895489" y="2432324"/>
            <a:ext cx="3960380" cy="1938992"/>
          </a:xfrm>
          <a:prstGeom prst="rect">
            <a:avLst/>
          </a:prstGeom>
        </p:spPr>
        <p:txBody>
          <a:bodyPr/>
          <a:lstStyle/>
          <a:p>
            <a:pPr>
              <a:lnSpc>
                <a:spcPct val="100000"/>
              </a:lnSpc>
              <a:spcBef>
                <a:spcPts val="0"/>
              </a:spcBef>
            </a:pPr>
            <a:r>
              <a:rPr lang="en-US" dirty="0" smtClean="0"/>
              <a:t>Doris Chen Ph.D.</a:t>
            </a:r>
          </a:p>
          <a:p>
            <a:pPr>
              <a:lnSpc>
                <a:spcPct val="100000"/>
              </a:lnSpc>
              <a:spcBef>
                <a:spcPts val="0"/>
              </a:spcBef>
            </a:pPr>
            <a:r>
              <a:rPr lang="en-US" dirty="0" smtClean="0"/>
              <a:t>Senior Developer Evangelist</a:t>
            </a:r>
          </a:p>
          <a:p>
            <a:pPr>
              <a:lnSpc>
                <a:spcPct val="100000"/>
              </a:lnSpc>
              <a:spcBef>
                <a:spcPts val="0"/>
              </a:spcBef>
            </a:pPr>
            <a:r>
              <a:rPr lang="en-US" dirty="0" smtClean="0"/>
              <a:t>Microsoft</a:t>
            </a:r>
          </a:p>
          <a:p>
            <a:pPr>
              <a:lnSpc>
                <a:spcPct val="100000"/>
              </a:lnSpc>
              <a:spcBef>
                <a:spcPts val="0"/>
              </a:spcBef>
            </a:pPr>
            <a:r>
              <a:rPr lang="en-US" dirty="0" smtClean="0"/>
              <a:t>doris.chen@microsoft.com</a:t>
            </a:r>
          </a:p>
          <a:p>
            <a:pPr>
              <a:lnSpc>
                <a:spcPct val="100000"/>
              </a:lnSpc>
              <a:spcBef>
                <a:spcPts val="0"/>
              </a:spcBef>
            </a:pPr>
            <a:r>
              <a:rPr lang="en-US" dirty="0" smtClean="0"/>
              <a:t>@</a:t>
            </a:r>
            <a:r>
              <a:rPr lang="en-US" dirty="0" err="1" smtClean="0"/>
              <a:t>doristchen</a:t>
            </a:r>
            <a:endParaRPr lang="en-US" dirty="0"/>
          </a:p>
        </p:txBody>
      </p:sp>
      <p:sp>
        <p:nvSpPr>
          <p:cNvPr id="4" name="Rectangle 3"/>
          <p:cNvSpPr/>
          <p:nvPr/>
        </p:nvSpPr>
        <p:spPr>
          <a:xfrm>
            <a:off x="6099175" y="1679375"/>
            <a:ext cx="6092825" cy="424732"/>
          </a:xfrm>
          <a:prstGeom prst="rect">
            <a:avLst/>
          </a:prstGeom>
        </p:spPr>
        <p:txBody>
          <a:bodyPr>
            <a:spAutoFit/>
          </a:bodyPr>
          <a:lstStyle/>
          <a:p>
            <a:pPr lvl="0">
              <a:lnSpc>
                <a:spcPct val="90000"/>
              </a:lnSpc>
              <a:buSzPct val="90000"/>
            </a:pPr>
            <a:endParaRPr lang="en-US" sz="2400" spc="-71" dirty="0">
              <a:solidFill>
                <a:schemeClr val="bg2"/>
              </a:solidFill>
              <a:latin typeface="Segoe UI" panose="020B0502040204020203" pitchFamily="34" charset="0"/>
              <a:cs typeface="Segoe UI" panose="020B0502040204020203" pitchFamily="34" charset="0"/>
            </a:endParaRPr>
          </a:p>
        </p:txBody>
      </p:sp>
      <p:pic>
        <p:nvPicPr>
          <p:cNvPr id="1026" name="Picture 2" descr="Angular.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60" y="4762732"/>
            <a:ext cx="2007604" cy="2074050"/>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4875" y="4807515"/>
            <a:ext cx="2103761" cy="2103761"/>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r="58752" b="50673"/>
          <a:stretch/>
        </p:blipFill>
        <p:spPr>
          <a:xfrm>
            <a:off x="5875679" y="4613564"/>
            <a:ext cx="2336316" cy="224443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4946" y="3601421"/>
            <a:ext cx="2930236" cy="3159161"/>
          </a:xfrm>
          <a:prstGeom prst="rect">
            <a:avLst/>
          </a:prstGeom>
          <a:effectLst>
            <a:softEdge rad="228600"/>
          </a:effectLst>
        </p:spPr>
      </p:pic>
    </p:spTree>
    <p:extLst>
      <p:ext uri="{BB962C8B-B14F-4D97-AF65-F5344CB8AC3E}">
        <p14:creationId xmlns:p14="http://schemas.microsoft.com/office/powerpoint/2010/main" val="185980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0900"/>
            <a:ext cx="4634730" cy="803297"/>
          </a:xfrm>
        </p:spPr>
        <p:txBody>
          <a:bodyPr/>
          <a:lstStyle/>
          <a:p>
            <a:r>
              <a:rPr lang="en-US" sz="4800" dirty="0" smtClean="0"/>
              <a:t>Doris Chen, Ph.D.</a:t>
            </a:r>
            <a:endParaRPr lang="en-US" sz="4800" dirty="0"/>
          </a:p>
        </p:txBody>
      </p:sp>
      <p:sp>
        <p:nvSpPr>
          <p:cNvPr id="2" name="Content Placeholder 1"/>
          <p:cNvSpPr>
            <a:spLocks noGrp="1"/>
          </p:cNvSpPr>
          <p:nvPr>
            <p:ph idx="1"/>
          </p:nvPr>
        </p:nvSpPr>
        <p:spPr>
          <a:xfrm>
            <a:off x="893618" y="1541606"/>
            <a:ext cx="10515600" cy="4748357"/>
          </a:xfrm>
        </p:spPr>
        <p:txBody>
          <a:bodyPr>
            <a:noAutofit/>
          </a:bodyPr>
          <a:lstStyle/>
          <a:p>
            <a:r>
              <a:rPr lang="en-US" sz="2400" dirty="0"/>
              <a:t>Developer Evangelist at Microsoft based in Silicon Valley, </a:t>
            </a:r>
            <a:r>
              <a:rPr lang="en-US" sz="2400" dirty="0" smtClean="0"/>
              <a:t>CA</a:t>
            </a:r>
            <a:r>
              <a:rPr lang="en-US" sz="2000" dirty="0" smtClean="0"/>
              <a:t>: </a:t>
            </a:r>
          </a:p>
          <a:p>
            <a:pPr lvl="1"/>
            <a:r>
              <a:rPr lang="en-US" dirty="0" smtClean="0"/>
              <a:t>Video: </a:t>
            </a:r>
            <a:r>
              <a:rPr lang="en-US" dirty="0">
                <a:hlinkClick r:id="rId3"/>
              </a:rPr>
              <a:t>https://</a:t>
            </a:r>
            <a:r>
              <a:rPr lang="en-US" dirty="0" smtClean="0">
                <a:hlinkClick r:id="rId3"/>
              </a:rPr>
              <a:t>channel9.msdn.com/Niners/dorischen</a:t>
            </a:r>
            <a:r>
              <a:rPr lang="en-US" dirty="0" smtClean="0"/>
              <a:t> </a:t>
            </a:r>
            <a:endParaRPr lang="en-US" dirty="0"/>
          </a:p>
          <a:p>
            <a:pPr lvl="1"/>
            <a:r>
              <a:rPr lang="en-US" dirty="0" smtClean="0"/>
              <a:t>Blog</a:t>
            </a:r>
            <a:r>
              <a:rPr lang="en-US" dirty="0"/>
              <a:t>: </a:t>
            </a:r>
            <a:r>
              <a:rPr lang="en-US" dirty="0">
                <a:solidFill>
                  <a:schemeClr val="bg1">
                    <a:lumMod val="50000"/>
                  </a:schemeClr>
                </a:solidFill>
                <a:ea typeface="Segoe UI" pitchFamily="34" charset="0"/>
                <a:hlinkClick r:id="rId4"/>
              </a:rPr>
              <a:t>http://blogs.msdn.com/b/dorischen/</a:t>
            </a:r>
            <a:r>
              <a:rPr lang="en-US" dirty="0">
                <a:solidFill>
                  <a:schemeClr val="bg1">
                    <a:lumMod val="50000"/>
                  </a:schemeClr>
                </a:solidFill>
                <a:ea typeface="Segoe UI" pitchFamily="34" charset="0"/>
              </a:rPr>
              <a:t> </a:t>
            </a:r>
          </a:p>
          <a:p>
            <a:pPr lvl="1"/>
            <a:r>
              <a:rPr lang="en-US" dirty="0"/>
              <a:t>Twitter @</a:t>
            </a:r>
            <a:r>
              <a:rPr lang="en-US" dirty="0" err="1"/>
              <a:t>doristchen</a:t>
            </a:r>
            <a:r>
              <a:rPr lang="en-US" dirty="0"/>
              <a:t> </a:t>
            </a:r>
          </a:p>
          <a:p>
            <a:pPr lvl="1"/>
            <a:r>
              <a:rPr lang="en-US" dirty="0"/>
              <a:t>Email: </a:t>
            </a:r>
            <a:r>
              <a:rPr lang="en-US" dirty="0">
                <a:hlinkClick r:id="rId5"/>
              </a:rPr>
              <a:t>doris.chen@microsoft.com</a:t>
            </a:r>
            <a:endParaRPr lang="en-US" dirty="0"/>
          </a:p>
          <a:p>
            <a:r>
              <a:rPr lang="en-US" sz="2400" dirty="0" smtClean="0"/>
              <a:t>Over </a:t>
            </a:r>
            <a:r>
              <a:rPr lang="en-US" sz="2400" dirty="0"/>
              <a:t>18 years of experience in the software industry focusing on web technologies  </a:t>
            </a:r>
          </a:p>
          <a:p>
            <a:r>
              <a:rPr lang="en-US" sz="2400" dirty="0"/>
              <a:t>Spoke and published widely at O'Reilly OSCON, Fluent, HTML5 Dev Conf, </a:t>
            </a:r>
            <a:r>
              <a:rPr lang="en-US" sz="2400" dirty="0" err="1"/>
              <a:t>JavaOne</a:t>
            </a:r>
            <a:r>
              <a:rPr lang="en-US" sz="2400" dirty="0"/>
              <a:t>, Google Developer Conference, Silicon Valley Code Camp and worldwide User Groups </a:t>
            </a:r>
            <a:r>
              <a:rPr lang="en-US" sz="2400" dirty="0" err="1"/>
              <a:t>meetups</a:t>
            </a:r>
            <a:endParaRPr lang="en-US" sz="2400" dirty="0"/>
          </a:p>
          <a:p>
            <a:r>
              <a:rPr lang="en-US" sz="2400" dirty="0"/>
              <a:t>Doris received her Ph.D. from the University of California at Los Angeles (UCLA)</a:t>
            </a:r>
          </a:p>
        </p:txBody>
      </p:sp>
    </p:spTree>
    <p:extLst>
      <p:ext uri="{BB962C8B-B14F-4D97-AF65-F5344CB8AC3E}">
        <p14:creationId xmlns:p14="http://schemas.microsoft.com/office/powerpoint/2010/main" val="208067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2036135" cy="747897"/>
          </a:xfrm>
        </p:spPr>
        <p:txBody>
          <a:bodyPr/>
          <a:lstStyle/>
          <a:p>
            <a:r>
              <a:rPr lang="en-US" dirty="0" smtClean="0"/>
              <a:t>Agenda</a:t>
            </a:r>
            <a:endParaRPr lang="en-US" dirty="0">
              <a:solidFill>
                <a:schemeClr val="accent4">
                  <a:lumMod val="60000"/>
                  <a:lumOff val="40000"/>
                  <a:alpha val="99000"/>
                </a:schemeClr>
              </a:solidFill>
            </a:endParaRPr>
          </a:p>
        </p:txBody>
      </p:sp>
      <p:sp>
        <p:nvSpPr>
          <p:cNvPr id="4" name="Text Placeholder 3"/>
          <p:cNvSpPr>
            <a:spLocks noGrp="1"/>
          </p:cNvSpPr>
          <p:nvPr>
            <p:ph idx="1"/>
          </p:nvPr>
        </p:nvSpPr>
        <p:spPr>
          <a:prstGeom prst="rect">
            <a:avLst/>
          </a:prstGeom>
        </p:spPr>
        <p:txBody>
          <a:bodyPr>
            <a:normAutofit/>
          </a:bodyPr>
          <a:lstStyle/>
          <a:p>
            <a:pPr marL="514350" indent="-514350">
              <a:buFont typeface="+mj-lt"/>
              <a:buAutoNum type="arabicPeriod"/>
            </a:pPr>
            <a:r>
              <a:rPr lang="en-US" dirty="0" smtClean="0">
                <a:solidFill>
                  <a:schemeClr val="tx1">
                    <a:lumMod val="50000"/>
                    <a:lumOff val="50000"/>
                  </a:schemeClr>
                </a:solidFill>
              </a:rPr>
              <a:t>Angular vs Backbone (Part 1)</a:t>
            </a:r>
          </a:p>
          <a:p>
            <a:pPr marL="514350" indent="-514350">
              <a:buFont typeface="+mj-lt"/>
              <a:buAutoNum type="arabicPeriod"/>
            </a:pPr>
            <a:r>
              <a:rPr lang="en-US" dirty="0" smtClean="0"/>
              <a:t>Demo: </a:t>
            </a:r>
            <a:r>
              <a:rPr lang="en-US" dirty="0" err="1" smtClean="0"/>
              <a:t>ToDo</a:t>
            </a:r>
            <a:r>
              <a:rPr lang="en-US" dirty="0" smtClean="0"/>
              <a:t> App in Angular and Backbone (Part 2)</a:t>
            </a:r>
          </a:p>
          <a:p>
            <a:pPr marL="514350" indent="-514350">
              <a:buFont typeface="+mj-lt"/>
              <a:buAutoNum type="arabicPeriod"/>
            </a:pPr>
            <a:r>
              <a:rPr lang="en-US" dirty="0" smtClean="0">
                <a:solidFill>
                  <a:schemeClr val="tx1">
                    <a:lumMod val="50000"/>
                    <a:lumOff val="50000"/>
                  </a:schemeClr>
                </a:solidFill>
              </a:rPr>
              <a:t>Mobile </a:t>
            </a:r>
            <a:r>
              <a:rPr lang="en-US" dirty="0">
                <a:solidFill>
                  <a:schemeClr val="tx1">
                    <a:lumMod val="50000"/>
                    <a:lumOff val="50000"/>
                  </a:schemeClr>
                </a:solidFill>
              </a:rPr>
              <a:t>Apps for </a:t>
            </a:r>
            <a:r>
              <a:rPr lang="en-US" dirty="0" smtClean="0">
                <a:solidFill>
                  <a:schemeClr val="tx1">
                    <a:lumMod val="50000"/>
                    <a:lumOff val="50000"/>
                  </a:schemeClr>
                </a:solidFill>
              </a:rPr>
              <a:t>JavaScript (Part 3)</a:t>
            </a:r>
          </a:p>
          <a:p>
            <a:pPr marL="0" indent="0">
              <a:buNone/>
            </a:pPr>
            <a:r>
              <a:rPr lang="en-US" dirty="0" smtClean="0">
                <a:solidFill>
                  <a:schemeClr val="tx1">
                    <a:lumMod val="50000"/>
                    <a:lumOff val="50000"/>
                  </a:schemeClr>
                </a:solidFill>
              </a:rPr>
              <a:t>	Demo: </a:t>
            </a:r>
            <a:r>
              <a:rPr lang="en-US" dirty="0" err="1" smtClean="0">
                <a:solidFill>
                  <a:schemeClr val="tx1">
                    <a:lumMod val="50000"/>
                    <a:lumOff val="50000"/>
                  </a:schemeClr>
                </a:solidFill>
              </a:rPr>
              <a:t>ToDo</a:t>
            </a:r>
            <a:r>
              <a:rPr lang="en-US" dirty="0" smtClean="0">
                <a:solidFill>
                  <a:schemeClr val="tx1">
                    <a:lumMod val="50000"/>
                    <a:lumOff val="50000"/>
                  </a:schemeClr>
                </a:solidFill>
              </a:rPr>
              <a:t> App with Apache Cordova </a:t>
            </a:r>
          </a:p>
        </p:txBody>
      </p:sp>
    </p:spTree>
    <p:extLst>
      <p:ext uri="{BB962C8B-B14F-4D97-AF65-F5344CB8AC3E}">
        <p14:creationId xmlns:p14="http://schemas.microsoft.com/office/powerpoint/2010/main" val="143603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2153154" cy="969496"/>
          </a:xfrm>
        </p:spPr>
        <p:txBody>
          <a:bodyPr/>
          <a:lstStyle/>
          <a:p>
            <a:r>
              <a:rPr lang="en-US" dirty="0" smtClean="0"/>
              <a:t>Demo</a:t>
            </a:r>
            <a:endParaRPr lang="en-US" dirty="0"/>
          </a:p>
        </p:txBody>
      </p:sp>
      <p:sp>
        <p:nvSpPr>
          <p:cNvPr id="4" name="Text Placeholder 3"/>
          <p:cNvSpPr>
            <a:spLocks noGrp="1"/>
          </p:cNvSpPr>
          <p:nvPr>
            <p:ph type="body" idx="1"/>
          </p:nvPr>
        </p:nvSpPr>
        <p:spPr/>
        <p:txBody>
          <a:bodyPr/>
          <a:lstStyle/>
          <a:p>
            <a:r>
              <a:rPr lang="en-US" dirty="0" err="1" smtClean="0"/>
              <a:t>ToDo</a:t>
            </a:r>
            <a:r>
              <a:rPr lang="en-US" dirty="0" smtClean="0"/>
              <a:t> MVC in Angular and Backbone</a:t>
            </a:r>
            <a:endParaRPr lang="en-US" sz="4800" dirty="0">
              <a:solidFill>
                <a:schemeClr val="tx1"/>
              </a:solidFill>
            </a:endParaRPr>
          </a:p>
        </p:txBody>
      </p:sp>
    </p:spTree>
    <p:extLst>
      <p:ext uri="{BB962C8B-B14F-4D97-AF65-F5344CB8AC3E}">
        <p14:creationId xmlns:p14="http://schemas.microsoft.com/office/powerpoint/2010/main" val="289851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424883" cy="747897"/>
          </a:xfrm>
        </p:spPr>
        <p:txBody>
          <a:bodyPr/>
          <a:lstStyle/>
          <a:p>
            <a:r>
              <a:rPr lang="en-US" dirty="0"/>
              <a:t>When to use </a:t>
            </a:r>
            <a:r>
              <a:rPr lang="en-US" dirty="0" smtClean="0"/>
              <a:t>Angular?</a:t>
            </a:r>
            <a:endParaRPr lang="en-US" dirty="0"/>
          </a:p>
        </p:txBody>
      </p:sp>
      <p:sp>
        <p:nvSpPr>
          <p:cNvPr id="3" name="Text Placeholder 2"/>
          <p:cNvSpPr>
            <a:spLocks noGrp="1"/>
          </p:cNvSpPr>
          <p:nvPr>
            <p:ph idx="1"/>
          </p:nvPr>
        </p:nvSpPr>
        <p:spPr>
          <a:prstGeom prst="rect">
            <a:avLst/>
          </a:prstGeom>
        </p:spPr>
        <p:txBody>
          <a:bodyPr>
            <a:normAutofit fontScale="92500" lnSpcReduction="20000"/>
          </a:bodyPr>
          <a:lstStyle/>
          <a:p>
            <a:r>
              <a:rPr lang="en-US" dirty="0" smtClean="0"/>
              <a:t>Something </a:t>
            </a:r>
            <a:r>
              <a:rPr lang="en-US" dirty="0"/>
              <a:t>declarative that uses V</a:t>
            </a:r>
            <a:r>
              <a:rPr lang="en-US" dirty="0" smtClean="0"/>
              <a:t>iew </a:t>
            </a:r>
            <a:r>
              <a:rPr lang="en-US" dirty="0"/>
              <a:t>to derive </a:t>
            </a:r>
            <a:r>
              <a:rPr lang="en-US" dirty="0" smtClean="0"/>
              <a:t>behavior </a:t>
            </a:r>
          </a:p>
          <a:p>
            <a:r>
              <a:rPr lang="en-US" dirty="0"/>
              <a:t>C</a:t>
            </a:r>
            <a:r>
              <a:rPr lang="en-US" dirty="0" smtClean="0"/>
              <a:t>ustom </a:t>
            </a:r>
            <a:r>
              <a:rPr lang="en-US" dirty="0"/>
              <a:t>HTML tags and components that specify your application </a:t>
            </a:r>
            <a:r>
              <a:rPr lang="en-US" dirty="0" smtClean="0"/>
              <a:t>intentions</a:t>
            </a:r>
          </a:p>
          <a:p>
            <a:r>
              <a:rPr lang="en-US" dirty="0" smtClean="0"/>
              <a:t>Easily </a:t>
            </a:r>
            <a:r>
              <a:rPr lang="en-US" dirty="0"/>
              <a:t>testable, URL management (routing) and a separation of concerns through a variation of </a:t>
            </a:r>
            <a:r>
              <a:rPr lang="en-US" dirty="0" smtClean="0"/>
              <a:t>MVC</a:t>
            </a:r>
          </a:p>
          <a:p>
            <a:r>
              <a:rPr lang="en-US" dirty="0" smtClean="0"/>
              <a:t>Good </a:t>
            </a:r>
            <a:r>
              <a:rPr lang="en-US" dirty="0"/>
              <a:t>at making quick </a:t>
            </a:r>
            <a:r>
              <a:rPr lang="en-US" dirty="0" smtClean="0"/>
              <a:t>changes</a:t>
            </a:r>
          </a:p>
          <a:p>
            <a:pPr lvl="1"/>
            <a:r>
              <a:rPr lang="en-US" dirty="0" smtClean="0"/>
              <a:t>create </a:t>
            </a:r>
            <a:r>
              <a:rPr lang="en-US" dirty="0"/>
              <a:t>easily testable code and test it </a:t>
            </a:r>
            <a:r>
              <a:rPr lang="en-US" dirty="0" smtClean="0"/>
              <a:t>often</a:t>
            </a:r>
          </a:p>
          <a:p>
            <a:r>
              <a:rPr lang="en-US" dirty="0" smtClean="0"/>
              <a:t>Not </a:t>
            </a:r>
            <a:r>
              <a:rPr lang="en-US" dirty="0"/>
              <a:t>a good fit for </a:t>
            </a:r>
            <a:r>
              <a:rPr lang="en-US" dirty="0" smtClean="0"/>
              <a:t>Angular</a:t>
            </a:r>
          </a:p>
          <a:p>
            <a:pPr lvl="1"/>
            <a:r>
              <a:rPr lang="en-US" dirty="0" smtClean="0"/>
              <a:t>Games </a:t>
            </a:r>
            <a:r>
              <a:rPr lang="en-US" dirty="0"/>
              <a:t>and GUI editors are examples of applications with intensive and tricky DOM </a:t>
            </a:r>
            <a:r>
              <a:rPr lang="en-US" dirty="0" smtClean="0"/>
              <a:t>manipulation, different </a:t>
            </a:r>
            <a:r>
              <a:rPr lang="en-US" dirty="0"/>
              <a:t>from CRUD </a:t>
            </a:r>
            <a:r>
              <a:rPr lang="en-US" dirty="0" smtClean="0"/>
              <a:t>apps</a:t>
            </a:r>
          </a:p>
          <a:p>
            <a:pPr lvl="2"/>
            <a:r>
              <a:rPr lang="en-US" dirty="0" smtClean="0"/>
              <a:t>may </a:t>
            </a:r>
            <a:r>
              <a:rPr lang="en-US" dirty="0"/>
              <a:t>be better to use a library </a:t>
            </a:r>
            <a:r>
              <a:rPr lang="en-US" dirty="0" smtClean="0"/>
              <a:t>like jQuery</a:t>
            </a:r>
          </a:p>
          <a:p>
            <a:r>
              <a:rPr lang="en-US" dirty="0"/>
              <a:t>Has its own scaffolding tools available (angular-seed)</a:t>
            </a:r>
          </a:p>
          <a:p>
            <a:pPr marL="283951" lvl="1" indent="0">
              <a:buNone/>
            </a:pPr>
            <a:endParaRPr lang="en-US" dirty="0"/>
          </a:p>
          <a:p>
            <a:pPr lvl="1"/>
            <a:endParaRPr lang="en-US" dirty="0"/>
          </a:p>
          <a:p>
            <a:pPr marL="283951" lvl="1" indent="0">
              <a:buNone/>
            </a:pPr>
            <a:endParaRPr lang="en-US" dirty="0"/>
          </a:p>
        </p:txBody>
      </p:sp>
      <p:pic>
        <p:nvPicPr>
          <p:cNvPr id="4"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80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875326" cy="747897"/>
          </a:xfrm>
        </p:spPr>
        <p:txBody>
          <a:bodyPr/>
          <a:lstStyle/>
          <a:p>
            <a:r>
              <a:rPr lang="en-US" dirty="0" smtClean="0"/>
              <a:t>When to use Backbone?</a:t>
            </a:r>
            <a:endParaRPr lang="en-US" dirty="0"/>
          </a:p>
        </p:txBody>
      </p:sp>
      <p:sp>
        <p:nvSpPr>
          <p:cNvPr id="3" name="Text Placeholder 2"/>
          <p:cNvSpPr>
            <a:spLocks noGrp="1"/>
          </p:cNvSpPr>
          <p:nvPr>
            <p:ph idx="1"/>
          </p:nvPr>
        </p:nvSpPr>
        <p:spPr>
          <a:prstGeom prst="rect">
            <a:avLst/>
          </a:prstGeom>
        </p:spPr>
        <p:txBody>
          <a:bodyPr>
            <a:normAutofit/>
          </a:bodyPr>
          <a:lstStyle/>
          <a:p>
            <a:r>
              <a:rPr lang="en-US" dirty="0" smtClean="0"/>
              <a:t>Something flexible, offers </a:t>
            </a:r>
            <a:r>
              <a:rPr lang="en-US" dirty="0"/>
              <a:t>a minimalist solution </a:t>
            </a:r>
            <a:endParaRPr lang="en-US" dirty="0" smtClean="0"/>
          </a:p>
          <a:p>
            <a:r>
              <a:rPr lang="en-US" dirty="0" smtClean="0"/>
              <a:t>Support </a:t>
            </a:r>
            <a:r>
              <a:rPr lang="en-US" dirty="0"/>
              <a:t>a persistence layer and </a:t>
            </a:r>
            <a:r>
              <a:rPr lang="en-US" dirty="0" err="1"/>
              <a:t>RESTful</a:t>
            </a:r>
            <a:r>
              <a:rPr lang="en-US" dirty="0"/>
              <a:t> sync, models, views (with controllers), event-driven communication, </a:t>
            </a:r>
            <a:r>
              <a:rPr lang="en-US" dirty="0" err="1"/>
              <a:t>templating</a:t>
            </a:r>
            <a:r>
              <a:rPr lang="en-US" dirty="0"/>
              <a:t> and </a:t>
            </a:r>
            <a:r>
              <a:rPr lang="en-US" dirty="0" smtClean="0"/>
              <a:t>routing</a:t>
            </a:r>
          </a:p>
          <a:p>
            <a:r>
              <a:rPr lang="en-US" dirty="0"/>
              <a:t>I</a:t>
            </a:r>
            <a:r>
              <a:rPr lang="en-US" dirty="0" smtClean="0"/>
              <a:t>mperative</a:t>
            </a:r>
            <a:r>
              <a:rPr lang="en-US" dirty="0"/>
              <a:t>, </a:t>
            </a:r>
            <a:r>
              <a:rPr lang="en-US" dirty="0" smtClean="0"/>
              <a:t>update View </a:t>
            </a:r>
            <a:r>
              <a:rPr lang="en-US" dirty="0"/>
              <a:t>when </a:t>
            </a:r>
            <a:r>
              <a:rPr lang="en-US" dirty="0" smtClean="0"/>
              <a:t>model changes</a:t>
            </a:r>
          </a:p>
          <a:p>
            <a:r>
              <a:rPr lang="en-US" dirty="0" smtClean="0"/>
              <a:t>Like </a:t>
            </a:r>
            <a:r>
              <a:rPr lang="en-US" dirty="0"/>
              <a:t>some decisions about the architecture </a:t>
            </a:r>
            <a:r>
              <a:rPr lang="en-US" dirty="0" smtClean="0"/>
              <a:t>left to you </a:t>
            </a:r>
          </a:p>
          <a:p>
            <a:r>
              <a:rPr lang="en-US" dirty="0" smtClean="0"/>
              <a:t>Building </a:t>
            </a:r>
            <a:r>
              <a:rPr lang="en-US" dirty="0"/>
              <a:t>something complex, </a:t>
            </a:r>
            <a:endParaRPr lang="en-US" dirty="0" smtClean="0"/>
          </a:p>
          <a:p>
            <a:pPr lvl="1"/>
            <a:r>
              <a:rPr lang="en-US" dirty="0" smtClean="0"/>
              <a:t>Active </a:t>
            </a:r>
            <a:r>
              <a:rPr lang="en-US" dirty="0"/>
              <a:t>extension community </a:t>
            </a:r>
            <a:r>
              <a:rPr lang="en-US" dirty="0" smtClean="0">
                <a:hlinkClick r:id="rId2"/>
              </a:rPr>
              <a:t>Marionette</a:t>
            </a:r>
            <a:r>
              <a:rPr lang="en-US" baseline="30000" dirty="0" smtClean="0">
                <a:hlinkClick r:id="rId3"/>
              </a:rPr>
              <a:t>62</a:t>
            </a:r>
            <a:r>
              <a:rPr lang="en-US" dirty="0"/>
              <a:t>, </a:t>
            </a:r>
            <a:r>
              <a:rPr lang="en-US" dirty="0">
                <a:hlinkClick r:id="rId4"/>
              </a:rPr>
              <a:t>Chaplin</a:t>
            </a:r>
            <a:r>
              <a:rPr lang="en-US" baseline="30000" dirty="0">
                <a:hlinkClick r:id="rId5"/>
              </a:rPr>
              <a:t>63</a:t>
            </a:r>
            <a:r>
              <a:rPr lang="en-US" dirty="0"/>
              <a:t>, </a:t>
            </a:r>
            <a:r>
              <a:rPr lang="en-US" dirty="0">
                <a:hlinkClick r:id="rId6"/>
              </a:rPr>
              <a:t>Aura</a:t>
            </a:r>
            <a:r>
              <a:rPr lang="en-US" baseline="30000" dirty="0">
                <a:hlinkClick r:id="rId7"/>
              </a:rPr>
              <a:t>64</a:t>
            </a:r>
            <a:r>
              <a:rPr lang="en-US" dirty="0"/>
              <a:t>, </a:t>
            </a:r>
            <a:r>
              <a:rPr lang="en-US" dirty="0" smtClean="0">
                <a:hlinkClick r:id="rId8"/>
              </a:rPr>
              <a:t>Thorax</a:t>
            </a:r>
            <a:r>
              <a:rPr lang="en-US" baseline="30000" dirty="0" smtClean="0">
                <a:hlinkClick r:id="rId9"/>
              </a:rPr>
              <a:t>65</a:t>
            </a:r>
            <a:r>
              <a:rPr lang="en-US" dirty="0" smtClean="0"/>
              <a:t> </a:t>
            </a:r>
          </a:p>
          <a:p>
            <a:pPr lvl="1"/>
            <a:r>
              <a:rPr lang="en-US" dirty="0" smtClean="0"/>
              <a:t>Scaffolding </a:t>
            </a:r>
            <a:r>
              <a:rPr lang="en-US" dirty="0"/>
              <a:t>tools (</a:t>
            </a:r>
            <a:r>
              <a:rPr lang="en-US" dirty="0">
                <a:hlinkClick r:id="rId10"/>
              </a:rPr>
              <a:t>grunt-bbb</a:t>
            </a:r>
            <a:r>
              <a:rPr lang="en-US" baseline="30000" dirty="0">
                <a:hlinkClick r:id="rId11"/>
              </a:rPr>
              <a:t>66</a:t>
            </a:r>
            <a:r>
              <a:rPr lang="en-US" dirty="0"/>
              <a:t>, </a:t>
            </a:r>
            <a:r>
              <a:rPr lang="en-US" dirty="0">
                <a:hlinkClick r:id="rId12"/>
              </a:rPr>
              <a:t>brunch</a:t>
            </a:r>
            <a:r>
              <a:rPr lang="en-US" baseline="30000" dirty="0">
                <a:hlinkClick r:id="rId13"/>
              </a:rPr>
              <a:t>67</a:t>
            </a:r>
            <a:r>
              <a:rPr lang="en-US" dirty="0" smtClean="0"/>
              <a:t>)</a:t>
            </a:r>
            <a:endParaRPr lang="en-US" dirty="0"/>
          </a:p>
        </p:txBody>
      </p:sp>
      <p:pic>
        <p:nvPicPr>
          <p:cNvPr id="4" name="Picture 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808676" y="173895"/>
            <a:ext cx="1219201" cy="1219201"/>
          </a:xfrm>
          <a:prstGeom prst="rect">
            <a:avLst/>
          </a:prstGeom>
        </p:spPr>
      </p:pic>
    </p:spTree>
    <p:extLst>
      <p:ext uri="{BB962C8B-B14F-4D97-AF65-F5344CB8AC3E}">
        <p14:creationId xmlns:p14="http://schemas.microsoft.com/office/powerpoint/2010/main" val="311623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1544571" cy="747897"/>
          </a:xfrm>
        </p:spPr>
        <p:txBody>
          <a:bodyPr/>
          <a:lstStyle/>
          <a:p>
            <a:r>
              <a:rPr lang="en-US" dirty="0"/>
              <a:t>Performance </a:t>
            </a:r>
            <a:r>
              <a:rPr lang="en-US" dirty="0" smtClean="0"/>
              <a:t>Comparison: </a:t>
            </a:r>
            <a:r>
              <a:rPr lang="en-US" dirty="0" err="1"/>
              <a:t>TodoMVC</a:t>
            </a:r>
            <a:r>
              <a:rPr lang="en-US" dirty="0"/>
              <a:t> </a:t>
            </a:r>
            <a:r>
              <a:rPr lang="en-US" dirty="0" smtClean="0"/>
              <a:t>Benchmark</a:t>
            </a:r>
            <a:endParaRPr lang="en-US" dirty="0"/>
          </a:p>
        </p:txBody>
      </p:sp>
      <p:sp>
        <p:nvSpPr>
          <p:cNvPr id="3" name="Content Placeholder 2"/>
          <p:cNvSpPr>
            <a:spLocks noGrp="1"/>
          </p:cNvSpPr>
          <p:nvPr>
            <p:ph idx="1"/>
          </p:nvPr>
        </p:nvSpPr>
        <p:spPr>
          <a:xfrm>
            <a:off x="484910" y="1129433"/>
            <a:ext cx="11402290" cy="4637522"/>
          </a:xfrm>
        </p:spPr>
        <p:txBody>
          <a:bodyPr>
            <a:normAutofit/>
          </a:bodyPr>
          <a:lstStyle/>
          <a:p>
            <a:r>
              <a:rPr lang="en-US" dirty="0"/>
              <a:t>Angular (</a:t>
            </a:r>
            <a:r>
              <a:rPr lang="en-US" dirty="0" smtClean="0"/>
              <a:t>v1.2.14), Backbone </a:t>
            </a:r>
            <a:r>
              <a:rPr lang="en-US" dirty="0"/>
              <a:t>(v1.1.2) + jQuery (v2.1.0</a:t>
            </a:r>
            <a:r>
              <a:rPr lang="en-US" dirty="0" smtClean="0"/>
              <a:t>)</a:t>
            </a:r>
          </a:p>
          <a:p>
            <a:r>
              <a:rPr lang="en-US" dirty="0" smtClean="0"/>
              <a:t>Test case: </a:t>
            </a:r>
          </a:p>
          <a:p>
            <a:pPr lvl="1"/>
            <a:r>
              <a:rPr lang="en-US" dirty="0" smtClean="0"/>
              <a:t>Add </a:t>
            </a:r>
            <a:r>
              <a:rPr lang="en-US" dirty="0"/>
              <a:t>100 </a:t>
            </a:r>
            <a:r>
              <a:rPr lang="en-US" dirty="0" err="1"/>
              <a:t>todos</a:t>
            </a:r>
            <a:r>
              <a:rPr lang="en-US" dirty="0"/>
              <a:t>, toggle them one by one, then delete them one by </a:t>
            </a:r>
            <a:r>
              <a:rPr lang="en-US" dirty="0" smtClean="0"/>
              <a:t>one, </a:t>
            </a:r>
          </a:p>
          <a:p>
            <a:pPr lvl="1"/>
            <a:r>
              <a:rPr lang="en-US" dirty="0" smtClean="0"/>
              <a:t>10 </a:t>
            </a:r>
            <a:r>
              <a:rPr lang="en-US" dirty="0"/>
              <a:t>runs </a:t>
            </a:r>
            <a:r>
              <a:rPr lang="en-US" dirty="0" smtClean="0"/>
              <a:t>average </a:t>
            </a:r>
          </a:p>
          <a:p>
            <a:pPr lvl="2"/>
            <a:r>
              <a:rPr lang="en-US" dirty="0" smtClean="0"/>
              <a:t>Data </a:t>
            </a:r>
            <a:r>
              <a:rPr lang="en-US" dirty="0"/>
              <a:t>collected on an Late 2013 Retina </a:t>
            </a:r>
            <a:r>
              <a:rPr lang="en-US" dirty="0" err="1"/>
              <a:t>Macbook</a:t>
            </a:r>
            <a:r>
              <a:rPr lang="en-US" dirty="0"/>
              <a:t> Pro 13 with a 2.6GHz dual-core i5-4288U Processor under OS X Mavericks 10.9.1.</a:t>
            </a:r>
          </a:p>
          <a:p>
            <a:r>
              <a:rPr lang="en-US" dirty="0" smtClean="0"/>
              <a:t>Average Response on </a:t>
            </a:r>
            <a:r>
              <a:rPr lang="en-US" dirty="0"/>
              <a:t>Chrome 33, Firefox 28 and Safari 7</a:t>
            </a:r>
            <a:endParaRPr lang="en-US" dirty="0" smtClean="0"/>
          </a:p>
          <a:p>
            <a:pPr lvl="1"/>
            <a:r>
              <a:rPr lang="en-US" sz="2600" dirty="0" err="1" smtClean="0"/>
              <a:t>AngularJS</a:t>
            </a:r>
            <a:r>
              <a:rPr lang="en-US" sz="2600" dirty="0" smtClean="0"/>
              <a:t>	1617.72ms</a:t>
            </a:r>
          </a:p>
          <a:p>
            <a:pPr lvl="1"/>
            <a:r>
              <a:rPr lang="en-US" sz="2600" dirty="0" smtClean="0"/>
              <a:t>Backbone	</a:t>
            </a:r>
            <a:r>
              <a:rPr lang="en-US" sz="2600" dirty="0"/>
              <a:t> </a:t>
            </a:r>
            <a:r>
              <a:rPr lang="en-US" sz="2600" dirty="0" smtClean="0"/>
              <a:t> 833.36ms</a:t>
            </a:r>
            <a:endParaRPr lang="en-US" dirty="0"/>
          </a:p>
          <a:p>
            <a:r>
              <a:rPr lang="en-US" dirty="0" smtClean="0"/>
              <a:t>http</a:t>
            </a:r>
            <a:r>
              <a:rPr lang="en-US" dirty="0"/>
              <a:t>://vuejs.org/perf</a:t>
            </a:r>
            <a:r>
              <a:rPr lang="en-US" dirty="0" smtClean="0"/>
              <a:t>/</a:t>
            </a:r>
          </a:p>
        </p:txBody>
      </p:sp>
      <p:sp>
        <p:nvSpPr>
          <p:cNvPr id="5" name="Rectangle 4"/>
          <p:cNvSpPr/>
          <p:nvPr/>
        </p:nvSpPr>
        <p:spPr>
          <a:xfrm>
            <a:off x="1227327" y="3969328"/>
            <a:ext cx="3708355" cy="768928"/>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0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448876" cy="747897"/>
          </a:xfrm>
        </p:spPr>
        <p:txBody>
          <a:bodyPr/>
          <a:lstStyle/>
          <a:p>
            <a:r>
              <a:rPr lang="en-US" dirty="0" smtClean="0"/>
              <a:t>Summary</a:t>
            </a:r>
            <a:endParaRPr lang="en-US" dirty="0">
              <a:solidFill>
                <a:schemeClr val="accent4">
                  <a:lumMod val="60000"/>
                  <a:lumOff val="40000"/>
                  <a:alpha val="99000"/>
                </a:schemeClr>
              </a:solidFill>
            </a:endParaRPr>
          </a:p>
        </p:txBody>
      </p:sp>
      <p:sp>
        <p:nvSpPr>
          <p:cNvPr id="3" name="Text Placeholder 2"/>
          <p:cNvSpPr>
            <a:spLocks noGrp="1"/>
          </p:cNvSpPr>
          <p:nvPr>
            <p:ph idx="1"/>
          </p:nvPr>
        </p:nvSpPr>
        <p:spPr>
          <a:prstGeom prst="rect">
            <a:avLst/>
          </a:prstGeom>
        </p:spPr>
        <p:txBody>
          <a:bodyPr>
            <a:normAutofit/>
          </a:bodyPr>
          <a:lstStyle/>
          <a:p>
            <a:r>
              <a:rPr lang="en-US" dirty="0" smtClean="0"/>
              <a:t>Backbone was easier to learn compared to Angular</a:t>
            </a:r>
          </a:p>
          <a:p>
            <a:r>
              <a:rPr lang="en-US" dirty="0" smtClean="0"/>
              <a:t>Backbone tends to be faster than Angular in </a:t>
            </a:r>
            <a:r>
              <a:rPr lang="en-US" dirty="0" err="1" smtClean="0"/>
              <a:t>ToDoMVC</a:t>
            </a:r>
            <a:r>
              <a:rPr lang="en-US" dirty="0" smtClean="0"/>
              <a:t> </a:t>
            </a:r>
            <a:r>
              <a:rPr lang="en-US" dirty="0" err="1" smtClean="0"/>
              <a:t>perf</a:t>
            </a:r>
            <a:r>
              <a:rPr lang="en-US" dirty="0" smtClean="0"/>
              <a:t> tests</a:t>
            </a:r>
          </a:p>
          <a:p>
            <a:r>
              <a:rPr lang="en-US" dirty="0" smtClean="0"/>
              <a:t>Angular resulted in fewer lines code than Backbone for our app making it easier to maintain</a:t>
            </a:r>
          </a:p>
          <a:p>
            <a:r>
              <a:rPr lang="en-US" dirty="0" smtClean="0"/>
              <a:t>Angular provided far more features (e.g. data-binding, custom directives, declarative markup)</a:t>
            </a:r>
          </a:p>
          <a:p>
            <a:pPr marL="0" indent="0">
              <a:buNone/>
            </a:pPr>
            <a:endParaRPr lang="en-US" dirty="0"/>
          </a:p>
        </p:txBody>
      </p:sp>
      <p:pic>
        <p:nvPicPr>
          <p:cNvPr id="7" name="Picture 2" descr="Angular.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686" y="3165579"/>
            <a:ext cx="601027" cy="62091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074" y="2316451"/>
            <a:ext cx="632639" cy="63263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074" y="1683812"/>
            <a:ext cx="632639" cy="632639"/>
          </a:xfrm>
          <a:prstGeom prst="rect">
            <a:avLst/>
          </a:prstGeom>
        </p:spPr>
      </p:pic>
      <p:pic>
        <p:nvPicPr>
          <p:cNvPr id="11" name="Picture 2" descr="Angular.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686" y="4050352"/>
            <a:ext cx="601027" cy="620919"/>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77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549031" cy="747897"/>
          </a:xfrm>
        </p:spPr>
        <p:txBody>
          <a:bodyPr/>
          <a:lstStyle/>
          <a:p>
            <a:r>
              <a:rPr lang="en-US" dirty="0" smtClean="0"/>
              <a:t>Resources</a:t>
            </a:r>
            <a:endParaRPr lang="en-US" dirty="0">
              <a:solidFill>
                <a:schemeClr val="accent4">
                  <a:lumMod val="60000"/>
                  <a:lumOff val="40000"/>
                  <a:alpha val="99000"/>
                </a:schemeClr>
              </a:solidFill>
            </a:endParaRPr>
          </a:p>
        </p:txBody>
      </p:sp>
      <p:sp>
        <p:nvSpPr>
          <p:cNvPr id="3" name="Text Placeholder 2"/>
          <p:cNvSpPr>
            <a:spLocks noGrp="1"/>
          </p:cNvSpPr>
          <p:nvPr>
            <p:ph idx="1"/>
          </p:nvPr>
        </p:nvSpPr>
        <p:spPr>
          <a:prstGeom prst="rect">
            <a:avLst/>
          </a:prstGeom>
        </p:spPr>
        <p:txBody>
          <a:bodyPr>
            <a:normAutofit/>
          </a:bodyPr>
          <a:lstStyle/>
          <a:p>
            <a:r>
              <a:rPr lang="en-US" dirty="0" err="1" smtClean="0"/>
              <a:t>AngularJS</a:t>
            </a:r>
            <a:r>
              <a:rPr lang="en-US" dirty="0" smtClean="0"/>
              <a:t>: </a:t>
            </a:r>
            <a:r>
              <a:rPr lang="en-US" dirty="0" smtClean="0">
                <a:hlinkClick r:id="rId2"/>
              </a:rPr>
              <a:t>http://angularjs.org</a:t>
            </a:r>
            <a:endParaRPr lang="en-US" dirty="0" smtClean="0"/>
          </a:p>
          <a:p>
            <a:r>
              <a:rPr lang="en-US" dirty="0" err="1" smtClean="0"/>
              <a:t>BackboneJS</a:t>
            </a:r>
            <a:r>
              <a:rPr lang="en-US" dirty="0" smtClean="0"/>
              <a:t>:</a:t>
            </a:r>
            <a:r>
              <a:rPr lang="en-US" dirty="0"/>
              <a:t> </a:t>
            </a:r>
            <a:r>
              <a:rPr lang="en-US" dirty="0" smtClean="0">
                <a:hlinkClick r:id="rId3"/>
              </a:rPr>
              <a:t>http</a:t>
            </a:r>
            <a:r>
              <a:rPr lang="en-US" dirty="0">
                <a:hlinkClick r:id="rId3"/>
              </a:rPr>
              <a:t>://</a:t>
            </a:r>
            <a:r>
              <a:rPr lang="en-US" dirty="0" smtClean="0">
                <a:hlinkClick r:id="rId3"/>
              </a:rPr>
              <a:t>backbonejs.org</a:t>
            </a:r>
            <a:endParaRPr lang="en-US" dirty="0" smtClean="0"/>
          </a:p>
          <a:p>
            <a:r>
              <a:rPr lang="en-US" dirty="0" smtClean="0"/>
              <a:t>My </a:t>
            </a:r>
            <a:r>
              <a:rPr lang="en-US" dirty="0" err="1" smtClean="0"/>
              <a:t>ToDo</a:t>
            </a:r>
            <a:r>
              <a:rPr lang="en-US" dirty="0" smtClean="0"/>
              <a:t> app on </a:t>
            </a:r>
            <a:r>
              <a:rPr lang="en-US" dirty="0" err="1" smtClean="0"/>
              <a:t>github</a:t>
            </a:r>
            <a:r>
              <a:rPr lang="en-US" dirty="0" smtClean="0"/>
              <a:t> </a:t>
            </a:r>
            <a:r>
              <a:rPr lang="en-US" dirty="0">
                <a:hlinkClick r:id="rId4"/>
              </a:rPr>
              <a:t>https://</a:t>
            </a:r>
            <a:r>
              <a:rPr lang="en-US" dirty="0" smtClean="0">
                <a:hlinkClick r:id="rId4"/>
              </a:rPr>
              <a:t>github.com/doristchen/AngularBackbone</a:t>
            </a:r>
            <a:r>
              <a:rPr lang="en-US" dirty="0" smtClean="0"/>
              <a:t> </a:t>
            </a:r>
            <a:endParaRPr lang="en-US" dirty="0"/>
          </a:p>
          <a:p>
            <a:r>
              <a:rPr lang="en-US" dirty="0" err="1" smtClean="0"/>
              <a:t>ToDo</a:t>
            </a:r>
            <a:r>
              <a:rPr lang="en-US" dirty="0" smtClean="0"/>
              <a:t> MVC: </a:t>
            </a:r>
            <a:r>
              <a:rPr lang="en-US" dirty="0" smtClean="0">
                <a:hlinkClick r:id="rId5"/>
              </a:rPr>
              <a:t>http://todomvc.com</a:t>
            </a:r>
            <a:endParaRPr lang="en-US" dirty="0" smtClean="0"/>
          </a:p>
          <a:p>
            <a:endParaRPr lang="en-US" dirty="0" smtClean="0"/>
          </a:p>
          <a:p>
            <a:pPr marL="283951" lvl="1" indent="0">
              <a:buNone/>
            </a:pPr>
            <a:endParaRPr lang="en-US" dirty="0" smtClean="0"/>
          </a:p>
        </p:txBody>
      </p:sp>
    </p:spTree>
    <p:extLst>
      <p:ext uri="{BB962C8B-B14F-4D97-AF65-F5344CB8AC3E}">
        <p14:creationId xmlns:p14="http://schemas.microsoft.com/office/powerpoint/2010/main" val="283727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X">
  <a:themeElements>
    <a:clrScheme name="Microsoft Core">
      <a:dk1>
        <a:sysClr val="windowText" lastClr="000000"/>
      </a:dk1>
      <a:lt1>
        <a:sysClr val="window" lastClr="FFFFFF"/>
      </a:lt1>
      <a:dk2>
        <a:srgbClr val="00188F"/>
      </a:dk2>
      <a:lt2>
        <a:srgbClr val="FFFFFF"/>
      </a:lt2>
      <a:accent1>
        <a:srgbClr val="00BCF2"/>
      </a:accent1>
      <a:accent2>
        <a:srgbClr val="FF8C00"/>
      </a:accent2>
      <a:accent3>
        <a:srgbClr val="68217A"/>
      </a:accent3>
      <a:accent4>
        <a:srgbClr val="EC008C"/>
      </a:accent4>
      <a:accent5>
        <a:srgbClr val="00188F"/>
      </a:accent5>
      <a:accent6>
        <a:srgbClr val="7FBA00"/>
      </a:accent6>
      <a:hlink>
        <a:srgbClr val="EC008C"/>
      </a:hlink>
      <a:folHlink>
        <a:srgbClr val="EC008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X" id="{06B7A97B-49BC-491A-835C-B939DDBDF9F1}" vid="{487E4A4F-9C08-40CD-9E0D-D287CAC6CAC7}"/>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706_phuff" id="{9BB31D73-739B-476F-B18A-89F513DEAA3B}" vid="{6AB454AF-D5BC-4100-B715-CFE689375672}"/>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706_phuff" id="{9BB31D73-739B-476F-B18A-89F513DEAA3B}" vid="{6AB454AF-D5BC-4100-B715-CFE689375672}"/>
    </a:ext>
  </a:extLst>
</a:theme>
</file>

<file path=ppt/theme/theme5.xml><?xml version="1.0" encoding="utf-8"?>
<a:theme xmlns:a="http://schemas.openxmlformats.org/drawingml/2006/main" name="2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706_phuff" id="{9BB31D73-739B-476F-B18A-89F513DEAA3B}" vid="{6AB454AF-D5BC-4100-B715-CFE68937567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EE4172E24ECA4AB3B7C2B4987243AB" ma:contentTypeVersion="1" ma:contentTypeDescription="Create a new document." ma:contentTypeScope="" ma:versionID="95880253de0aed35a66aa1303e9b849b">
  <xsd:schema xmlns:xsd="http://www.w3.org/2001/XMLSchema" xmlns:xs="http://www.w3.org/2001/XMLSchema" xmlns:p="http://schemas.microsoft.com/office/2006/metadata/properties" xmlns:ns3="d62456c1-4066-49dc-aab4-e5621a538577" targetNamespace="http://schemas.microsoft.com/office/2006/metadata/properties" ma:root="true" ma:fieldsID="e71f436288e56c22e914b9ba63023ac2" ns3:_="">
    <xsd:import namespace="d62456c1-4066-49dc-aab4-e5621a53857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456c1-4066-49dc-aab4-e5621a5385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5D40A8-7111-409A-896B-63786B1369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2456c1-4066-49dc-aab4-e5621a538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93FB4A-9DCE-4B9D-A1ED-1A1D98B26CD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62456c1-4066-49dc-aab4-e5621a538577"/>
    <ds:schemaRef ds:uri="http://www.w3.org/XML/1998/namespace"/>
    <ds:schemaRef ds:uri="http://purl.org/dc/dcmitype/"/>
  </ds:schemaRefs>
</ds:datastoreItem>
</file>

<file path=customXml/itemProps3.xml><?xml version="1.0" encoding="utf-8"?>
<ds:datastoreItem xmlns:ds="http://schemas.openxmlformats.org/officeDocument/2006/customXml" ds:itemID="{A1E9565F-9C8B-470A-9FB3-52AA42BABA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Template>
  <TotalTime>7178</TotalTime>
  <Words>760</Words>
  <Application>Microsoft Office PowerPoint</Application>
  <PresentationFormat>Widescreen</PresentationFormat>
  <Paragraphs>75</Paragraphs>
  <Slides>9</Slides>
  <Notes>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9</vt:i4>
      </vt:variant>
    </vt:vector>
  </HeadingPairs>
  <TitlesOfParts>
    <vt:vector size="22" baseType="lpstr">
      <vt:lpstr>Arial</vt:lpstr>
      <vt:lpstr>Avenir LT Pro 45 Book</vt:lpstr>
      <vt:lpstr>Calibri</vt:lpstr>
      <vt:lpstr>Consolas</vt:lpstr>
      <vt:lpstr>ＭＳ Ｐゴシック</vt:lpstr>
      <vt:lpstr>Segoe UI</vt:lpstr>
      <vt:lpstr>Segoe UI Light</vt:lpstr>
      <vt:lpstr>Wingdings</vt:lpstr>
      <vt:lpstr>HEX</vt:lpstr>
      <vt:lpstr>5-30629_Build_Template_WHITE</vt:lpstr>
      <vt:lpstr>5-30629_Build_Template_DARK BLUE</vt:lpstr>
      <vt:lpstr>1_5-30629_Build_Template_DARK BLUE</vt:lpstr>
      <vt:lpstr>2_5-30629_Build_Template_DARK BLUE</vt:lpstr>
      <vt:lpstr>Angular or Backbone: Go Mobile! Part 2 To Do App Demo</vt:lpstr>
      <vt:lpstr>Doris Chen, Ph.D.</vt:lpstr>
      <vt:lpstr>Agenda</vt:lpstr>
      <vt:lpstr>Demo</vt:lpstr>
      <vt:lpstr>When to use Angular?</vt:lpstr>
      <vt:lpstr>When to use Backbone?</vt:lpstr>
      <vt:lpstr>Performance Comparison: TodoMVC Benchmark</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J. Salva</dc:creator>
  <cp:lastModifiedBy>Doris Chen</cp:lastModifiedBy>
  <cp:revision>95</cp:revision>
  <dcterms:created xsi:type="dcterms:W3CDTF">2014-10-11T14:06:29Z</dcterms:created>
  <dcterms:modified xsi:type="dcterms:W3CDTF">2015-09-14T06:55:33Z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0x010100BDEE4172E24ECA4AB3B7C2B4987243AB</vt:lpwstr>
  </property>
</Properties>
</file>