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8"/>
  </p:notesMasterIdLst>
  <p:sldIdLst>
    <p:sldId id="297" r:id="rId8"/>
    <p:sldId id="298" r:id="rId9"/>
    <p:sldId id="300" r:id="rId10"/>
    <p:sldId id="270" r:id="rId11"/>
    <p:sldId id="271" r:id="rId12"/>
    <p:sldId id="272" r:id="rId13"/>
    <p:sldId id="273" r:id="rId14"/>
    <p:sldId id="276" r:id="rId15"/>
    <p:sldId id="289"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0453" autoAdjust="0"/>
  </p:normalViewPr>
  <p:slideViewPr>
    <p:cSldViewPr snapToGrid="0">
      <p:cViewPr varScale="1">
        <p:scale>
          <a:sx n="67" d="100"/>
          <a:sy n="67" d="100"/>
        </p:scale>
        <p:origin x="62" y="250"/>
      </p:cViewPr>
      <p:guideLst/>
    </p:cSldViewPr>
  </p:slideViewPr>
  <p:notesTextViewPr>
    <p:cViewPr>
      <p:scale>
        <a:sx n="3" d="2"/>
        <a:sy n="3" d="2"/>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2509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1538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3</a:t>
            </a:fld>
            <a:endParaRPr lang="en-US"/>
          </a:p>
        </p:txBody>
      </p:sp>
    </p:spTree>
    <p:extLst>
      <p:ext uri="{BB962C8B-B14F-4D97-AF65-F5344CB8AC3E}">
        <p14:creationId xmlns:p14="http://schemas.microsoft.com/office/powerpoint/2010/main" val="427672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1.emf"/><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1.emf"/><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1.emf"/><Relationship Id="rId4" Type="http://schemas.openxmlformats.org/officeDocument/2006/relationships/slideLayout" Target="../slideLayouts/slideLayout39.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4"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smtClean="0"/>
              <a:t>Web Camp Keynote</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4759" t="26611" r="33477" b="16659"/>
          <a:stretch/>
        </p:blipFill>
        <p:spPr>
          <a:xfrm>
            <a:off x="4957306" y="3381167"/>
            <a:ext cx="3195022" cy="3205779"/>
          </a:xfrm>
          <a:prstGeom prst="ellipse">
            <a:avLst/>
          </a:prstGeom>
          <a:ln>
            <a:noFill/>
          </a:ln>
          <a:effectLst>
            <a:softEdge rad="317500"/>
          </a:effectLst>
        </p:spPr>
      </p:pic>
    </p:spTree>
    <p:extLst>
      <p:ext uri="{BB962C8B-B14F-4D97-AF65-F5344CB8AC3E}">
        <p14:creationId xmlns:p14="http://schemas.microsoft.com/office/powerpoint/2010/main" val="8040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6991660"/>
              </p:ext>
            </p:extLst>
          </p:nvPr>
        </p:nvGraphicFramePr>
        <p:xfrm>
          <a:off x="503098" y="769505"/>
          <a:ext cx="11185804" cy="5318991"/>
        </p:xfrm>
        <a:graphic>
          <a:graphicData uri="http://schemas.openxmlformats.org/drawingml/2006/table">
            <a:tbl>
              <a:tblPr firstRow="1" bandRow="1">
                <a:tableStyleId>{6E25E649-3F16-4E02-A733-19D2CDBF48F0}</a:tableStyleId>
              </a:tblPr>
              <a:tblGrid>
                <a:gridCol w="8312666"/>
                <a:gridCol w="2873138"/>
              </a:tblGrid>
              <a:tr h="409188">
                <a:tc>
                  <a:txBody>
                    <a:bodyPr/>
                    <a:lstStyle/>
                    <a:p>
                      <a:r>
                        <a:rPr lang="en-US" sz="2000" dirty="0" smtClean="0"/>
                        <a:t>Session</a:t>
                      </a:r>
                      <a:endParaRPr lang="en-US" sz="2000" dirty="0"/>
                    </a:p>
                  </a:txBody>
                  <a:tcPr marL="45720" marR="45720"/>
                </a:tc>
                <a:tc>
                  <a:txBody>
                    <a:bodyPr/>
                    <a:lstStyle/>
                    <a:p>
                      <a:r>
                        <a:rPr lang="en-US" sz="2000" dirty="0" smtClean="0"/>
                        <a:t>9AM Start</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Introduction to ASP.NET and Visual Studio 2013</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8735">
                <a:tc>
                  <a:txBody>
                    <a:bodyPr/>
                    <a:lstStyle/>
                    <a:p>
                      <a:r>
                        <a:rPr lang="en-US" sz="2000" b="1" dirty="0" smtClean="0">
                          <a:solidFill>
                            <a:srgbClr val="00B050"/>
                          </a:solidFill>
                          <a:effectLst>
                            <a:outerShdw blurRad="38100" dist="38100" dir="2700000" algn="tl">
                              <a:srgbClr val="000000">
                                <a:alpha val="43137"/>
                              </a:srgbClr>
                            </a:outerShdw>
                          </a:effectLst>
                        </a:rPr>
                        <a:t>Break</a:t>
                      </a:r>
                      <a:endParaRPr lang="en-US" sz="2000" b="1" dirty="0">
                        <a:solidFill>
                          <a:srgbClr val="00B050"/>
                        </a:solidFill>
                        <a:effectLst>
                          <a:outerShdw blurRad="38100" dist="38100" dir="2700000" algn="tl">
                            <a:srgbClr val="000000">
                              <a:alpha val="43137"/>
                            </a:srgbClr>
                          </a:outerShdw>
                        </a:effectLst>
                      </a:endParaRPr>
                    </a:p>
                  </a:txBody>
                  <a:tcPr marL="45720" marR="45720"/>
                </a:tc>
                <a:tc>
                  <a:txBody>
                    <a:bodyPr/>
                    <a:lstStyle/>
                    <a:p>
                      <a:r>
                        <a:rPr lang="en-US" sz="2000" b="0" i="1" dirty="0" smtClean="0">
                          <a:solidFill>
                            <a:srgbClr val="00B050"/>
                          </a:solidFill>
                          <a:effectLst/>
                        </a:rPr>
                        <a:t>15 minutes</a:t>
                      </a:r>
                      <a:endParaRPr lang="en-US" sz="2000" b="0" i="1" dirty="0">
                        <a:solidFill>
                          <a:srgbClr val="00B050"/>
                        </a:solidFill>
                        <a:effectLst/>
                      </a:endParaRPr>
                    </a:p>
                  </a:txBody>
                  <a:tcPr marL="45720" marR="45720"/>
                </a:tc>
              </a:tr>
              <a:tr h="409188">
                <a:tc>
                  <a:txBody>
                    <a:bodyPr/>
                    <a:lstStyle/>
                    <a:p>
                      <a:r>
                        <a:rPr lang="en-US" sz="2000" dirty="0" smtClean="0">
                          <a:solidFill>
                            <a:srgbClr val="000000"/>
                          </a:solidFill>
                        </a:rPr>
                        <a:t>Client-side</a:t>
                      </a:r>
                      <a:r>
                        <a:rPr lang="en-US" sz="2000" baseline="0" dirty="0" smtClean="0">
                          <a:solidFill>
                            <a:srgbClr val="000000"/>
                          </a:solidFill>
                        </a:rPr>
                        <a:t> development for modern web</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b="1" dirty="0" smtClean="0">
                          <a:solidFill>
                            <a:srgbClr val="00B050"/>
                          </a:solidFill>
                          <a:effectLst>
                            <a:outerShdw blurRad="38100" dist="38100" dir="2700000" algn="tl">
                              <a:srgbClr val="000000">
                                <a:alpha val="43137"/>
                              </a:srgbClr>
                            </a:outerShdw>
                          </a:effectLst>
                        </a:rPr>
                        <a:t>Lunch</a:t>
                      </a:r>
                      <a:endParaRPr lang="en-US" sz="2000" b="1" dirty="0">
                        <a:solidFill>
                          <a:srgbClr val="00B050"/>
                        </a:solidFill>
                        <a:effectLst>
                          <a:outerShdw blurRad="38100" dist="38100" dir="2700000" algn="tl">
                            <a:srgbClr val="000000">
                              <a:alpha val="43137"/>
                            </a:srgbClr>
                          </a:outerShdw>
                        </a:effectLst>
                      </a:endParaRPr>
                    </a:p>
                  </a:txBody>
                  <a:tcPr marL="45720" marR="45720"/>
                </a:tc>
                <a:tc>
                  <a:txBody>
                    <a:bodyPr/>
                    <a:lstStyle/>
                    <a:p>
                      <a:r>
                        <a:rPr lang="en-US" sz="2000" b="0" i="1" dirty="0" smtClean="0">
                          <a:solidFill>
                            <a:srgbClr val="00B050"/>
                          </a:solidFill>
                          <a:effectLst/>
                        </a:rPr>
                        <a:t>1 </a:t>
                      </a:r>
                      <a:r>
                        <a:rPr lang="en-US" sz="2000" b="0" i="1" dirty="0" smtClean="0">
                          <a:solidFill>
                            <a:srgbClr val="00B050"/>
                          </a:solidFill>
                          <a:effectLst/>
                        </a:rPr>
                        <a:t>hour</a:t>
                      </a:r>
                      <a:endParaRPr lang="en-US" sz="2000" b="0" i="1" dirty="0">
                        <a:solidFill>
                          <a:srgbClr val="00B050"/>
                        </a:solidFill>
                        <a:effectLst/>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b="1" dirty="0" smtClean="0">
                          <a:solidFill>
                            <a:srgbClr val="00B050"/>
                          </a:solidFill>
                          <a:effectLst>
                            <a:outerShdw blurRad="38100" dist="38100" dir="2700000" algn="tl">
                              <a:srgbClr val="000000">
                                <a:alpha val="43137"/>
                              </a:srgbClr>
                            </a:outerShdw>
                          </a:effectLst>
                        </a:rPr>
                        <a:t>Break</a:t>
                      </a:r>
                      <a:endParaRPr lang="en-US" sz="2000" b="1" dirty="0">
                        <a:solidFill>
                          <a:srgbClr val="00B050"/>
                        </a:solidFill>
                        <a:effectLst>
                          <a:outerShdw blurRad="38100" dist="38100" dir="2700000" algn="tl">
                            <a:srgbClr val="000000">
                              <a:alpha val="43137"/>
                            </a:srgbClr>
                          </a:outerShdw>
                        </a:effectLst>
                      </a:endParaRPr>
                    </a:p>
                  </a:txBody>
                  <a:tcPr marL="45720" marR="45720"/>
                </a:tc>
                <a:tc>
                  <a:txBody>
                    <a:bodyPr/>
                    <a:lstStyle/>
                    <a:p>
                      <a:r>
                        <a:rPr lang="en-US" sz="2000" b="0" i="1" dirty="0" smtClean="0">
                          <a:solidFill>
                            <a:srgbClr val="00B050"/>
                          </a:solidFill>
                          <a:effectLst/>
                        </a:rPr>
                        <a:t>15 minutes</a:t>
                      </a:r>
                      <a:endParaRPr lang="en-US" sz="2000" b="0" i="1" dirty="0">
                        <a:solidFill>
                          <a:srgbClr val="00B050"/>
                        </a:solidFill>
                        <a:effectLst/>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a:txBody>
                    <a:bodyPr/>
                    <a:lstStyle/>
                    <a:p>
                      <a:r>
                        <a:rPr lang="en-US" sz="2000" dirty="0" smtClean="0">
                          <a:solidFill>
                            <a:srgbClr val="000000"/>
                          </a:solidFill>
                        </a:rPr>
                        <a:t>What’s </a:t>
                      </a:r>
                      <a:r>
                        <a:rPr lang="en-US" sz="2000" dirty="0" err="1" smtClean="0">
                          <a:solidFill>
                            <a:srgbClr val="000000"/>
                          </a:solidFill>
                        </a:rPr>
                        <a:t>vNext</a:t>
                      </a:r>
                      <a:r>
                        <a:rPr lang="en-US" sz="2000" dirty="0" smtClean="0">
                          <a:solidFill>
                            <a:srgbClr val="000000"/>
                          </a:solidFill>
                        </a:rPr>
                        <a:t>?  | Workshop time…</a:t>
                      </a:r>
                      <a:endParaRPr lang="en-US" sz="2000" dirty="0">
                        <a:solidFill>
                          <a:srgbClr val="000000"/>
                        </a:solidFill>
                      </a:endParaRPr>
                    </a:p>
                  </a:txBody>
                  <a:tcPr marL="45720" marR="45720"/>
                </a:tc>
                <a:tc>
                  <a:txBody>
                    <a:bodyPr/>
                    <a:lstStyle/>
                    <a:p>
                      <a:endParaRPr lang="en-US" sz="2000" dirty="0">
                        <a:solidFill>
                          <a:srgbClr val="000000"/>
                        </a:solidFill>
                      </a:endParaRPr>
                    </a:p>
                  </a:txBody>
                  <a:tcPr marL="45720" marR="45720"/>
                </a:tc>
              </a:tr>
              <a:tr h="409188">
                <a:tc gridSpan="2">
                  <a:txBody>
                    <a:bodyPr/>
                    <a:lstStyle/>
                    <a:p>
                      <a:r>
                        <a:rPr lang="en-US" sz="2000" b="1" dirty="0" err="1" smtClean="0">
                          <a:solidFill>
                            <a:schemeClr val="bg1"/>
                          </a:solidFill>
                        </a:rPr>
                        <a:t>WebCamp</a:t>
                      </a:r>
                      <a:r>
                        <a:rPr lang="en-US" sz="2000" b="1" baseline="0" dirty="0" smtClean="0">
                          <a:solidFill>
                            <a:schemeClr val="bg1"/>
                          </a:solidFill>
                        </a:rPr>
                        <a:t> wrap-up, evaluations, and $100 online store give-a-way </a:t>
                      </a:r>
                      <a:r>
                        <a:rPr lang="en-US" sz="2000" b="1" baseline="0" dirty="0" smtClean="0">
                          <a:solidFill>
                            <a:schemeClr val="bg1"/>
                          </a:solidFill>
                        </a:rPr>
                        <a:t>before 4PM</a:t>
                      </a:r>
                      <a:endParaRPr lang="en-US" sz="2000" b="1" dirty="0">
                        <a:solidFill>
                          <a:schemeClr val="bg1"/>
                        </a:solidFill>
                      </a:endParaRPr>
                    </a:p>
                  </a:txBody>
                  <a:tcPr marL="45720" marR="45720">
                    <a:solidFill>
                      <a:schemeClr val="tx1"/>
                    </a:solidFill>
                  </a:tcPr>
                </a:tc>
                <a:tc hMerge="1">
                  <a:txBody>
                    <a:bodyPr/>
                    <a:lstStyle/>
                    <a:p>
                      <a:endParaRPr lang="en-US" sz="2000" b="1" dirty="0">
                        <a:solidFill>
                          <a:schemeClr val="bg1"/>
                        </a:solidFill>
                      </a:endParaRPr>
                    </a:p>
                  </a:txBody>
                  <a:tcPr marL="45720" marR="45720">
                    <a:solidFill>
                      <a:schemeClr val="tx1"/>
                    </a:solidFill>
                  </a:tcPr>
                </a:tc>
              </a:tr>
            </a:tbl>
          </a:graphicData>
        </a:graphic>
      </p:graphicFrame>
      <p:sp>
        <p:nvSpPr>
          <p:cNvPr id="2" name="Frame 1"/>
          <p:cNvSpPr/>
          <p:nvPr/>
        </p:nvSpPr>
        <p:spPr>
          <a:xfrm>
            <a:off x="451530" y="1171025"/>
            <a:ext cx="11283269" cy="44631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1542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76575" y="1624012"/>
            <a:ext cx="6038850" cy="36099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0523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a:solidFill>
                  <a:schemeClr val="bg1"/>
                </a:solidFill>
              </a:rPr>
              <a:t>http</a:t>
            </a:r>
            <a:r>
              <a:rPr lang="en-US" sz="3200" b="1"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321</Words>
  <Application>Microsoft Office PowerPoint</Application>
  <PresentationFormat>Widescreen</PresentationFormat>
  <Paragraphs>76</Paragraphs>
  <Slides>10</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10</vt:i4>
      </vt:variant>
    </vt:vector>
  </HeadingPairs>
  <TitlesOfParts>
    <vt:vector size="22"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 Keynote</vt:lpstr>
      <vt:lpstr>PowerPoint Presentation</vt:lpstr>
      <vt:lpstr>PowerPoint Presentation</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2015-02-10T20:46:29Z</dcterms:modified>
</cp:coreProperties>
</file>