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6.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 id="2147483714" r:id="rId2"/>
    <p:sldMasterId id="2147483727" r:id="rId3"/>
    <p:sldMasterId id="2147483734" r:id="rId4"/>
    <p:sldMasterId id="2147483741" r:id="rId5"/>
    <p:sldMasterId id="2147483748" r:id="rId6"/>
    <p:sldMasterId id="2147483758" r:id="rId7"/>
  </p:sldMasterIdLst>
  <p:notesMasterIdLst>
    <p:notesMasterId r:id="rId21"/>
  </p:notesMasterIdLst>
  <p:sldIdLst>
    <p:sldId id="312" r:id="rId8"/>
    <p:sldId id="259" r:id="rId9"/>
    <p:sldId id="292" r:id="rId10"/>
    <p:sldId id="305" r:id="rId11"/>
    <p:sldId id="304" r:id="rId12"/>
    <p:sldId id="306" r:id="rId13"/>
    <p:sldId id="307" r:id="rId14"/>
    <p:sldId id="293" r:id="rId15"/>
    <p:sldId id="294" r:id="rId16"/>
    <p:sldId id="295" r:id="rId17"/>
    <p:sldId id="296" r:id="rId18"/>
    <p:sldId id="308" r:id="rId19"/>
    <p:sldId id="26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 Galloway" initials="JG" lastIdx="1" clrIdx="0">
    <p:extLst>
      <p:ext uri="{19B8F6BF-5375-455C-9EA6-DF929625EA0E}">
        <p15:presenceInfo xmlns:p15="http://schemas.microsoft.com/office/powerpoint/2012/main" userId="8709d7dd459c327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98620"/>
    <a:srgbClr val="80B940"/>
    <a:srgbClr val="1D4380"/>
    <a:srgbClr val="46B4B2"/>
    <a:srgbClr val="009C90"/>
    <a:srgbClr val="4AAA5E"/>
    <a:srgbClr val="009950"/>
    <a:srgbClr val="48BAE7"/>
    <a:srgbClr val="E6E7EB"/>
    <a:srgbClr val="289F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82" autoAdjust="0"/>
    <p:restoredTop sz="86880" autoAdjust="0"/>
  </p:normalViewPr>
  <p:slideViewPr>
    <p:cSldViewPr snapToGrid="0">
      <p:cViewPr varScale="1">
        <p:scale>
          <a:sx n="44" d="100"/>
          <a:sy n="44" d="100"/>
        </p:scale>
        <p:origin x="77" y="8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3-12-08T14:23:55.065" idx="1">
    <p:pos x="10" y="10"/>
    <p:text>This slide needs a high level overview of Bootstrap, Identity, Scaffolding and Owin. Separate slides?</p:text>
    <p:extLst>
      <p:ext uri="{C676402C-5697-4E1C-873F-D02D1690AC5C}">
        <p15:threadingInfo xmlns:p15="http://schemas.microsoft.com/office/powerpoint/2012/main" timeZoneBias="0"/>
      </p:ext>
    </p:extLst>
  </p:cm>
</p:cmLst>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FEE284-52FD-45E7-87BF-EB11812F63BB}" type="doc">
      <dgm:prSet loTypeId="urn:microsoft.com/office/officeart/2005/8/layout/default" loCatId="list" qsTypeId="urn:microsoft.com/office/officeart/2005/8/quickstyle/simple1" qsCatId="simple" csTypeId="urn:microsoft.com/office/officeart/2005/8/colors/accent0_3" csCatId="mainScheme"/>
      <dgm:spPr/>
      <dgm:t>
        <a:bodyPr/>
        <a:lstStyle/>
        <a:p>
          <a:endParaRPr lang="en-US"/>
        </a:p>
      </dgm:t>
    </dgm:pt>
    <dgm:pt modelId="{B332C045-A908-4832-A542-E95E6FC72A16}">
      <dgm:prSet/>
      <dgm:spPr/>
      <dgm:t>
        <a:bodyPr/>
        <a:lstStyle/>
        <a:p>
          <a:pPr algn="ctr" rtl="0"/>
          <a:r>
            <a:rPr lang="en-US" baseline="0" smtClean="0"/>
            <a:t>Bootstrap templates</a:t>
          </a:r>
          <a:endParaRPr lang="en-US"/>
        </a:p>
      </dgm:t>
    </dgm:pt>
    <dgm:pt modelId="{1D1DAD01-5399-4690-92AA-C9DD6205E343}" type="parTrans" cxnId="{4644C166-478A-41F3-AA1A-FE47666B2531}">
      <dgm:prSet/>
      <dgm:spPr/>
      <dgm:t>
        <a:bodyPr/>
        <a:lstStyle/>
        <a:p>
          <a:pPr algn="ctr"/>
          <a:endParaRPr lang="en-US"/>
        </a:p>
      </dgm:t>
    </dgm:pt>
    <dgm:pt modelId="{B586C267-052C-453C-B59E-F42A28187EC6}" type="sibTrans" cxnId="{4644C166-478A-41F3-AA1A-FE47666B2531}">
      <dgm:prSet/>
      <dgm:spPr/>
      <dgm:t>
        <a:bodyPr/>
        <a:lstStyle/>
        <a:p>
          <a:pPr algn="ctr"/>
          <a:endParaRPr lang="en-US"/>
        </a:p>
      </dgm:t>
    </dgm:pt>
    <dgm:pt modelId="{2DCBBCCE-5EA0-41AF-97FB-3E41F5E39A73}">
      <dgm:prSet/>
      <dgm:spPr/>
      <dgm:t>
        <a:bodyPr/>
        <a:lstStyle/>
        <a:p>
          <a:pPr algn="ctr" rtl="0"/>
          <a:r>
            <a:rPr lang="en-US" baseline="0" dirty="0" smtClean="0"/>
            <a:t>Identity</a:t>
          </a:r>
          <a:endParaRPr lang="en-US" dirty="0"/>
        </a:p>
      </dgm:t>
    </dgm:pt>
    <dgm:pt modelId="{8E67666B-8CFD-4DAA-AA42-1688A8992189}" type="parTrans" cxnId="{A1AA5F86-5059-4B70-8FED-E688C6D88030}">
      <dgm:prSet/>
      <dgm:spPr/>
      <dgm:t>
        <a:bodyPr/>
        <a:lstStyle/>
        <a:p>
          <a:pPr algn="ctr"/>
          <a:endParaRPr lang="en-US"/>
        </a:p>
      </dgm:t>
    </dgm:pt>
    <dgm:pt modelId="{4377994E-3686-40D5-8813-6BB9A394AE86}" type="sibTrans" cxnId="{A1AA5F86-5059-4B70-8FED-E688C6D88030}">
      <dgm:prSet/>
      <dgm:spPr/>
      <dgm:t>
        <a:bodyPr/>
        <a:lstStyle/>
        <a:p>
          <a:pPr algn="ctr"/>
          <a:endParaRPr lang="en-US"/>
        </a:p>
      </dgm:t>
    </dgm:pt>
    <dgm:pt modelId="{AF6A936D-4AD9-46CC-A371-C9D839149FA0}">
      <dgm:prSet/>
      <dgm:spPr/>
      <dgm:t>
        <a:bodyPr/>
        <a:lstStyle/>
        <a:p>
          <a:pPr algn="ctr" rtl="0"/>
          <a:r>
            <a:rPr lang="en-US" baseline="0" smtClean="0"/>
            <a:t>Scaffolding</a:t>
          </a:r>
          <a:endParaRPr lang="en-US"/>
        </a:p>
      </dgm:t>
    </dgm:pt>
    <dgm:pt modelId="{07A04451-CED7-481C-B1C9-F04C9698A3D6}" type="parTrans" cxnId="{FDF786CA-81F0-4C62-A43A-6FDAC4935A9E}">
      <dgm:prSet/>
      <dgm:spPr/>
      <dgm:t>
        <a:bodyPr/>
        <a:lstStyle/>
        <a:p>
          <a:pPr algn="ctr"/>
          <a:endParaRPr lang="en-US"/>
        </a:p>
      </dgm:t>
    </dgm:pt>
    <dgm:pt modelId="{86A25ABC-7DB5-447E-B18D-0ADE8C9C1A7C}" type="sibTrans" cxnId="{FDF786CA-81F0-4C62-A43A-6FDAC4935A9E}">
      <dgm:prSet/>
      <dgm:spPr/>
      <dgm:t>
        <a:bodyPr/>
        <a:lstStyle/>
        <a:p>
          <a:pPr algn="ctr"/>
          <a:endParaRPr lang="en-US"/>
        </a:p>
      </dgm:t>
    </dgm:pt>
    <dgm:pt modelId="{D5440E0E-7529-4BC2-B5B7-7C0F63D259B9}">
      <dgm:prSet/>
      <dgm:spPr/>
      <dgm:t>
        <a:bodyPr/>
        <a:lstStyle/>
        <a:p>
          <a:pPr algn="ctr" rtl="0"/>
          <a:r>
            <a:rPr lang="en-US" baseline="0" smtClean="0"/>
            <a:t>Owin</a:t>
          </a:r>
          <a:endParaRPr lang="en-US"/>
        </a:p>
      </dgm:t>
    </dgm:pt>
    <dgm:pt modelId="{9BB6BCB4-D8ED-4323-9F66-60DC278C1DCE}" type="parTrans" cxnId="{04D6E0F0-0D57-4DA9-AC08-C1D77E1F3780}">
      <dgm:prSet/>
      <dgm:spPr/>
      <dgm:t>
        <a:bodyPr/>
        <a:lstStyle/>
        <a:p>
          <a:pPr algn="ctr"/>
          <a:endParaRPr lang="en-US"/>
        </a:p>
      </dgm:t>
    </dgm:pt>
    <dgm:pt modelId="{61DEAA9B-AB30-4D01-8A4E-B2EEAC3A00BC}" type="sibTrans" cxnId="{04D6E0F0-0D57-4DA9-AC08-C1D77E1F3780}">
      <dgm:prSet/>
      <dgm:spPr/>
      <dgm:t>
        <a:bodyPr/>
        <a:lstStyle/>
        <a:p>
          <a:pPr algn="ctr"/>
          <a:endParaRPr lang="en-US"/>
        </a:p>
      </dgm:t>
    </dgm:pt>
    <dgm:pt modelId="{FB24D83E-6A20-4FF4-B551-4C1BC150B0FF}" type="pres">
      <dgm:prSet presAssocID="{8CFEE284-52FD-45E7-87BF-EB11812F63BB}" presName="diagram" presStyleCnt="0">
        <dgm:presLayoutVars>
          <dgm:dir/>
          <dgm:resizeHandles val="exact"/>
        </dgm:presLayoutVars>
      </dgm:prSet>
      <dgm:spPr/>
      <dgm:t>
        <a:bodyPr/>
        <a:lstStyle/>
        <a:p>
          <a:endParaRPr lang="en-US"/>
        </a:p>
      </dgm:t>
    </dgm:pt>
    <dgm:pt modelId="{06BBD92D-FE5E-46CB-9773-5C1F67E88422}" type="pres">
      <dgm:prSet presAssocID="{B332C045-A908-4832-A542-E95E6FC72A16}" presName="node" presStyleLbl="node1" presStyleIdx="0" presStyleCnt="4">
        <dgm:presLayoutVars>
          <dgm:bulletEnabled val="1"/>
        </dgm:presLayoutVars>
      </dgm:prSet>
      <dgm:spPr/>
      <dgm:t>
        <a:bodyPr/>
        <a:lstStyle/>
        <a:p>
          <a:endParaRPr lang="en-US"/>
        </a:p>
      </dgm:t>
    </dgm:pt>
    <dgm:pt modelId="{820F59B1-CCA7-4C1D-A405-26CB2B0AED6D}" type="pres">
      <dgm:prSet presAssocID="{B586C267-052C-453C-B59E-F42A28187EC6}" presName="sibTrans" presStyleCnt="0"/>
      <dgm:spPr/>
      <dgm:t>
        <a:bodyPr/>
        <a:lstStyle/>
        <a:p>
          <a:endParaRPr lang="en-US"/>
        </a:p>
      </dgm:t>
    </dgm:pt>
    <dgm:pt modelId="{06126733-B6E7-4AC8-B919-E10A89212D89}" type="pres">
      <dgm:prSet presAssocID="{2DCBBCCE-5EA0-41AF-97FB-3E41F5E39A73}" presName="node" presStyleLbl="node1" presStyleIdx="1" presStyleCnt="4">
        <dgm:presLayoutVars>
          <dgm:bulletEnabled val="1"/>
        </dgm:presLayoutVars>
      </dgm:prSet>
      <dgm:spPr/>
      <dgm:t>
        <a:bodyPr/>
        <a:lstStyle/>
        <a:p>
          <a:endParaRPr lang="en-US"/>
        </a:p>
      </dgm:t>
    </dgm:pt>
    <dgm:pt modelId="{C4C65853-79FB-401E-9B73-559CF9D2CBD5}" type="pres">
      <dgm:prSet presAssocID="{4377994E-3686-40D5-8813-6BB9A394AE86}" presName="sibTrans" presStyleCnt="0"/>
      <dgm:spPr/>
      <dgm:t>
        <a:bodyPr/>
        <a:lstStyle/>
        <a:p>
          <a:endParaRPr lang="en-US"/>
        </a:p>
      </dgm:t>
    </dgm:pt>
    <dgm:pt modelId="{D923CAFD-827E-418A-A6B8-CAEE602F9457}" type="pres">
      <dgm:prSet presAssocID="{AF6A936D-4AD9-46CC-A371-C9D839149FA0}" presName="node" presStyleLbl="node1" presStyleIdx="2" presStyleCnt="4">
        <dgm:presLayoutVars>
          <dgm:bulletEnabled val="1"/>
        </dgm:presLayoutVars>
      </dgm:prSet>
      <dgm:spPr/>
      <dgm:t>
        <a:bodyPr/>
        <a:lstStyle/>
        <a:p>
          <a:endParaRPr lang="en-US"/>
        </a:p>
      </dgm:t>
    </dgm:pt>
    <dgm:pt modelId="{6417EC82-A0A0-4D24-AE6A-D200BB4611A7}" type="pres">
      <dgm:prSet presAssocID="{86A25ABC-7DB5-447E-B18D-0ADE8C9C1A7C}" presName="sibTrans" presStyleCnt="0"/>
      <dgm:spPr/>
      <dgm:t>
        <a:bodyPr/>
        <a:lstStyle/>
        <a:p>
          <a:endParaRPr lang="en-US"/>
        </a:p>
      </dgm:t>
    </dgm:pt>
    <dgm:pt modelId="{B290052F-5007-46EA-AECC-55B61C6D33E9}" type="pres">
      <dgm:prSet presAssocID="{D5440E0E-7529-4BC2-B5B7-7C0F63D259B9}" presName="node" presStyleLbl="node1" presStyleIdx="3" presStyleCnt="4">
        <dgm:presLayoutVars>
          <dgm:bulletEnabled val="1"/>
        </dgm:presLayoutVars>
      </dgm:prSet>
      <dgm:spPr/>
      <dgm:t>
        <a:bodyPr/>
        <a:lstStyle/>
        <a:p>
          <a:endParaRPr lang="en-US"/>
        </a:p>
      </dgm:t>
    </dgm:pt>
  </dgm:ptLst>
  <dgm:cxnLst>
    <dgm:cxn modelId="{36FBBA49-CE1A-414E-AFFB-78C5627E8A11}" type="presOf" srcId="{B332C045-A908-4832-A542-E95E6FC72A16}" destId="{06BBD92D-FE5E-46CB-9773-5C1F67E88422}" srcOrd="0" destOrd="0" presId="urn:microsoft.com/office/officeart/2005/8/layout/default"/>
    <dgm:cxn modelId="{4644C166-478A-41F3-AA1A-FE47666B2531}" srcId="{8CFEE284-52FD-45E7-87BF-EB11812F63BB}" destId="{B332C045-A908-4832-A542-E95E6FC72A16}" srcOrd="0" destOrd="0" parTransId="{1D1DAD01-5399-4690-92AA-C9DD6205E343}" sibTransId="{B586C267-052C-453C-B59E-F42A28187EC6}"/>
    <dgm:cxn modelId="{FDF786CA-81F0-4C62-A43A-6FDAC4935A9E}" srcId="{8CFEE284-52FD-45E7-87BF-EB11812F63BB}" destId="{AF6A936D-4AD9-46CC-A371-C9D839149FA0}" srcOrd="2" destOrd="0" parTransId="{07A04451-CED7-481C-B1C9-F04C9698A3D6}" sibTransId="{86A25ABC-7DB5-447E-B18D-0ADE8C9C1A7C}"/>
    <dgm:cxn modelId="{EDFA12BB-9AD4-444C-97C1-720DE922654F}" type="presOf" srcId="{8CFEE284-52FD-45E7-87BF-EB11812F63BB}" destId="{FB24D83E-6A20-4FF4-B551-4C1BC150B0FF}" srcOrd="0" destOrd="0" presId="urn:microsoft.com/office/officeart/2005/8/layout/default"/>
    <dgm:cxn modelId="{014F1DC0-BA09-499B-BD97-906185BE30DE}" type="presOf" srcId="{AF6A936D-4AD9-46CC-A371-C9D839149FA0}" destId="{D923CAFD-827E-418A-A6B8-CAEE602F9457}" srcOrd="0" destOrd="0" presId="urn:microsoft.com/office/officeart/2005/8/layout/default"/>
    <dgm:cxn modelId="{A2F82AEE-8931-400B-8C44-C530A0DCB31C}" type="presOf" srcId="{2DCBBCCE-5EA0-41AF-97FB-3E41F5E39A73}" destId="{06126733-B6E7-4AC8-B919-E10A89212D89}" srcOrd="0" destOrd="0" presId="urn:microsoft.com/office/officeart/2005/8/layout/default"/>
    <dgm:cxn modelId="{B81F3815-FCA0-4ED8-83BA-58A9DBF02B1A}" type="presOf" srcId="{D5440E0E-7529-4BC2-B5B7-7C0F63D259B9}" destId="{B290052F-5007-46EA-AECC-55B61C6D33E9}" srcOrd="0" destOrd="0" presId="urn:microsoft.com/office/officeart/2005/8/layout/default"/>
    <dgm:cxn modelId="{A1AA5F86-5059-4B70-8FED-E688C6D88030}" srcId="{8CFEE284-52FD-45E7-87BF-EB11812F63BB}" destId="{2DCBBCCE-5EA0-41AF-97FB-3E41F5E39A73}" srcOrd="1" destOrd="0" parTransId="{8E67666B-8CFD-4DAA-AA42-1688A8992189}" sibTransId="{4377994E-3686-40D5-8813-6BB9A394AE86}"/>
    <dgm:cxn modelId="{04D6E0F0-0D57-4DA9-AC08-C1D77E1F3780}" srcId="{8CFEE284-52FD-45E7-87BF-EB11812F63BB}" destId="{D5440E0E-7529-4BC2-B5B7-7C0F63D259B9}" srcOrd="3" destOrd="0" parTransId="{9BB6BCB4-D8ED-4323-9F66-60DC278C1DCE}" sibTransId="{61DEAA9B-AB30-4D01-8A4E-B2EEAC3A00BC}"/>
    <dgm:cxn modelId="{C50379E8-0656-4DDC-8541-BA62A82A7BB1}" type="presParOf" srcId="{FB24D83E-6A20-4FF4-B551-4C1BC150B0FF}" destId="{06BBD92D-FE5E-46CB-9773-5C1F67E88422}" srcOrd="0" destOrd="0" presId="urn:microsoft.com/office/officeart/2005/8/layout/default"/>
    <dgm:cxn modelId="{F3DFBA95-6697-43AA-B61C-62D5181D121F}" type="presParOf" srcId="{FB24D83E-6A20-4FF4-B551-4C1BC150B0FF}" destId="{820F59B1-CCA7-4C1D-A405-26CB2B0AED6D}" srcOrd="1" destOrd="0" presId="urn:microsoft.com/office/officeart/2005/8/layout/default"/>
    <dgm:cxn modelId="{C28D6249-6F00-4C1F-BDF9-B8C23E6B62B8}" type="presParOf" srcId="{FB24D83E-6A20-4FF4-B551-4C1BC150B0FF}" destId="{06126733-B6E7-4AC8-B919-E10A89212D89}" srcOrd="2" destOrd="0" presId="urn:microsoft.com/office/officeart/2005/8/layout/default"/>
    <dgm:cxn modelId="{CAD82F15-5868-4850-846A-E1F6B8CC8E57}" type="presParOf" srcId="{FB24D83E-6A20-4FF4-B551-4C1BC150B0FF}" destId="{C4C65853-79FB-401E-9B73-559CF9D2CBD5}" srcOrd="3" destOrd="0" presId="urn:microsoft.com/office/officeart/2005/8/layout/default"/>
    <dgm:cxn modelId="{482536A1-966D-4DE3-9F07-71CCEE27F49A}" type="presParOf" srcId="{FB24D83E-6A20-4FF4-B551-4C1BC150B0FF}" destId="{D923CAFD-827E-418A-A6B8-CAEE602F9457}" srcOrd="4" destOrd="0" presId="urn:microsoft.com/office/officeart/2005/8/layout/default"/>
    <dgm:cxn modelId="{5040B9B9-2D8D-403B-A2AB-5CADAE7F1536}" type="presParOf" srcId="{FB24D83E-6A20-4FF4-B551-4C1BC150B0FF}" destId="{6417EC82-A0A0-4D24-AE6A-D200BB4611A7}" srcOrd="5" destOrd="0" presId="urn:microsoft.com/office/officeart/2005/8/layout/default"/>
    <dgm:cxn modelId="{372494E6-8BF5-4404-8481-9A16F5838433}" type="presParOf" srcId="{FB24D83E-6A20-4FF4-B551-4C1BC150B0FF}" destId="{B290052F-5007-46EA-AECC-55B61C6D33E9}"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EF6922-2953-4844-8772-4D0BE5F2A43B}" type="doc">
      <dgm:prSet loTypeId="urn:microsoft.com/office/officeart/2005/8/layout/default" loCatId="list" qsTypeId="urn:microsoft.com/office/officeart/2005/8/quickstyle/simple1" qsCatId="simple" csTypeId="urn:microsoft.com/office/officeart/2005/8/colors/accent0_3" csCatId="mainScheme"/>
      <dgm:spPr/>
      <dgm:t>
        <a:bodyPr/>
        <a:lstStyle/>
        <a:p>
          <a:endParaRPr lang="en-US"/>
        </a:p>
      </dgm:t>
    </dgm:pt>
    <dgm:pt modelId="{5E3F697F-46D6-476F-94D3-C4E51534EAB3}">
      <dgm:prSet/>
      <dgm:spPr/>
      <dgm:t>
        <a:bodyPr/>
        <a:lstStyle/>
        <a:p>
          <a:pPr algn="ctr" rtl="0"/>
          <a:r>
            <a:rPr lang="en-US" baseline="0" smtClean="0"/>
            <a:t>Browser Link</a:t>
          </a:r>
          <a:endParaRPr lang="en-US"/>
        </a:p>
      </dgm:t>
    </dgm:pt>
    <dgm:pt modelId="{831134A6-F103-4783-B355-77E6FA57E3D8}" type="parTrans" cxnId="{D5CDDE82-2D78-4AF1-9635-AA5E1DBCB239}">
      <dgm:prSet/>
      <dgm:spPr/>
      <dgm:t>
        <a:bodyPr/>
        <a:lstStyle/>
        <a:p>
          <a:pPr algn="ctr"/>
          <a:endParaRPr lang="en-US"/>
        </a:p>
      </dgm:t>
    </dgm:pt>
    <dgm:pt modelId="{0D5C0E13-5A89-47C1-AFB5-31350484EC22}" type="sibTrans" cxnId="{D5CDDE82-2D78-4AF1-9635-AA5E1DBCB239}">
      <dgm:prSet/>
      <dgm:spPr/>
      <dgm:t>
        <a:bodyPr/>
        <a:lstStyle/>
        <a:p>
          <a:pPr algn="ctr"/>
          <a:endParaRPr lang="en-US"/>
        </a:p>
      </dgm:t>
    </dgm:pt>
    <dgm:pt modelId="{06113B8B-2658-4A92-BB85-50BE49509E04}">
      <dgm:prSet/>
      <dgm:spPr/>
      <dgm:t>
        <a:bodyPr/>
        <a:lstStyle/>
        <a:p>
          <a:pPr algn="ctr" rtl="0"/>
          <a:r>
            <a:rPr lang="en-US" baseline="0" smtClean="0"/>
            <a:t>HTML Editor</a:t>
          </a:r>
          <a:endParaRPr lang="en-US"/>
        </a:p>
      </dgm:t>
    </dgm:pt>
    <dgm:pt modelId="{97D85A37-D940-488F-AEBD-36A2510F5801}" type="parTrans" cxnId="{2FED6895-CCF7-46DE-84E8-47AA3355A220}">
      <dgm:prSet/>
      <dgm:spPr/>
      <dgm:t>
        <a:bodyPr/>
        <a:lstStyle/>
        <a:p>
          <a:pPr algn="ctr"/>
          <a:endParaRPr lang="en-US"/>
        </a:p>
      </dgm:t>
    </dgm:pt>
    <dgm:pt modelId="{54A7AEC9-6E30-4296-8C0C-68A207840EB8}" type="sibTrans" cxnId="{2FED6895-CCF7-46DE-84E8-47AA3355A220}">
      <dgm:prSet/>
      <dgm:spPr/>
      <dgm:t>
        <a:bodyPr/>
        <a:lstStyle/>
        <a:p>
          <a:pPr algn="ctr"/>
          <a:endParaRPr lang="en-US"/>
        </a:p>
      </dgm:t>
    </dgm:pt>
    <dgm:pt modelId="{E309E035-24A4-426F-8DA6-115127050953}">
      <dgm:prSet/>
      <dgm:spPr/>
      <dgm:t>
        <a:bodyPr/>
        <a:lstStyle/>
        <a:p>
          <a:pPr algn="ctr" rtl="0"/>
          <a:r>
            <a:rPr lang="en-US" baseline="0" smtClean="0"/>
            <a:t>Web Essentials</a:t>
          </a:r>
          <a:endParaRPr lang="en-US"/>
        </a:p>
      </dgm:t>
    </dgm:pt>
    <dgm:pt modelId="{26C9B4DA-8E41-4699-8634-EBBF97BAE762}" type="parTrans" cxnId="{EC0C8CD0-893A-40C6-BABE-C1B743BB8A0A}">
      <dgm:prSet/>
      <dgm:spPr/>
      <dgm:t>
        <a:bodyPr/>
        <a:lstStyle/>
        <a:p>
          <a:pPr algn="ctr"/>
          <a:endParaRPr lang="en-US"/>
        </a:p>
      </dgm:t>
    </dgm:pt>
    <dgm:pt modelId="{CA55489A-D07B-4CAD-9FEB-43CF8D4E0F46}" type="sibTrans" cxnId="{EC0C8CD0-893A-40C6-BABE-C1B743BB8A0A}">
      <dgm:prSet/>
      <dgm:spPr/>
      <dgm:t>
        <a:bodyPr/>
        <a:lstStyle/>
        <a:p>
          <a:pPr algn="ctr"/>
          <a:endParaRPr lang="en-US"/>
        </a:p>
      </dgm:t>
    </dgm:pt>
    <dgm:pt modelId="{4E70BFC1-F8B8-4005-9A2C-3CA1CBEAD2E7}">
      <dgm:prSet/>
      <dgm:spPr/>
      <dgm:t>
        <a:bodyPr/>
        <a:lstStyle/>
        <a:p>
          <a:pPr algn="ctr" rtl="0"/>
          <a:r>
            <a:rPr lang="en-US" baseline="0" smtClean="0"/>
            <a:t>Side Waffle</a:t>
          </a:r>
          <a:endParaRPr lang="en-US"/>
        </a:p>
      </dgm:t>
    </dgm:pt>
    <dgm:pt modelId="{8989A643-2560-4B88-9152-22A02B8AB25B}" type="parTrans" cxnId="{FA28F4EB-0942-4DF9-ABA8-D297532A98FE}">
      <dgm:prSet/>
      <dgm:spPr/>
      <dgm:t>
        <a:bodyPr/>
        <a:lstStyle/>
        <a:p>
          <a:pPr algn="ctr"/>
          <a:endParaRPr lang="en-US"/>
        </a:p>
      </dgm:t>
    </dgm:pt>
    <dgm:pt modelId="{54204B93-5A24-4C69-9517-6DD9CBD8981D}" type="sibTrans" cxnId="{FA28F4EB-0942-4DF9-ABA8-D297532A98FE}">
      <dgm:prSet/>
      <dgm:spPr/>
      <dgm:t>
        <a:bodyPr/>
        <a:lstStyle/>
        <a:p>
          <a:pPr algn="ctr"/>
          <a:endParaRPr lang="en-US"/>
        </a:p>
      </dgm:t>
    </dgm:pt>
    <dgm:pt modelId="{B3BF2FE9-2578-4808-9E8D-807224AE412A}" type="pres">
      <dgm:prSet presAssocID="{CFEF6922-2953-4844-8772-4D0BE5F2A43B}" presName="diagram" presStyleCnt="0">
        <dgm:presLayoutVars>
          <dgm:dir/>
          <dgm:resizeHandles val="exact"/>
        </dgm:presLayoutVars>
      </dgm:prSet>
      <dgm:spPr/>
      <dgm:t>
        <a:bodyPr/>
        <a:lstStyle/>
        <a:p>
          <a:endParaRPr lang="en-US"/>
        </a:p>
      </dgm:t>
    </dgm:pt>
    <dgm:pt modelId="{EEC31F3F-5BD5-4E9E-A641-45E67C1E5B0B}" type="pres">
      <dgm:prSet presAssocID="{5E3F697F-46D6-476F-94D3-C4E51534EAB3}" presName="node" presStyleLbl="node1" presStyleIdx="0" presStyleCnt="4">
        <dgm:presLayoutVars>
          <dgm:bulletEnabled val="1"/>
        </dgm:presLayoutVars>
      </dgm:prSet>
      <dgm:spPr/>
      <dgm:t>
        <a:bodyPr/>
        <a:lstStyle/>
        <a:p>
          <a:endParaRPr lang="en-US"/>
        </a:p>
      </dgm:t>
    </dgm:pt>
    <dgm:pt modelId="{864A375E-8BF8-49E0-8F26-4EE76E5CEF29}" type="pres">
      <dgm:prSet presAssocID="{0D5C0E13-5A89-47C1-AFB5-31350484EC22}" presName="sibTrans" presStyleCnt="0"/>
      <dgm:spPr/>
      <dgm:t>
        <a:bodyPr/>
        <a:lstStyle/>
        <a:p>
          <a:endParaRPr lang="en-US"/>
        </a:p>
      </dgm:t>
    </dgm:pt>
    <dgm:pt modelId="{F5BAB179-7F80-4971-B336-BDDA85FE537D}" type="pres">
      <dgm:prSet presAssocID="{06113B8B-2658-4A92-BB85-50BE49509E04}" presName="node" presStyleLbl="node1" presStyleIdx="1" presStyleCnt="4">
        <dgm:presLayoutVars>
          <dgm:bulletEnabled val="1"/>
        </dgm:presLayoutVars>
      </dgm:prSet>
      <dgm:spPr/>
      <dgm:t>
        <a:bodyPr/>
        <a:lstStyle/>
        <a:p>
          <a:endParaRPr lang="en-US"/>
        </a:p>
      </dgm:t>
    </dgm:pt>
    <dgm:pt modelId="{BC32A170-64BC-4AA9-AE21-D3F72F95846C}" type="pres">
      <dgm:prSet presAssocID="{54A7AEC9-6E30-4296-8C0C-68A207840EB8}" presName="sibTrans" presStyleCnt="0"/>
      <dgm:spPr/>
      <dgm:t>
        <a:bodyPr/>
        <a:lstStyle/>
        <a:p>
          <a:endParaRPr lang="en-US"/>
        </a:p>
      </dgm:t>
    </dgm:pt>
    <dgm:pt modelId="{F27A7C40-7C1D-414B-8AEB-4CB7646ABB77}" type="pres">
      <dgm:prSet presAssocID="{E309E035-24A4-426F-8DA6-115127050953}" presName="node" presStyleLbl="node1" presStyleIdx="2" presStyleCnt="4">
        <dgm:presLayoutVars>
          <dgm:bulletEnabled val="1"/>
        </dgm:presLayoutVars>
      </dgm:prSet>
      <dgm:spPr/>
      <dgm:t>
        <a:bodyPr/>
        <a:lstStyle/>
        <a:p>
          <a:endParaRPr lang="en-US"/>
        </a:p>
      </dgm:t>
    </dgm:pt>
    <dgm:pt modelId="{5016AAC5-6C75-497A-B387-07FA10D5A93F}" type="pres">
      <dgm:prSet presAssocID="{CA55489A-D07B-4CAD-9FEB-43CF8D4E0F46}" presName="sibTrans" presStyleCnt="0"/>
      <dgm:spPr/>
      <dgm:t>
        <a:bodyPr/>
        <a:lstStyle/>
        <a:p>
          <a:endParaRPr lang="en-US"/>
        </a:p>
      </dgm:t>
    </dgm:pt>
    <dgm:pt modelId="{8197187E-98B4-4ED7-BB2D-7023BDB15A12}" type="pres">
      <dgm:prSet presAssocID="{4E70BFC1-F8B8-4005-9A2C-3CA1CBEAD2E7}" presName="node" presStyleLbl="node1" presStyleIdx="3" presStyleCnt="4">
        <dgm:presLayoutVars>
          <dgm:bulletEnabled val="1"/>
        </dgm:presLayoutVars>
      </dgm:prSet>
      <dgm:spPr/>
      <dgm:t>
        <a:bodyPr/>
        <a:lstStyle/>
        <a:p>
          <a:endParaRPr lang="en-US"/>
        </a:p>
      </dgm:t>
    </dgm:pt>
  </dgm:ptLst>
  <dgm:cxnLst>
    <dgm:cxn modelId="{D5CDDE82-2D78-4AF1-9635-AA5E1DBCB239}" srcId="{CFEF6922-2953-4844-8772-4D0BE5F2A43B}" destId="{5E3F697F-46D6-476F-94D3-C4E51534EAB3}" srcOrd="0" destOrd="0" parTransId="{831134A6-F103-4783-B355-77E6FA57E3D8}" sibTransId="{0D5C0E13-5A89-47C1-AFB5-31350484EC22}"/>
    <dgm:cxn modelId="{66AE9B5E-717A-443D-91BD-4BA1DB303D3B}" type="presOf" srcId="{CFEF6922-2953-4844-8772-4D0BE5F2A43B}" destId="{B3BF2FE9-2578-4808-9E8D-807224AE412A}" srcOrd="0" destOrd="0" presId="urn:microsoft.com/office/officeart/2005/8/layout/default"/>
    <dgm:cxn modelId="{B87F2C48-BC80-4B06-AA50-DE2B4092C01A}" type="presOf" srcId="{06113B8B-2658-4A92-BB85-50BE49509E04}" destId="{F5BAB179-7F80-4971-B336-BDDA85FE537D}" srcOrd="0" destOrd="0" presId="urn:microsoft.com/office/officeart/2005/8/layout/default"/>
    <dgm:cxn modelId="{2D85614B-EA84-4DD9-AFCC-C414FA2CAB26}" type="presOf" srcId="{5E3F697F-46D6-476F-94D3-C4E51534EAB3}" destId="{EEC31F3F-5BD5-4E9E-A641-45E67C1E5B0B}" srcOrd="0" destOrd="0" presId="urn:microsoft.com/office/officeart/2005/8/layout/default"/>
    <dgm:cxn modelId="{FA28F4EB-0942-4DF9-ABA8-D297532A98FE}" srcId="{CFEF6922-2953-4844-8772-4D0BE5F2A43B}" destId="{4E70BFC1-F8B8-4005-9A2C-3CA1CBEAD2E7}" srcOrd="3" destOrd="0" parTransId="{8989A643-2560-4B88-9152-22A02B8AB25B}" sibTransId="{54204B93-5A24-4C69-9517-6DD9CBD8981D}"/>
    <dgm:cxn modelId="{D447D6B5-7391-4709-995D-A15C87BC500A}" type="presOf" srcId="{E309E035-24A4-426F-8DA6-115127050953}" destId="{F27A7C40-7C1D-414B-8AEB-4CB7646ABB77}" srcOrd="0" destOrd="0" presId="urn:microsoft.com/office/officeart/2005/8/layout/default"/>
    <dgm:cxn modelId="{EC0C8CD0-893A-40C6-BABE-C1B743BB8A0A}" srcId="{CFEF6922-2953-4844-8772-4D0BE5F2A43B}" destId="{E309E035-24A4-426F-8DA6-115127050953}" srcOrd="2" destOrd="0" parTransId="{26C9B4DA-8E41-4699-8634-EBBF97BAE762}" sibTransId="{CA55489A-D07B-4CAD-9FEB-43CF8D4E0F46}"/>
    <dgm:cxn modelId="{814EB501-B13B-49D7-843F-35337B249C1D}" type="presOf" srcId="{4E70BFC1-F8B8-4005-9A2C-3CA1CBEAD2E7}" destId="{8197187E-98B4-4ED7-BB2D-7023BDB15A12}" srcOrd="0" destOrd="0" presId="urn:microsoft.com/office/officeart/2005/8/layout/default"/>
    <dgm:cxn modelId="{2FED6895-CCF7-46DE-84E8-47AA3355A220}" srcId="{CFEF6922-2953-4844-8772-4D0BE5F2A43B}" destId="{06113B8B-2658-4A92-BB85-50BE49509E04}" srcOrd="1" destOrd="0" parTransId="{97D85A37-D940-488F-AEBD-36A2510F5801}" sibTransId="{54A7AEC9-6E30-4296-8C0C-68A207840EB8}"/>
    <dgm:cxn modelId="{9A7F21B1-B4E6-4DD7-A887-2937BE7DD74B}" type="presParOf" srcId="{B3BF2FE9-2578-4808-9E8D-807224AE412A}" destId="{EEC31F3F-5BD5-4E9E-A641-45E67C1E5B0B}" srcOrd="0" destOrd="0" presId="urn:microsoft.com/office/officeart/2005/8/layout/default"/>
    <dgm:cxn modelId="{7F841B0B-CD5A-4C15-92DB-CE332088FECE}" type="presParOf" srcId="{B3BF2FE9-2578-4808-9E8D-807224AE412A}" destId="{864A375E-8BF8-49E0-8F26-4EE76E5CEF29}" srcOrd="1" destOrd="0" presId="urn:microsoft.com/office/officeart/2005/8/layout/default"/>
    <dgm:cxn modelId="{D1870070-051B-403C-A296-019096D09856}" type="presParOf" srcId="{B3BF2FE9-2578-4808-9E8D-807224AE412A}" destId="{F5BAB179-7F80-4971-B336-BDDA85FE537D}" srcOrd="2" destOrd="0" presId="urn:microsoft.com/office/officeart/2005/8/layout/default"/>
    <dgm:cxn modelId="{2429B140-398E-48F2-9EBF-A13AE24AC566}" type="presParOf" srcId="{B3BF2FE9-2578-4808-9E8D-807224AE412A}" destId="{BC32A170-64BC-4AA9-AE21-D3F72F95846C}" srcOrd="3" destOrd="0" presId="urn:microsoft.com/office/officeart/2005/8/layout/default"/>
    <dgm:cxn modelId="{4B569EC9-AA48-4E77-998E-B27C4D58FDBC}" type="presParOf" srcId="{B3BF2FE9-2578-4808-9E8D-807224AE412A}" destId="{F27A7C40-7C1D-414B-8AEB-4CB7646ABB77}" srcOrd="4" destOrd="0" presId="urn:microsoft.com/office/officeart/2005/8/layout/default"/>
    <dgm:cxn modelId="{F4D6AA83-6D66-4E48-9695-C253E00FE879}" type="presParOf" srcId="{B3BF2FE9-2578-4808-9E8D-807224AE412A}" destId="{5016AAC5-6C75-497A-B387-07FA10D5A93F}" srcOrd="5" destOrd="0" presId="urn:microsoft.com/office/officeart/2005/8/layout/default"/>
    <dgm:cxn modelId="{1D38D83C-C6B1-43CC-A772-4BA3A78F408E}" type="presParOf" srcId="{B3BF2FE9-2578-4808-9E8D-807224AE412A}" destId="{8197187E-98B4-4ED7-BB2D-7023BDB15A12}"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90FE3-7537-4D15-A9F5-FDF1805FD5F8}" type="datetimeFigureOut">
              <a:rPr lang="en-US" smtClean="0"/>
              <a:t>2/10/2015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C67A6-C0E7-47DF-97C2-CA9B11275397}" type="slidenum">
              <a:rPr lang="en-US" smtClean="0"/>
              <a:t>‹#›</a:t>
            </a:fld>
            <a:endParaRPr lang="en-US"/>
          </a:p>
        </p:txBody>
      </p:sp>
    </p:spTree>
    <p:extLst>
      <p:ext uri="{BB962C8B-B14F-4D97-AF65-F5344CB8AC3E}">
        <p14:creationId xmlns:p14="http://schemas.microsoft.com/office/powerpoint/2010/main" val="3818312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Description</a:t>
            </a:r>
          </a:p>
          <a:p>
            <a:r>
              <a:rPr lang="en-US" dirty="0" smtClean="0"/>
              <a:t>We'll start out by explaining the One ASP.NET experience in Visual Studio 2013, showing how to create hybrid web applications. Next, we'll introduce new features for web developers in Visual Studio 2013 and Web Essentials, explaining how Visual Studio is the best editor for HTML, CSS and JavaScript as well as your back end code. We'll also look at some new features across the ASP.NET platform including new Bootstrap templates, the new scaffolding system, and the new membership and identity system.</a:t>
            </a:r>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803457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981007E-56B8-4E4D-80F8-EC068B80625A}" type="datetime1">
              <a:rPr lang="en-US" smtClean="0"/>
              <a:t>2/10/2015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07506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981007E-56B8-4E4D-80F8-EC068B80625A}" type="datetime1">
              <a:rPr lang="en-US" smtClean="0"/>
              <a:t>2/10/2015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884345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981007E-56B8-4E4D-80F8-EC068B80625A}" type="datetime1">
              <a:rPr lang="en-US" smtClean="0"/>
              <a:t>2/10/2015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634351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DEMO-One-ASP-NET</a:t>
            </a:r>
          </a:p>
          <a:p>
            <a:endParaRPr lang="en-US" dirty="0" smtClean="0"/>
          </a:p>
          <a:p>
            <a:r>
              <a:rPr lang="en-US" dirty="0" smtClean="0"/>
              <a:t>## Overview ## In this demo you will walk through the process of creating a new site using the new One ASP.NET tooling in Visual </a:t>
            </a:r>
            <a:r>
              <a:rPr lang="en-US" dirty="0" err="1" smtClean="0"/>
              <a:t>Sudio</a:t>
            </a:r>
            <a:r>
              <a:rPr lang="en-US" dirty="0" smtClean="0"/>
              <a:t>. You will start with a Web Forms application, create a simple model "Person" and use the new tooling to scaffold an MVC and a Web </a:t>
            </a:r>
            <a:r>
              <a:rPr lang="en-US" dirty="0" err="1" smtClean="0"/>
              <a:t>Api</a:t>
            </a:r>
            <a:r>
              <a:rPr lang="en-US" dirty="0" smtClean="0"/>
              <a:t> controller for it.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dirty="0" smtClean="0"/>
              <a:t>### Goals ### </a:t>
            </a:r>
          </a:p>
          <a:p>
            <a:r>
              <a:rPr lang="en-US" dirty="0" smtClean="0"/>
              <a:t>In this demo, you will see how to: </a:t>
            </a:r>
          </a:p>
          <a:p>
            <a:r>
              <a:rPr lang="en-US" dirty="0" smtClean="0"/>
              <a:t>1. Create a new site using the new One ASP.NET tooling </a:t>
            </a:r>
          </a:p>
          <a:p>
            <a:r>
              <a:rPr lang="en-US" dirty="0" smtClean="0"/>
              <a:t>2. Create a simple model "Person" </a:t>
            </a:r>
            <a:br>
              <a:rPr lang="en-US" dirty="0" smtClean="0"/>
            </a:br>
            <a:r>
              <a:rPr lang="en-US" dirty="0" smtClean="0"/>
              <a:t>3. Scaffold an MVC controller for Person </a:t>
            </a:r>
          </a:p>
          <a:p>
            <a:r>
              <a:rPr lang="en-US" dirty="0" smtClean="0"/>
              <a:t>4. Scaffold a Web API controller for Person</a:t>
            </a:r>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t>7</a:t>
            </a:fld>
            <a:endParaRPr lang="en-US"/>
          </a:p>
        </p:txBody>
      </p:sp>
    </p:spTree>
    <p:extLst>
      <p:ext uri="{BB962C8B-B14F-4D97-AF65-F5344CB8AC3E}">
        <p14:creationId xmlns:p14="http://schemas.microsoft.com/office/powerpoint/2010/main" val="608346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84D7E90-17F8-419C-9863-373D55ADD8E6}" type="datetime1">
              <a:rPr lang="en-US" smtClean="0"/>
              <a:t>2/10/2015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79443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introduces these features at</a:t>
            </a:r>
            <a:r>
              <a:rPr lang="en-US" baseline="0" dirty="0" smtClean="0"/>
              <a:t> a high level. The demo for these features is included in the next section.</a:t>
            </a:r>
          </a:p>
          <a:p>
            <a:r>
              <a:rPr lang="en-US" dirty="0" smtClean="0"/>
              <a:t>http://www.asp.net/identity</a:t>
            </a:r>
          </a:p>
          <a:p>
            <a:r>
              <a:rPr lang="en-US" dirty="0" smtClean="0"/>
              <a:t>http://owin.org/</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6D04415-B59E-4C7B-B9F3-190CA9C2CD82}" type="datetime1">
              <a:rPr lang="en-US" smtClean="0"/>
              <a:t>2/10/2015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9666197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9970F64-953B-405E-BC1E-CCCF6619DB06}" type="datetime1">
              <a:rPr lang="en-US" smtClean="0"/>
              <a:t>2/10/2015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250009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42E64AC-1CE6-49D9-84F1-EA66C04C420D}" type="datetime1">
              <a:rPr lang="en-US" smtClean="0"/>
              <a:t>2/10/2015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92199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0383042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2598770515"/>
              </p:ext>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68876227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0751376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77589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51869171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3524513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8302862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44360300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18093481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6615103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97751804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6263488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3519163226"/>
              </p:ext>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98338934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80B94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43754996"/>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43193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85155812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14743338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16628956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32306615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24477007"/>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822313139"/>
              </p:ext>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81893465"/>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79419873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99102463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538389"/>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569442567"/>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0696092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57876905"/>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858845961"/>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227641119"/>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694259769"/>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1D43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60193212"/>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652710"/>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1879244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27618525"/>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44040733"/>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754852763"/>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737077731"/>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641958433"/>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26191108"/>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81524605"/>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6183206"/>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924595106"/>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69531671"/>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99573621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069162016"/>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229571234"/>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84240051"/>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738047113"/>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731128"/>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4628228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87842564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5459044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24636393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7845615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image" Target="../media/image1.emf"/><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theme" Target="../theme/theme2.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5" Type="http://schemas.openxmlformats.org/officeDocument/2006/relationships/slideLayout" Target="../slideLayouts/slideLayout20.xml"/><Relationship Id="rId10" Type="http://schemas.openxmlformats.org/officeDocument/2006/relationships/image" Target="../media/image1.emf"/><Relationship Id="rId4" Type="http://schemas.openxmlformats.org/officeDocument/2006/relationships/slideLayout" Target="../slideLayouts/slideLayout19.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5" Type="http://schemas.openxmlformats.org/officeDocument/2006/relationships/slideLayout" Target="../slideLayouts/slideLayout28.xml"/><Relationship Id="rId10" Type="http://schemas.openxmlformats.org/officeDocument/2006/relationships/image" Target="../media/image1.emf"/><Relationship Id="rId4" Type="http://schemas.openxmlformats.org/officeDocument/2006/relationships/slideLayout" Target="../slideLayouts/slideLayout27.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9.xml"/><Relationship Id="rId3" Type="http://schemas.openxmlformats.org/officeDocument/2006/relationships/slideLayout" Target="../slideLayouts/slideLayout34.xml"/><Relationship Id="rId7" Type="http://schemas.openxmlformats.org/officeDocument/2006/relationships/slideLayout" Target="../slideLayouts/slideLayout38.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5" Type="http://schemas.openxmlformats.org/officeDocument/2006/relationships/slideLayout" Target="../slideLayouts/slideLayout36.xml"/><Relationship Id="rId10" Type="http://schemas.openxmlformats.org/officeDocument/2006/relationships/image" Target="../media/image1.emf"/><Relationship Id="rId4" Type="http://schemas.openxmlformats.org/officeDocument/2006/relationships/slideLayout" Target="../slideLayouts/slideLayout35.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5" Type="http://schemas.openxmlformats.org/officeDocument/2006/relationships/slideLayout" Target="../slideLayouts/slideLayout44.xml"/><Relationship Id="rId10" Type="http://schemas.openxmlformats.org/officeDocument/2006/relationships/image" Target="../media/image1.emf"/><Relationship Id="rId4" Type="http://schemas.openxmlformats.org/officeDocument/2006/relationships/slideLayout" Target="../slideLayouts/slideLayout43.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50.xml"/><Relationship Id="rId7" Type="http://schemas.openxmlformats.org/officeDocument/2006/relationships/slideLayout" Target="../slideLayouts/slideLayout54.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5" Type="http://schemas.openxmlformats.org/officeDocument/2006/relationships/slideLayout" Target="../slideLayouts/slideLayout52.xml"/><Relationship Id="rId4" Type="http://schemas.openxmlformats.org/officeDocument/2006/relationships/slideLayout" Target="../slideLayouts/slideLayout51.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3886327376"/>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2"/>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53746960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73" r:id="rId3"/>
    <p:sldLayoutId id="2147483720" r:id="rId4"/>
    <p:sldLayoutId id="2147483779" r:id="rId5"/>
    <p:sldLayoutId id="2147483721" r:id="rId6"/>
    <p:sldLayoutId id="2147483726" r:id="rId7"/>
    <p:sldLayoutId id="2147483722" r:id="rId8"/>
    <p:sldLayoutId id="2147483772" r:id="rId9"/>
    <p:sldLayoutId id="2147483786" r:id="rId10"/>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BDCD2C"/>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310979109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74" r:id="rId3"/>
    <p:sldLayoutId id="2147483730" r:id="rId4"/>
    <p:sldLayoutId id="2147483780" r:id="rId5"/>
    <p:sldLayoutId id="2147483731" r:id="rId6"/>
    <p:sldLayoutId id="2147483732" r:id="rId7"/>
    <p:sldLayoutId id="2147483733"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65158620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75" r:id="rId3"/>
    <p:sldLayoutId id="2147483737" r:id="rId4"/>
    <p:sldLayoutId id="2147483781" r:id="rId5"/>
    <p:sldLayoutId id="2147483738" r:id="rId6"/>
    <p:sldLayoutId id="2147483739" r:id="rId7"/>
    <p:sldLayoutId id="2147483740"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0171B0"/>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78736854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76" r:id="rId3"/>
    <p:sldLayoutId id="2147483744" r:id="rId4"/>
    <p:sldLayoutId id="2147483782" r:id="rId5"/>
    <p:sldLayoutId id="2147483745" r:id="rId6"/>
    <p:sldLayoutId id="2147483746" r:id="rId7"/>
    <p:sldLayoutId id="2147483747"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289FD7"/>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16902548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77" r:id="rId3"/>
    <p:sldLayoutId id="2147483751" r:id="rId4"/>
    <p:sldLayoutId id="2147483783" r:id="rId5"/>
    <p:sldLayoutId id="2147483752" r:id="rId6"/>
    <p:sldLayoutId id="2147483753" r:id="rId7"/>
    <p:sldLayoutId id="2147483754"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419414214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78" r:id="rId3"/>
    <p:sldLayoutId id="2147483761" r:id="rId4"/>
    <p:sldLayoutId id="2147483762" r:id="rId5"/>
    <p:sldLayoutId id="2147483763" r:id="rId6"/>
    <p:sldLayoutId id="2147483764"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1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7017" y="2055604"/>
            <a:ext cx="10515600" cy="1325563"/>
          </a:xfrm>
        </p:spPr>
        <p:txBody>
          <a:bodyPr/>
          <a:lstStyle/>
          <a:p>
            <a:r>
              <a:rPr lang="en-US" sz="6600" dirty="0"/>
              <a:t>Introduction to ASP.NET </a:t>
            </a:r>
            <a:r>
              <a:rPr lang="en-US" sz="6600" dirty="0" smtClean="0"/>
              <a:t>&amp; </a:t>
            </a:r>
            <a:r>
              <a:rPr lang="en-US" sz="6600" dirty="0"/>
              <a:t>Visual Studio 2013 Web </a:t>
            </a:r>
            <a:r>
              <a:rPr lang="en-US" sz="6600" dirty="0" smtClean="0"/>
              <a:t>Tools</a:t>
            </a:r>
            <a:endParaRPr lang="en-US" sz="6600" dirty="0"/>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3200" dirty="0" smtClean="0"/>
              <a:t>Michael Palermo</a:t>
            </a:r>
            <a:endParaRPr lang="en-US" sz="3200" dirty="0"/>
          </a:p>
          <a:p>
            <a:r>
              <a:rPr lang="en-US" sz="2400" b="1" dirty="0" smtClean="0">
                <a:solidFill>
                  <a:srgbClr val="00518E">
                    <a:alpha val="98000"/>
                  </a:srgbClr>
                </a:solidFill>
                <a:effectLst>
                  <a:outerShdw blurRad="38100" dist="38100" dir="2700000" algn="tl">
                    <a:srgbClr val="000000">
                      <a:alpha val="43137"/>
                    </a:srgbClr>
                  </a:outerShdw>
                </a:effectLst>
              </a:rPr>
              <a:t>Microsoft</a:t>
            </a:r>
            <a:endParaRPr lang="en-US" sz="2400" b="1" dirty="0">
              <a:solidFill>
                <a:srgbClr val="00518E">
                  <a:alpha val="98000"/>
                </a:srgbClr>
              </a:solidFill>
              <a:effectLst>
                <a:outerShdw blurRad="38100" dist="38100" dir="2700000" algn="tl">
                  <a:srgbClr val="000000">
                    <a:alpha val="43137"/>
                  </a:srgbClr>
                </a:outerShdw>
              </a:effectLst>
            </a:endParaRPr>
          </a:p>
          <a:p>
            <a:endParaRPr lang="en-US" dirty="0">
              <a:solidFill>
                <a:schemeClr val="accent6">
                  <a:lumMod val="40000"/>
                  <a:lumOff val="60000"/>
                  <a:alpha val="98000"/>
                </a:schemeClr>
              </a:solidFill>
            </a:endParaRPr>
          </a:p>
          <a:p>
            <a:r>
              <a:rPr lang="en-US" sz="2000" b="1" dirty="0" smtClean="0">
                <a:solidFill>
                  <a:schemeClr val="accent6">
                    <a:lumMod val="40000"/>
                    <a:lumOff val="60000"/>
                    <a:alpha val="98000"/>
                  </a:schemeClr>
                </a:solidFill>
              </a:rPr>
              <a:t>mpalermo@microsoft.com</a:t>
            </a:r>
            <a:endParaRPr lang="en-US" sz="2000" b="1" dirty="0">
              <a:solidFill>
                <a:schemeClr val="accent6">
                  <a:lumMod val="40000"/>
                  <a:lumOff val="60000"/>
                  <a:alpha val="98000"/>
                </a:schemeClr>
              </a:solidFill>
            </a:endParaRPr>
          </a:p>
          <a:p>
            <a:r>
              <a:rPr lang="en-US" sz="2000" b="1" dirty="0" smtClean="0">
                <a:solidFill>
                  <a:schemeClr val="accent6">
                    <a:lumMod val="40000"/>
                    <a:lumOff val="60000"/>
                    <a:alpha val="98000"/>
                  </a:schemeClr>
                </a:solidFill>
              </a:rPr>
              <a:t>@palermo4</a:t>
            </a:r>
            <a:endParaRPr lang="en-US" sz="2000" b="1" dirty="0">
              <a:solidFill>
                <a:schemeClr val="accent6">
                  <a:lumMod val="40000"/>
                  <a:lumOff val="60000"/>
                  <a:alpha val="98000"/>
                </a:schemeClr>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5439" y="3381167"/>
            <a:ext cx="5715000" cy="3048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333947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2560" y="1935480"/>
            <a:ext cx="6035040" cy="2987040"/>
          </a:xfrm>
        </p:spPr>
        <p:txBody>
          <a:bodyPr/>
          <a:lstStyle/>
          <a:p>
            <a:pPr algn="ctr"/>
            <a:r>
              <a:rPr lang="en-US" sz="8000" dirty="0" smtClean="0"/>
              <a:t>Visual Studio Web Tools</a:t>
            </a:r>
            <a:endParaRPr lang="en-US" sz="80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80480" y="3015269"/>
            <a:ext cx="5811520" cy="3842731"/>
          </a:xfrm>
          <a:prstGeom prst="rect">
            <a:avLst/>
          </a:prstGeom>
        </p:spPr>
      </p:pic>
    </p:spTree>
    <p:extLst>
      <p:ext uri="{BB962C8B-B14F-4D97-AF65-F5344CB8AC3E}">
        <p14:creationId xmlns:p14="http://schemas.microsoft.com/office/powerpoint/2010/main" val="12663071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sz="half" idx="2"/>
            <p:extLst>
              <p:ext uri="{D42A27DB-BD31-4B8C-83A1-F6EECF244321}">
                <p14:modId xmlns:p14="http://schemas.microsoft.com/office/powerpoint/2010/main" val="1139205483"/>
              </p:ext>
            </p:extLst>
          </p:nvPr>
        </p:nvGraphicFramePr>
        <p:xfrm>
          <a:off x="2124551" y="1335954"/>
          <a:ext cx="7760026" cy="46287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a:xfrm>
            <a:off x="561583" y="10579"/>
            <a:ext cx="11078251" cy="1325375"/>
          </a:xfrm>
        </p:spPr>
        <p:txBody>
          <a:bodyPr/>
          <a:lstStyle/>
          <a:p>
            <a:r>
              <a:rPr lang="en-US" dirty="0" smtClean="0"/>
              <a:t>Visual Studio 2013 – Web Tools</a:t>
            </a:r>
            <a:endParaRPr lang="en-US" dirty="0"/>
          </a:p>
        </p:txBody>
      </p:sp>
    </p:spTree>
    <p:extLst>
      <p:ext uri="{BB962C8B-B14F-4D97-AF65-F5344CB8AC3E}">
        <p14:creationId xmlns:p14="http://schemas.microsoft.com/office/powerpoint/2010/main" val="3339987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solidFill>
                  <a:schemeClr val="bg1">
                    <a:lumMod val="50000"/>
                  </a:schemeClr>
                </a:solidFill>
              </a:rPr>
              <a:t>02</a:t>
            </a:r>
            <a:r>
              <a:rPr lang="en-US" dirty="0" smtClean="0"/>
              <a:t>VSWebTools</a:t>
            </a:r>
            <a:r>
              <a:rPr lang="en-US" dirty="0" smtClean="0"/>
              <a:t/>
            </a:r>
            <a:br>
              <a:rPr lang="en-US" dirty="0" smtClean="0"/>
            </a:br>
            <a:r>
              <a:rPr lang="en-US" b="1" i="1" dirty="0" smtClean="0">
                <a:solidFill>
                  <a:schemeClr val="accent1">
                    <a:lumMod val="40000"/>
                    <a:lumOff val="60000"/>
                  </a:schemeClr>
                </a:solidFill>
              </a:rPr>
              <a:t>/DEMO/</a:t>
            </a:r>
            <a:r>
              <a:rPr lang="en-US" b="1" i="1" dirty="0" err="1" smtClean="0">
                <a:solidFill>
                  <a:schemeClr val="accent1">
                    <a:lumMod val="40000"/>
                    <a:lumOff val="60000"/>
                  </a:schemeClr>
                </a:solidFill>
              </a:rPr>
              <a:t>VisualStudioandWebEssentials</a:t>
            </a:r>
            <a:endParaRPr lang="en-US" b="1" i="1" dirty="0">
              <a:solidFill>
                <a:schemeClr val="accent1">
                  <a:lumMod val="40000"/>
                  <a:lumOff val="60000"/>
                </a:schemeClr>
              </a:solidFill>
            </a:endParaRPr>
          </a:p>
          <a:p>
            <a:endParaRPr lang="en-US" dirty="0"/>
          </a:p>
        </p:txBody>
      </p:sp>
    </p:spTree>
    <p:extLst>
      <p:ext uri="{BB962C8B-B14F-4D97-AF65-F5344CB8AC3E}">
        <p14:creationId xmlns:p14="http://schemas.microsoft.com/office/powerpoint/2010/main" val="4218083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3444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a:xfrm>
            <a:off x="560798" y="2012463"/>
            <a:ext cx="11444935" cy="4215579"/>
          </a:xfrm>
        </p:spPr>
        <p:txBody>
          <a:bodyPr>
            <a:normAutofit/>
          </a:bodyPr>
          <a:lstStyle/>
          <a:p>
            <a:pPr marL="742950" indent="-742950">
              <a:lnSpc>
                <a:spcPct val="100000"/>
              </a:lnSpc>
              <a:buAutoNum type="arabicParenR"/>
            </a:pPr>
            <a:r>
              <a:rPr lang="en-US" sz="5400" dirty="0" smtClean="0">
                <a:latin typeface="+mj-lt"/>
              </a:rPr>
              <a:t>One ASP.NET</a:t>
            </a:r>
          </a:p>
          <a:p>
            <a:pPr marL="742950" indent="-742950">
              <a:lnSpc>
                <a:spcPct val="100000"/>
              </a:lnSpc>
              <a:buAutoNum type="arabicParenR"/>
            </a:pPr>
            <a:r>
              <a:rPr lang="en-US" sz="5400" dirty="0" smtClean="0">
                <a:latin typeface="+mj-lt"/>
              </a:rPr>
              <a:t>Visual Studio 2013 + Web Essentials</a:t>
            </a:r>
          </a:p>
          <a:p>
            <a:pPr marL="742950" indent="-742950">
              <a:lnSpc>
                <a:spcPct val="100000"/>
              </a:lnSpc>
              <a:buAutoNum type="arabicParenR"/>
            </a:pPr>
            <a:r>
              <a:rPr lang="en-US" sz="5400" dirty="0" smtClean="0">
                <a:latin typeface="+mj-lt"/>
              </a:rPr>
              <a:t>What’s new in ASP.NET</a:t>
            </a:r>
          </a:p>
        </p:txBody>
      </p:sp>
    </p:spTree>
    <p:extLst>
      <p:ext uri="{BB962C8B-B14F-4D97-AF65-F5344CB8AC3E}">
        <p14:creationId xmlns:p14="http://schemas.microsoft.com/office/powerpoint/2010/main" val="30635105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ASP.NET</a:t>
            </a:r>
            <a:endParaRPr lang="en-US" dirty="0"/>
          </a:p>
        </p:txBody>
      </p:sp>
      <p:sp>
        <p:nvSpPr>
          <p:cNvPr id="34" name="Rectangle 33"/>
          <p:cNvSpPr/>
          <p:nvPr/>
        </p:nvSpPr>
        <p:spPr bwMode="gray">
          <a:xfrm>
            <a:off x="2073724" y="4891425"/>
            <a:ext cx="8154709" cy="1466556"/>
          </a:xfrm>
          <a:prstGeom prst="rect">
            <a:avLst/>
          </a:prstGeom>
          <a:solidFill>
            <a:srgbClr val="1D438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5399"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ASP.NET</a:t>
            </a:r>
            <a:endParaRPr lang="en-US" sz="5399"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6" name="Rectangle 35"/>
          <p:cNvSpPr/>
          <p:nvPr/>
        </p:nvSpPr>
        <p:spPr bwMode="gray">
          <a:xfrm>
            <a:off x="2073725"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Forms</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7" name="Rectangle 36"/>
          <p:cNvSpPr/>
          <p:nvPr/>
        </p:nvSpPr>
        <p:spPr bwMode="gray">
          <a:xfrm>
            <a:off x="2073725" y="1702496"/>
            <a:ext cx="5401251" cy="1528146"/>
          </a:xfrm>
          <a:prstGeom prst="rect">
            <a:avLst/>
          </a:prstGeom>
          <a:solidFill>
            <a:srgbClr val="46B4B2"/>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5399"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Sites</a:t>
            </a:r>
            <a:endParaRPr lang="en-US" sz="5399"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8" name="Rectangle 37"/>
          <p:cNvSpPr/>
          <p:nvPr/>
        </p:nvSpPr>
        <p:spPr bwMode="gray">
          <a:xfrm>
            <a:off x="3450453"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Pages</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9" name="Rectangle 38"/>
          <p:cNvSpPr/>
          <p:nvPr/>
        </p:nvSpPr>
        <p:spPr bwMode="gray">
          <a:xfrm>
            <a:off x="4827181"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Single</a:t>
            </a:r>
          </a:p>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Page</a:t>
            </a:r>
          </a:p>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Apps</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0" name="Rectangle 39"/>
          <p:cNvSpPr/>
          <p:nvPr/>
        </p:nvSpPr>
        <p:spPr bwMode="gray">
          <a:xfrm>
            <a:off x="6203908"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MVC</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1" name="Rectangle 40"/>
          <p:cNvSpPr/>
          <p:nvPr/>
        </p:nvSpPr>
        <p:spPr bwMode="gray">
          <a:xfrm>
            <a:off x="7580636"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API</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2" name="Rectangle 41"/>
          <p:cNvSpPr/>
          <p:nvPr/>
        </p:nvSpPr>
        <p:spPr bwMode="gray">
          <a:xfrm>
            <a:off x="8957366"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SignalR</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3" name="Rectangle 42"/>
          <p:cNvSpPr/>
          <p:nvPr/>
        </p:nvSpPr>
        <p:spPr bwMode="gray">
          <a:xfrm>
            <a:off x="7580635" y="1702497"/>
            <a:ext cx="2647799" cy="1528146"/>
          </a:xfrm>
          <a:prstGeom prst="rect">
            <a:avLst/>
          </a:prstGeom>
          <a:solidFill>
            <a:srgbClr val="46B4B2"/>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5399"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Services</a:t>
            </a:r>
            <a:endParaRPr lang="en-US" sz="5399"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Tree>
    <p:extLst>
      <p:ext uri="{BB962C8B-B14F-4D97-AF65-F5344CB8AC3E}">
        <p14:creationId xmlns:p14="http://schemas.microsoft.com/office/powerpoint/2010/main" val="309173307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ASP.NET</a:t>
            </a:r>
            <a:endParaRPr lang="en-US" dirty="0"/>
          </a:p>
        </p:txBody>
      </p:sp>
      <p:sp>
        <p:nvSpPr>
          <p:cNvPr id="34" name="Rectangle 33"/>
          <p:cNvSpPr/>
          <p:nvPr/>
        </p:nvSpPr>
        <p:spPr bwMode="gray">
          <a:xfrm>
            <a:off x="2073724" y="4891425"/>
            <a:ext cx="8154709" cy="1466556"/>
          </a:xfrm>
          <a:prstGeom prst="rect">
            <a:avLst/>
          </a:prstGeom>
          <a:solidFill>
            <a:srgbClr val="1D438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5399"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ASP.NET</a:t>
            </a:r>
            <a:endParaRPr lang="en-US" sz="5399"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6" name="Rectangle 35"/>
          <p:cNvSpPr/>
          <p:nvPr/>
        </p:nvSpPr>
        <p:spPr bwMode="gray">
          <a:xfrm>
            <a:off x="2073725"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Forms</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7" name="Rectangle 36"/>
          <p:cNvSpPr/>
          <p:nvPr/>
        </p:nvSpPr>
        <p:spPr bwMode="gray">
          <a:xfrm>
            <a:off x="2073725" y="1702496"/>
            <a:ext cx="5401251" cy="1528146"/>
          </a:xfrm>
          <a:prstGeom prst="rect">
            <a:avLst/>
          </a:prstGeom>
          <a:solidFill>
            <a:srgbClr val="46B4B2"/>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5399"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Sites</a:t>
            </a:r>
            <a:endParaRPr lang="en-US" sz="5399"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8" name="Rectangle 37"/>
          <p:cNvSpPr/>
          <p:nvPr/>
        </p:nvSpPr>
        <p:spPr bwMode="gray">
          <a:xfrm>
            <a:off x="3450453"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Pages</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9" name="Rectangle 38"/>
          <p:cNvSpPr/>
          <p:nvPr/>
        </p:nvSpPr>
        <p:spPr bwMode="gray">
          <a:xfrm>
            <a:off x="4827181"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Single</a:t>
            </a:r>
          </a:p>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Page</a:t>
            </a:r>
          </a:p>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Apps</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0" name="Rectangle 39"/>
          <p:cNvSpPr/>
          <p:nvPr/>
        </p:nvSpPr>
        <p:spPr bwMode="gray">
          <a:xfrm>
            <a:off x="6203908"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MVC</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1" name="Rectangle 40"/>
          <p:cNvSpPr/>
          <p:nvPr/>
        </p:nvSpPr>
        <p:spPr bwMode="gray">
          <a:xfrm>
            <a:off x="7580636"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API</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2" name="Rectangle 41"/>
          <p:cNvSpPr/>
          <p:nvPr/>
        </p:nvSpPr>
        <p:spPr bwMode="gray">
          <a:xfrm>
            <a:off x="8957366"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SignalR</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3" name="Rectangle 42"/>
          <p:cNvSpPr/>
          <p:nvPr/>
        </p:nvSpPr>
        <p:spPr bwMode="gray">
          <a:xfrm>
            <a:off x="7580635" y="1702497"/>
            <a:ext cx="2647799" cy="1528146"/>
          </a:xfrm>
          <a:prstGeom prst="rect">
            <a:avLst/>
          </a:prstGeom>
          <a:solidFill>
            <a:srgbClr val="46B4B2"/>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5399"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Services</a:t>
            </a:r>
            <a:endParaRPr lang="en-US" sz="5399"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12" name="Rectangle 11"/>
          <p:cNvSpPr/>
          <p:nvPr/>
        </p:nvSpPr>
        <p:spPr bwMode="gray">
          <a:xfrm>
            <a:off x="696996" y="3338166"/>
            <a:ext cx="1271068" cy="1445732"/>
          </a:xfrm>
          <a:prstGeom prst="rect">
            <a:avLst/>
          </a:prstGeom>
          <a:solidFill>
            <a:srgbClr val="E9862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3921"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YOU!</a:t>
            </a:r>
            <a:endParaRPr lang="en-US" sz="392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13" name="Rectangle 12"/>
          <p:cNvSpPr/>
          <p:nvPr/>
        </p:nvSpPr>
        <p:spPr bwMode="gray">
          <a:xfrm>
            <a:off x="10334096" y="3338166"/>
            <a:ext cx="1271068" cy="1445732"/>
          </a:xfrm>
          <a:prstGeom prst="rect">
            <a:avLst/>
          </a:prstGeom>
          <a:solidFill>
            <a:srgbClr val="E9862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3921"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YOU!</a:t>
            </a:r>
          </a:p>
        </p:txBody>
      </p:sp>
    </p:spTree>
    <p:extLst>
      <p:ext uri="{BB962C8B-B14F-4D97-AF65-F5344CB8AC3E}">
        <p14:creationId xmlns:p14="http://schemas.microsoft.com/office/powerpoint/2010/main" val="12368664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ASP.NET</a:t>
            </a:r>
            <a:endParaRPr lang="en-US" dirty="0"/>
          </a:p>
        </p:txBody>
      </p:sp>
      <p:sp>
        <p:nvSpPr>
          <p:cNvPr id="34" name="Rectangle 33"/>
          <p:cNvSpPr/>
          <p:nvPr/>
        </p:nvSpPr>
        <p:spPr bwMode="gray">
          <a:xfrm>
            <a:off x="696996" y="4891425"/>
            <a:ext cx="10908168" cy="1466556"/>
          </a:xfrm>
          <a:prstGeom prst="rect">
            <a:avLst/>
          </a:prstGeom>
          <a:solidFill>
            <a:srgbClr val="1D438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5399"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ASP.NET</a:t>
            </a:r>
            <a:endParaRPr lang="en-US" sz="5399"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6" name="Rectangle 35"/>
          <p:cNvSpPr/>
          <p:nvPr/>
        </p:nvSpPr>
        <p:spPr bwMode="gray">
          <a:xfrm>
            <a:off x="2073725"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Forms</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7" name="Rectangle 36"/>
          <p:cNvSpPr/>
          <p:nvPr/>
        </p:nvSpPr>
        <p:spPr bwMode="gray">
          <a:xfrm>
            <a:off x="696995" y="1702496"/>
            <a:ext cx="6777981" cy="1528146"/>
          </a:xfrm>
          <a:prstGeom prst="rect">
            <a:avLst/>
          </a:prstGeom>
          <a:solidFill>
            <a:srgbClr val="46B4B2"/>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5399"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Sites</a:t>
            </a:r>
            <a:endParaRPr lang="en-US" sz="5399"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8" name="Rectangle 37"/>
          <p:cNvSpPr/>
          <p:nvPr/>
        </p:nvSpPr>
        <p:spPr bwMode="gray">
          <a:xfrm>
            <a:off x="3450453"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Pages</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9" name="Rectangle 38"/>
          <p:cNvSpPr/>
          <p:nvPr/>
        </p:nvSpPr>
        <p:spPr bwMode="gray">
          <a:xfrm>
            <a:off x="4827181"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Single</a:t>
            </a:r>
          </a:p>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Page</a:t>
            </a:r>
          </a:p>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Apps</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0" name="Rectangle 39"/>
          <p:cNvSpPr/>
          <p:nvPr/>
        </p:nvSpPr>
        <p:spPr bwMode="gray">
          <a:xfrm>
            <a:off x="6203908"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MVC</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1" name="Rectangle 40"/>
          <p:cNvSpPr/>
          <p:nvPr/>
        </p:nvSpPr>
        <p:spPr bwMode="gray">
          <a:xfrm>
            <a:off x="7580636"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API</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2" name="Rectangle 41"/>
          <p:cNvSpPr/>
          <p:nvPr/>
        </p:nvSpPr>
        <p:spPr bwMode="gray">
          <a:xfrm>
            <a:off x="8957366"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SignalR</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3" name="Rectangle 42"/>
          <p:cNvSpPr/>
          <p:nvPr/>
        </p:nvSpPr>
        <p:spPr bwMode="gray">
          <a:xfrm>
            <a:off x="7580635" y="1702497"/>
            <a:ext cx="4024527" cy="1528146"/>
          </a:xfrm>
          <a:prstGeom prst="rect">
            <a:avLst/>
          </a:prstGeom>
          <a:solidFill>
            <a:srgbClr val="46B4B2"/>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5399"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Services</a:t>
            </a:r>
            <a:endParaRPr lang="en-US" sz="5399"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12" name="Rectangle 11"/>
          <p:cNvSpPr/>
          <p:nvPr/>
        </p:nvSpPr>
        <p:spPr bwMode="gray">
          <a:xfrm>
            <a:off x="696996" y="3338166"/>
            <a:ext cx="1271068" cy="1445732"/>
          </a:xfrm>
          <a:prstGeom prst="rect">
            <a:avLst/>
          </a:prstGeom>
          <a:solidFill>
            <a:srgbClr val="E9862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3921"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YOU!</a:t>
            </a:r>
            <a:endParaRPr lang="en-US" sz="392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13" name="Rectangle 12"/>
          <p:cNvSpPr/>
          <p:nvPr/>
        </p:nvSpPr>
        <p:spPr bwMode="gray">
          <a:xfrm>
            <a:off x="10334096" y="3338166"/>
            <a:ext cx="1271068" cy="1445732"/>
          </a:xfrm>
          <a:prstGeom prst="rect">
            <a:avLst/>
          </a:prstGeom>
          <a:solidFill>
            <a:srgbClr val="E9862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3921"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YOU!</a:t>
            </a:r>
          </a:p>
        </p:txBody>
      </p:sp>
    </p:spTree>
    <p:extLst>
      <p:ext uri="{BB962C8B-B14F-4D97-AF65-F5344CB8AC3E}">
        <p14:creationId xmlns:p14="http://schemas.microsoft.com/office/powerpoint/2010/main" val="1747193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ASP.NET</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6</a:t>
            </a:fld>
            <a:endParaRPr lang="en-US"/>
          </a:p>
        </p:txBody>
      </p:sp>
      <p:sp>
        <p:nvSpPr>
          <p:cNvPr id="5" name="Text Placeholder 4"/>
          <p:cNvSpPr>
            <a:spLocks noGrp="1"/>
          </p:cNvSpPr>
          <p:nvPr>
            <p:ph type="body" sz="quarter" idx="13"/>
          </p:nvPr>
        </p:nvSpPr>
        <p:spPr/>
        <p:txBody>
          <a:bodyPr/>
          <a:lstStyle/>
          <a:p>
            <a:r>
              <a:rPr lang="en-US" dirty="0" smtClean="0"/>
              <a:t>Visual Studio 2013 – New ASP.NET Project</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4951" y="2058882"/>
            <a:ext cx="6611516" cy="4110142"/>
          </a:xfrm>
          <a:prstGeom prst="rect">
            <a:avLst/>
          </a:prstGeom>
        </p:spPr>
      </p:pic>
    </p:spTree>
    <p:extLst>
      <p:ext uri="{BB962C8B-B14F-4D97-AF65-F5344CB8AC3E}">
        <p14:creationId xmlns:p14="http://schemas.microsoft.com/office/powerpoint/2010/main" val="2614050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Subtitle 2"/>
          <p:cNvSpPr>
            <a:spLocks noGrp="1"/>
          </p:cNvSpPr>
          <p:nvPr>
            <p:ph type="subTitle" idx="1"/>
          </p:nvPr>
        </p:nvSpPr>
        <p:spPr/>
        <p:txBody>
          <a:bodyPr/>
          <a:lstStyle/>
          <a:p>
            <a:r>
              <a:rPr lang="en-US" dirty="0" smtClean="0">
                <a:solidFill>
                  <a:schemeClr val="bg1">
                    <a:lumMod val="50000"/>
                  </a:schemeClr>
                </a:solidFill>
              </a:rPr>
              <a:t>02</a:t>
            </a:r>
            <a:r>
              <a:rPr lang="en-US" dirty="0" smtClean="0"/>
              <a:t>OneASPNET</a:t>
            </a:r>
            <a:r>
              <a:rPr lang="en-US" dirty="0" smtClean="0"/>
              <a:t/>
            </a:r>
            <a:br>
              <a:rPr lang="en-US" dirty="0" smtClean="0"/>
            </a:br>
            <a:r>
              <a:rPr lang="en-US" b="1" i="1" dirty="0" smtClean="0">
                <a:solidFill>
                  <a:schemeClr val="accent1">
                    <a:lumMod val="40000"/>
                    <a:lumOff val="60000"/>
                  </a:schemeClr>
                </a:solidFill>
              </a:rPr>
              <a:t>/DEMO/</a:t>
            </a:r>
            <a:r>
              <a:rPr lang="en-US" b="1" i="1" dirty="0" err="1" smtClean="0">
                <a:solidFill>
                  <a:schemeClr val="accent1">
                    <a:lumMod val="40000"/>
                    <a:lumOff val="60000"/>
                  </a:schemeClr>
                </a:solidFill>
              </a:rPr>
              <a:t>OneASPNET</a:t>
            </a:r>
            <a:endParaRPr lang="en-US" b="1" i="1" dirty="0">
              <a:solidFill>
                <a:schemeClr val="accent1">
                  <a:lumMod val="40000"/>
                  <a:lumOff val="60000"/>
                </a:schemeClr>
              </a:solidFill>
            </a:endParaRPr>
          </a:p>
          <a:p>
            <a:endParaRPr lang="en-US" dirty="0"/>
          </a:p>
        </p:txBody>
      </p:sp>
    </p:spTree>
    <p:extLst>
      <p:ext uri="{BB962C8B-B14F-4D97-AF65-F5344CB8AC3E}">
        <p14:creationId xmlns:p14="http://schemas.microsoft.com/office/powerpoint/2010/main" val="3048836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068" y="666021"/>
            <a:ext cx="5747670" cy="5379178"/>
          </a:xfrm>
        </p:spPr>
        <p:txBody>
          <a:bodyPr>
            <a:noAutofit/>
          </a:bodyPr>
          <a:lstStyle/>
          <a:p>
            <a:pPr algn="l"/>
            <a:r>
              <a:rPr lang="en-US" sz="7200" dirty="0" smtClean="0"/>
              <a:t>New ASP.NET Core Features</a:t>
            </a:r>
            <a:endParaRPr lang="en-US" sz="7200"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55951" y="1882267"/>
            <a:ext cx="6336049" cy="4975733"/>
          </a:xfrm>
          <a:prstGeom prst="rect">
            <a:avLst/>
          </a:prstGeom>
        </p:spPr>
      </p:pic>
    </p:spTree>
    <p:extLst>
      <p:ext uri="{BB962C8B-B14F-4D97-AF65-F5344CB8AC3E}">
        <p14:creationId xmlns:p14="http://schemas.microsoft.com/office/powerpoint/2010/main" val="17605819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496038150"/>
              </p:ext>
            </p:extLst>
          </p:nvPr>
        </p:nvGraphicFramePr>
        <p:xfrm>
          <a:off x="1638317" y="1913467"/>
          <a:ext cx="8915366" cy="42305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US" dirty="0" smtClean="0"/>
              <a:t>ASP.NET Core Features</a:t>
            </a:r>
            <a:endParaRPr lang="en-US" dirty="0"/>
          </a:p>
        </p:txBody>
      </p:sp>
    </p:spTree>
    <p:extLst>
      <p:ext uri="{BB962C8B-B14F-4D97-AF65-F5344CB8AC3E}">
        <p14:creationId xmlns:p14="http://schemas.microsoft.com/office/powerpoint/2010/main" val="37060508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Deck 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2630</TotalTime>
  <Words>1085</Words>
  <Application>Microsoft Office PowerPoint</Application>
  <PresentationFormat>Widescreen</PresentationFormat>
  <Paragraphs>122</Paragraphs>
  <Slides>13</Slides>
  <Notes>9</Notes>
  <HiddenSlides>0</HiddenSlides>
  <MMClips>0</MMClips>
  <ScaleCrop>false</ScaleCrop>
  <HeadingPairs>
    <vt:vector size="6" baseType="variant">
      <vt:variant>
        <vt:lpstr>Fonts Used</vt:lpstr>
      </vt:variant>
      <vt:variant>
        <vt:i4>5</vt:i4>
      </vt:variant>
      <vt:variant>
        <vt:lpstr>Theme</vt:lpstr>
      </vt:variant>
      <vt:variant>
        <vt:i4>7</vt:i4>
      </vt:variant>
      <vt:variant>
        <vt:lpstr>Slide Titles</vt:lpstr>
      </vt:variant>
      <vt:variant>
        <vt:i4>13</vt:i4>
      </vt:variant>
    </vt:vector>
  </HeadingPairs>
  <TitlesOfParts>
    <vt:vector size="25" baseType="lpstr">
      <vt:lpstr>Arial</vt:lpstr>
      <vt:lpstr>Calibri</vt:lpstr>
      <vt:lpstr>Segoe UI</vt:lpstr>
      <vt:lpstr>Segoe UI Light</vt:lpstr>
      <vt:lpstr>Segoe UI Semibold</vt:lpstr>
      <vt:lpstr>Deck Title Slide</vt:lpstr>
      <vt:lpstr>Azure Medium</vt:lpstr>
      <vt:lpstr>Azure Green</vt:lpstr>
      <vt:lpstr>Azure Graphite</vt:lpstr>
      <vt:lpstr>Azure Dark</vt:lpstr>
      <vt:lpstr>Azure Basic</vt:lpstr>
      <vt:lpstr>Azure Noir</vt:lpstr>
      <vt:lpstr>Introduction to ASP.NET &amp; Visual Studio 2013 Web Tools</vt:lpstr>
      <vt:lpstr>Agenda</vt:lpstr>
      <vt:lpstr>One ASP.NET</vt:lpstr>
      <vt:lpstr>One ASP.NET</vt:lpstr>
      <vt:lpstr>One ASP.NET</vt:lpstr>
      <vt:lpstr>One ASP.NET</vt:lpstr>
      <vt:lpstr>Demo</vt:lpstr>
      <vt:lpstr>New ASP.NET Core Features</vt:lpstr>
      <vt:lpstr>ASP.NET Core Features</vt:lpstr>
      <vt:lpstr>Visual Studio Web Tools</vt:lpstr>
      <vt:lpstr>Visual Studio 2013 – Web Tools</vt:lpstr>
      <vt:lpstr>Demo</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J. Michael Palermo IV</cp:lastModifiedBy>
  <cp:revision>57</cp:revision>
  <dcterms:created xsi:type="dcterms:W3CDTF">2013-08-05T17:04:56Z</dcterms:created>
  <dcterms:modified xsi:type="dcterms:W3CDTF">2015-02-10T21:57:39Z</dcterms:modified>
</cp:coreProperties>
</file>