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15"/>
  </p:notesMasterIdLst>
  <p:sldIdLst>
    <p:sldId id="280" r:id="rId8"/>
    <p:sldId id="259" r:id="rId9"/>
    <p:sldId id="256" r:id="rId10"/>
    <p:sldId id="270" r:id="rId11"/>
    <p:sldId id="271" r:id="rId12"/>
    <p:sldId id="277"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380"/>
    <a:srgbClr val="289FD7"/>
    <a:srgbClr val="E34F24"/>
    <a:srgbClr val="3C454F"/>
    <a:srgbClr val="BDCD2C"/>
    <a:srgbClr val="617081"/>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44" d="100"/>
          <a:sy n="44" d="100"/>
        </p:scale>
        <p:origin x="77"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2/10/2015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r>
              <a:rPr lang="en-US" dirty="0" smtClean="0"/>
              <a:t>We'll start out by explaining the One ASP.NET experience in Visual Studio 2013, showing how to create hybrid web applications. Next, we'll introduce new features for web developers in Visual Studio 2013 and Web Essentials, explaining how Visual Studio is the best editor for HTML, CSS and JavaScript as well as your back end code. We'll also look at some new features across the ASP.NET platform including new Bootstrap templates, the new scaffolding system, and the new membership and identity system.</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6860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091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061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NULL"/><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NULL"/><Relationship Id="rId4" Type="http://schemas.openxmlformats.org/officeDocument/2006/relationships/slideLayout" Target="../slideLayouts/slideLayout1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NULL"/><Relationship Id="rId5" Type="http://schemas.openxmlformats.org/officeDocument/2006/relationships/slideLayout" Target="../slideLayouts/slideLayout26.xml"/><Relationship Id="rId10" Type="http://schemas.openxmlformats.org/officeDocument/2006/relationships/theme" Target="../theme/theme4.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image" Target="NULL"/><Relationship Id="rId4" Type="http://schemas.openxmlformats.org/officeDocument/2006/relationships/slideLayout" Target="../slideLayouts/slideLayout3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image" Target="NULL"/><Relationship Id="rId4" Type="http://schemas.openxmlformats.org/officeDocument/2006/relationships/slideLayout" Target="../slideLayouts/slideLayout4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 id="214748378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724" y="2055604"/>
            <a:ext cx="11753894" cy="1325563"/>
          </a:xfrm>
        </p:spPr>
        <p:txBody>
          <a:bodyPr/>
          <a:lstStyle/>
          <a:p>
            <a:r>
              <a:rPr lang="en-US" sz="6600" dirty="0"/>
              <a:t>Building </a:t>
            </a:r>
            <a:r>
              <a:rPr lang="en-US" sz="6600" dirty="0" smtClean="0"/>
              <a:t>web applications </a:t>
            </a:r>
            <a:r>
              <a:rPr lang="en-US" sz="6600" dirty="0"/>
              <a:t>using the </a:t>
            </a:r>
            <a:r>
              <a:rPr lang="en-US" sz="6600" dirty="0" smtClean="0"/>
              <a:t>“latest” </a:t>
            </a:r>
            <a:r>
              <a:rPr lang="en-US" sz="6600" dirty="0"/>
              <a:t>ASP.NET technologies</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3200" dirty="0" smtClean="0"/>
              <a:t>Michael Palermo</a:t>
            </a:r>
            <a:endParaRPr lang="en-US" sz="3200" dirty="0"/>
          </a:p>
          <a:p>
            <a:r>
              <a:rPr lang="en-US" sz="2400" b="1" dirty="0" smtClean="0">
                <a:solidFill>
                  <a:srgbClr val="00518E">
                    <a:alpha val="98000"/>
                  </a:srgbClr>
                </a:solidFill>
                <a:effectLst>
                  <a:outerShdw blurRad="38100" dist="38100" dir="2700000" algn="tl">
                    <a:srgbClr val="000000">
                      <a:alpha val="43137"/>
                    </a:srgbClr>
                  </a:outerShdw>
                </a:effectLst>
              </a:rPr>
              <a:t>Microsoft</a:t>
            </a:r>
            <a:endParaRPr lang="en-US" sz="2400" b="1" dirty="0">
              <a:solidFill>
                <a:srgbClr val="00518E">
                  <a:alpha val="98000"/>
                </a:srgbClr>
              </a:solidFill>
              <a:effectLst>
                <a:outerShdw blurRad="38100" dist="38100" dir="2700000" algn="tl">
                  <a:srgbClr val="000000">
                    <a:alpha val="43137"/>
                  </a:srgbClr>
                </a:outerShdw>
              </a:effectLst>
            </a:endParaRPr>
          </a:p>
          <a:p>
            <a:endParaRPr lang="en-US" dirty="0">
              <a:solidFill>
                <a:schemeClr val="accent6">
                  <a:lumMod val="40000"/>
                  <a:lumOff val="60000"/>
                  <a:alpha val="98000"/>
                </a:schemeClr>
              </a:solidFill>
            </a:endParaRPr>
          </a:p>
          <a:p>
            <a:r>
              <a:rPr lang="en-US" sz="2000" b="1" dirty="0" smtClean="0">
                <a:solidFill>
                  <a:schemeClr val="accent6">
                    <a:lumMod val="40000"/>
                    <a:lumOff val="60000"/>
                    <a:alpha val="98000"/>
                  </a:schemeClr>
                </a:solidFill>
              </a:rPr>
              <a:t>mpalermo@microsoft.com</a:t>
            </a:r>
            <a:endParaRPr lang="en-US" sz="2000" b="1" dirty="0">
              <a:solidFill>
                <a:schemeClr val="accent6">
                  <a:lumMod val="40000"/>
                  <a:lumOff val="60000"/>
                  <a:alpha val="98000"/>
                </a:schemeClr>
              </a:solidFill>
            </a:endParaRPr>
          </a:p>
          <a:p>
            <a:r>
              <a:rPr lang="en-US" sz="2000" b="1" dirty="0" smtClean="0">
                <a:solidFill>
                  <a:schemeClr val="accent6">
                    <a:lumMod val="40000"/>
                    <a:lumOff val="60000"/>
                    <a:alpha val="98000"/>
                  </a:schemeClr>
                </a:solidFill>
              </a:rPr>
              <a:t>@palermo4</a:t>
            </a:r>
            <a:endParaRPr lang="en-US" sz="2000" b="1" dirty="0">
              <a:solidFill>
                <a:schemeClr val="accent6">
                  <a:lumMod val="40000"/>
                  <a:lumOff val="60000"/>
                  <a:alpha val="98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4718" y="3624448"/>
            <a:ext cx="4761905" cy="266666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12440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MVC overview</a:t>
            </a:r>
          </a:p>
          <a:p>
            <a:pPr marL="742950" indent="-742950">
              <a:lnSpc>
                <a:spcPct val="100000"/>
              </a:lnSpc>
              <a:buAutoNum type="arabicParenR"/>
            </a:pPr>
            <a:r>
              <a:rPr lang="en-US" sz="5400" dirty="0" smtClean="0">
                <a:latin typeface="+mj-lt"/>
              </a:rPr>
              <a:t>Exploring a new MVC Application</a:t>
            </a:r>
          </a:p>
          <a:p>
            <a:pPr marL="742950" indent="-742950">
              <a:lnSpc>
                <a:spcPct val="100000"/>
              </a:lnSpc>
              <a:buAutoNum type="arabicParenR"/>
            </a:pPr>
            <a:r>
              <a:rPr lang="en-US" sz="5400" dirty="0" smtClean="0">
                <a:latin typeface="+mj-lt"/>
              </a:rPr>
              <a:t>Deploying to Microsoft Azure</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MVC Overview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2838" y="153988"/>
            <a:ext cx="11079162" cy="1325562"/>
          </a:xfrm>
        </p:spPr>
        <p:txBody>
          <a:bodyPr/>
          <a:lstStyle/>
          <a:p>
            <a:r>
              <a:rPr lang="en-US" dirty="0" smtClean="0"/>
              <a:t>Models, Views, and Controllers</a:t>
            </a:r>
            <a:endParaRPr lang="en-US" dirty="0"/>
          </a:p>
        </p:txBody>
      </p:sp>
      <p:sp>
        <p:nvSpPr>
          <p:cNvPr id="60" name="Content Placeholder 1"/>
          <p:cNvSpPr txBox="1">
            <a:spLocks/>
          </p:cNvSpPr>
          <p:nvPr/>
        </p:nvSpPr>
        <p:spPr>
          <a:xfrm>
            <a:off x="2051051" y="1121921"/>
            <a:ext cx="7437333" cy="5120310"/>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algn="r"/>
            <a:r>
              <a:rPr lang="en-US" sz="4800" dirty="0">
                <a:solidFill>
                  <a:srgbClr val="00AEEF">
                    <a:alpha val="99000"/>
                  </a:srgbClr>
                </a:solidFill>
                <a:latin typeface="Segoe UI Light" pitchFamily="34" charset="0"/>
              </a:rPr>
              <a:t>What does MVC look like?</a:t>
            </a:r>
          </a:p>
        </p:txBody>
      </p:sp>
      <p:sp>
        <p:nvSpPr>
          <p:cNvPr id="62" name="Left Arrow 61"/>
          <p:cNvSpPr/>
          <p:nvPr/>
        </p:nvSpPr>
        <p:spPr bwMode="auto">
          <a:xfrm rot="16200000">
            <a:off x="6520961" y="3492962"/>
            <a:ext cx="1293628"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6824875" y="3396429"/>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6" name="Freeform 65"/>
          <p:cNvSpPr>
            <a:spLocks noEditPoints="1"/>
          </p:cNvSpPr>
          <p:nvPr/>
        </p:nvSpPr>
        <p:spPr bwMode="black">
          <a:xfrm>
            <a:off x="6024775" y="5712006"/>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7" name="Right Arrow 66"/>
          <p:cNvSpPr/>
          <p:nvPr/>
        </p:nvSpPr>
        <p:spPr bwMode="auto">
          <a:xfrm>
            <a:off x="6878041" y="5778571"/>
            <a:ext cx="501086" cy="397095"/>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9" name="Rectangle 68"/>
          <p:cNvSpPr/>
          <p:nvPr/>
        </p:nvSpPr>
        <p:spPr bwMode="auto">
          <a:xfrm>
            <a:off x="6024776" y="2021960"/>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Controller</a:t>
            </a:r>
          </a:p>
        </p:txBody>
      </p:sp>
      <p:sp>
        <p:nvSpPr>
          <p:cNvPr id="72" name="Rectangle 71"/>
          <p:cNvSpPr/>
          <p:nvPr/>
        </p:nvSpPr>
        <p:spPr bwMode="auto">
          <a:xfrm>
            <a:off x="6024776" y="4301665"/>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View</a:t>
            </a:r>
          </a:p>
        </p:txBody>
      </p:sp>
      <p:sp>
        <p:nvSpPr>
          <p:cNvPr id="74" name="Right Arrow 73"/>
          <p:cNvSpPr/>
          <p:nvPr/>
        </p:nvSpPr>
        <p:spPr bwMode="auto">
          <a:xfrm>
            <a:off x="3019306" y="2021961"/>
            <a:ext cx="2286000" cy="999459"/>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3019306" y="4294578"/>
            <a:ext cx="2286000" cy="999459"/>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7698415" y="3543059"/>
            <a:ext cx="1143000"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Model</a:t>
            </a:r>
          </a:p>
        </p:txBody>
      </p:sp>
      <p:sp>
        <p:nvSpPr>
          <p:cNvPr id="3" name="TextBox 2"/>
          <p:cNvSpPr txBox="1"/>
          <p:nvPr/>
        </p:nvSpPr>
        <p:spPr>
          <a:xfrm>
            <a:off x="7379127" y="546928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3720874" y="3480138"/>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4126591" y="3741534"/>
            <a:ext cx="949964"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7598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2" grpId="0" animBg="1"/>
      <p:bldP spid="63" grpId="0" animBg="1"/>
      <p:bldP spid="66" grpId="0" animBg="1"/>
      <p:bldP spid="67" grpId="0" animBg="1"/>
      <p:bldP spid="69" grpId="0" animBg="1"/>
      <p:bldP spid="72" grpId="0" animBg="1"/>
      <p:bldP spid="74" grpId="0" animBg="1"/>
      <p:bldP spid="76" grpId="0" animBg="1"/>
      <p:bldP spid="78" grpId="0"/>
      <p:bldP spid="3" grpId="0"/>
      <p:bldP spid="80" grpId="0"/>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 Task</a:t>
            </a:r>
            <a:endParaRPr lang="en-US" dirty="0"/>
          </a:p>
        </p:txBody>
      </p:sp>
      <p:sp>
        <p:nvSpPr>
          <p:cNvPr id="4" name="Subtitle 3"/>
          <p:cNvSpPr>
            <a:spLocks noGrp="1"/>
          </p:cNvSpPr>
          <p:nvPr>
            <p:ph type="subTitle" idx="1"/>
          </p:nvPr>
        </p:nvSpPr>
        <p:spPr/>
        <p:txBody>
          <a:bodyPr/>
          <a:lstStyle/>
          <a:p>
            <a:r>
              <a:rPr lang="en-US" dirty="0" smtClean="0">
                <a:solidFill>
                  <a:schemeClr val="bg1">
                    <a:lumMod val="50000"/>
                  </a:schemeClr>
                </a:solidFill>
              </a:rPr>
              <a:t>03</a:t>
            </a:r>
            <a:r>
              <a:rPr lang="en-US" dirty="0" smtClean="0"/>
              <a:t>BuildDeploy</a:t>
            </a:r>
            <a:endParaRPr lang="en-US" dirty="0" smtClean="0"/>
          </a:p>
          <a:p>
            <a:r>
              <a:rPr lang="en-US" b="1" i="1" dirty="0">
                <a:solidFill>
                  <a:schemeClr val="accent1">
                    <a:lumMod val="40000"/>
                    <a:lumOff val="60000"/>
                  </a:schemeClr>
                </a:solidFill>
              </a:rPr>
              <a:t>/DEMO/</a:t>
            </a:r>
            <a:r>
              <a:rPr lang="en-US" b="1" i="1" dirty="0" err="1">
                <a:solidFill>
                  <a:schemeClr val="accent1">
                    <a:lumMod val="40000"/>
                    <a:lumOff val="60000"/>
                  </a:schemeClr>
                </a:solidFill>
              </a:rPr>
              <a:t>GeekQuizBuildanddeployASP</a:t>
            </a:r>
            <a:endParaRPr lang="en-US" b="1" i="1" dirty="0">
              <a:solidFill>
                <a:schemeClr val="accent1">
                  <a:lumMod val="40000"/>
                  <a:lumOff val="60000"/>
                </a:schemeClr>
              </a:solidFill>
            </a:endParaRPr>
          </a:p>
          <a:p>
            <a:endParaRPr lang="en-US" dirty="0"/>
          </a:p>
        </p:txBody>
      </p:sp>
    </p:spTree>
    <p:extLst>
      <p:ext uri="{BB962C8B-B14F-4D97-AF65-F5344CB8AC3E}">
        <p14:creationId xmlns:p14="http://schemas.microsoft.com/office/powerpoint/2010/main" val="2869992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Recap</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00000"/>
              </a:lnSpc>
            </a:pPr>
            <a:r>
              <a:rPr lang="en-US" dirty="0" smtClean="0">
                <a:sym typeface="Wingdings" panose="05000000000000000000" pitchFamily="2" charset="2"/>
              </a:rPr>
              <a:t> </a:t>
            </a:r>
            <a:r>
              <a:rPr lang="en-US" dirty="0"/>
              <a:t>MVC overview</a:t>
            </a:r>
          </a:p>
          <a:p>
            <a:pPr>
              <a:lnSpc>
                <a:spcPct val="100000"/>
              </a:lnSpc>
            </a:pPr>
            <a:r>
              <a:rPr lang="en-US" dirty="0">
                <a:sym typeface="Wingdings" panose="05000000000000000000" pitchFamily="2" charset="2"/>
              </a:rPr>
              <a:t> </a:t>
            </a:r>
            <a:r>
              <a:rPr lang="en-US" dirty="0" smtClean="0"/>
              <a:t>Exploring </a:t>
            </a:r>
            <a:r>
              <a:rPr lang="en-US" dirty="0"/>
              <a:t>a new MVC Application</a:t>
            </a:r>
          </a:p>
          <a:p>
            <a:pPr>
              <a:lnSpc>
                <a:spcPct val="100000"/>
              </a:lnSpc>
            </a:pPr>
            <a:r>
              <a:rPr lang="en-US" dirty="0" smtClean="0">
                <a:sym typeface="Wingdings" panose="05000000000000000000" pitchFamily="2" charset="2"/>
              </a:rPr>
              <a:t> </a:t>
            </a:r>
            <a:r>
              <a:rPr lang="en-US" dirty="0" smtClean="0"/>
              <a:t>Deploying </a:t>
            </a:r>
            <a:r>
              <a:rPr lang="en-US" dirty="0"/>
              <a:t>to </a:t>
            </a:r>
            <a:r>
              <a:rPr lang="en-US" dirty="0" smtClean="0"/>
              <a:t>Microsoft </a:t>
            </a:r>
            <a:r>
              <a:rPr lang="en-US" dirty="0"/>
              <a:t>Azure</a:t>
            </a:r>
          </a:p>
        </p:txBody>
      </p:sp>
    </p:spTree>
    <p:extLst>
      <p:ext uri="{BB962C8B-B14F-4D97-AF65-F5344CB8AC3E}">
        <p14:creationId xmlns:p14="http://schemas.microsoft.com/office/powerpoint/2010/main" val="3639400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61648" y="2967335"/>
            <a:ext cx="2068708"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Break</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17737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TotalTime>
  <Words>199</Words>
  <Application>Microsoft Office PowerPoint</Application>
  <PresentationFormat>Widescreen</PresentationFormat>
  <Paragraphs>37</Paragraphs>
  <Slides>7</Slides>
  <Notes>2</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7</vt:i4>
      </vt:variant>
    </vt:vector>
  </HeadingPairs>
  <TitlesOfParts>
    <vt:vector size="22" baseType="lpstr">
      <vt:lpstr>Arial</vt:lpstr>
      <vt:lpstr>Calibri</vt:lpstr>
      <vt:lpstr>Segoe UI</vt:lpstr>
      <vt:lpstr>Segoe UI Light</vt:lpstr>
      <vt:lpstr>Segoe UI Semibold</vt:lpstr>
      <vt:lpstr>Segoe UI Symbol</vt:lpstr>
      <vt:lpstr>Times New Roman</vt:lpstr>
      <vt:lpstr>Wingdings</vt:lpstr>
      <vt:lpstr>Deck Title Slide</vt:lpstr>
      <vt:lpstr>Azure Medium</vt:lpstr>
      <vt:lpstr>Azure Green</vt:lpstr>
      <vt:lpstr>Azure Graphite</vt:lpstr>
      <vt:lpstr>Azure Dark</vt:lpstr>
      <vt:lpstr>Azure Basic</vt:lpstr>
      <vt:lpstr>Azure Noir</vt:lpstr>
      <vt:lpstr>Building web applications using the “latest” ASP.NET technologies</vt:lpstr>
      <vt:lpstr>Agenda</vt:lpstr>
      <vt:lpstr>MVC Overview</vt:lpstr>
      <vt:lpstr>Models, Views, and Controllers</vt:lpstr>
      <vt:lpstr>Demo | Task</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 Michael Palermo IV</cp:lastModifiedBy>
  <cp:revision>37</cp:revision>
  <dcterms:created xsi:type="dcterms:W3CDTF">2013-08-05T17:04:56Z</dcterms:created>
  <dcterms:modified xsi:type="dcterms:W3CDTF">2015-02-10T21:59:48Z</dcterms:modified>
</cp:coreProperties>
</file>