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306" r:id="rId3"/>
    <p:sldId id="268" r:id="rId4"/>
    <p:sldId id="270" r:id="rId5"/>
    <p:sldId id="323" r:id="rId6"/>
    <p:sldId id="307" r:id="rId7"/>
    <p:sldId id="308" r:id="rId8"/>
    <p:sldId id="309" r:id="rId9"/>
    <p:sldId id="310" r:id="rId10"/>
    <p:sldId id="311" r:id="rId11"/>
    <p:sldId id="269" r:id="rId12"/>
    <p:sldId id="313" r:id="rId13"/>
    <p:sldId id="314" r:id="rId14"/>
    <p:sldId id="315" r:id="rId15"/>
    <p:sldId id="316" r:id="rId16"/>
    <p:sldId id="317" r:id="rId17"/>
    <p:sldId id="318" r:id="rId18"/>
    <p:sldId id="312" r:id="rId19"/>
    <p:sldId id="320" r:id="rId20"/>
    <p:sldId id="321" r:id="rId21"/>
    <p:sldId id="322" r:id="rId22"/>
    <p:sldId id="31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autoAdjust="0"/>
  </p:normalViewPr>
  <p:slideViewPr>
    <p:cSldViewPr snapToGrid="0">
      <p:cViewPr>
        <p:scale>
          <a:sx n="75" d="100"/>
          <a:sy n="75" d="100"/>
        </p:scale>
        <p:origin x="396" y="12"/>
      </p:cViewPr>
      <p:guideLst/>
    </p:cSldViewPr>
  </p:slideViewPr>
  <p:outlineViewPr>
    <p:cViewPr>
      <p:scale>
        <a:sx n="33" d="100"/>
        <a:sy n="33" d="100"/>
      </p:scale>
      <p:origin x="0" y="-1678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4A57B-D079-4F73-B8C8-6D709A392A0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6CC4-82CB-4AAD-8230-083EA960DFE1}" type="slidenum">
              <a:rPr lang="en-IN" smtClean="0"/>
              <a:t>‹#›</a:t>
            </a:fld>
            <a:endParaRPr lang="en-IN"/>
          </a:p>
        </p:txBody>
      </p:sp>
    </p:spTree>
    <p:extLst>
      <p:ext uri="{BB962C8B-B14F-4D97-AF65-F5344CB8AC3E}">
        <p14:creationId xmlns:p14="http://schemas.microsoft.com/office/powerpoint/2010/main" val="81196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4A57B-D079-4F73-B8C8-6D709A392A08}"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D56CC4-82CB-4AAD-8230-083EA960DFE1}" type="slidenum">
              <a:rPr lang="en-IN" smtClean="0"/>
              <a:t>‹#›</a:t>
            </a:fld>
            <a:endParaRPr lang="en-IN"/>
          </a:p>
        </p:txBody>
      </p:sp>
    </p:spTree>
    <p:extLst>
      <p:ext uri="{BB962C8B-B14F-4D97-AF65-F5344CB8AC3E}">
        <p14:creationId xmlns:p14="http://schemas.microsoft.com/office/powerpoint/2010/main" val="39543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84A57B-D079-4F73-B8C8-6D709A392A0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6CC4-82CB-4AAD-8230-083EA960DFE1}" type="slidenum">
              <a:rPr lang="en-IN" smtClean="0"/>
              <a:t>‹#›</a:t>
            </a:fld>
            <a:endParaRPr lang="en-IN"/>
          </a:p>
        </p:txBody>
      </p:sp>
    </p:spTree>
    <p:extLst>
      <p:ext uri="{BB962C8B-B14F-4D97-AF65-F5344CB8AC3E}">
        <p14:creationId xmlns:p14="http://schemas.microsoft.com/office/powerpoint/2010/main" val="1222761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84A57B-D079-4F73-B8C8-6D709A392A0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6CC4-82CB-4AAD-8230-083EA960DFE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3531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4A57B-D079-4F73-B8C8-6D709A392A0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6CC4-82CB-4AAD-8230-083EA960DFE1}" type="slidenum">
              <a:rPr lang="en-IN" smtClean="0"/>
              <a:t>‹#›</a:t>
            </a:fld>
            <a:endParaRPr lang="en-IN"/>
          </a:p>
        </p:txBody>
      </p:sp>
    </p:spTree>
    <p:extLst>
      <p:ext uri="{BB962C8B-B14F-4D97-AF65-F5344CB8AC3E}">
        <p14:creationId xmlns:p14="http://schemas.microsoft.com/office/powerpoint/2010/main" val="423575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84A57B-D079-4F73-B8C8-6D709A392A08}" type="datetimeFigureOut">
              <a:rPr lang="en-IN" smtClean="0"/>
              <a:t>22-11-2024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6CC4-82CB-4AAD-8230-083EA960DFE1}" type="slidenum">
              <a:rPr lang="en-IN" smtClean="0"/>
              <a:t>‹#›</a:t>
            </a:fld>
            <a:endParaRPr lang="en-IN"/>
          </a:p>
        </p:txBody>
      </p:sp>
    </p:spTree>
    <p:extLst>
      <p:ext uri="{BB962C8B-B14F-4D97-AF65-F5344CB8AC3E}">
        <p14:creationId xmlns:p14="http://schemas.microsoft.com/office/powerpoint/2010/main" val="4049093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84A57B-D079-4F73-B8C8-6D709A392A08}" type="datetimeFigureOut">
              <a:rPr lang="en-IN" smtClean="0"/>
              <a:t>22-11-2024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6CC4-82CB-4AAD-8230-083EA960DFE1}" type="slidenum">
              <a:rPr lang="en-IN" smtClean="0"/>
              <a:t>‹#›</a:t>
            </a:fld>
            <a:endParaRPr lang="en-IN"/>
          </a:p>
        </p:txBody>
      </p:sp>
    </p:spTree>
    <p:extLst>
      <p:ext uri="{BB962C8B-B14F-4D97-AF65-F5344CB8AC3E}">
        <p14:creationId xmlns:p14="http://schemas.microsoft.com/office/powerpoint/2010/main" val="468490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4A57B-D079-4F73-B8C8-6D709A392A0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6CC4-82CB-4AAD-8230-083EA960DFE1}" type="slidenum">
              <a:rPr lang="en-IN" smtClean="0"/>
              <a:t>‹#›</a:t>
            </a:fld>
            <a:endParaRPr lang="en-IN"/>
          </a:p>
        </p:txBody>
      </p:sp>
    </p:spTree>
    <p:extLst>
      <p:ext uri="{BB962C8B-B14F-4D97-AF65-F5344CB8AC3E}">
        <p14:creationId xmlns:p14="http://schemas.microsoft.com/office/powerpoint/2010/main" val="2053398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4A57B-D079-4F73-B8C8-6D709A392A0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6CC4-82CB-4AAD-8230-083EA960DFE1}" type="slidenum">
              <a:rPr lang="en-IN" smtClean="0"/>
              <a:t>‹#›</a:t>
            </a:fld>
            <a:endParaRPr lang="en-IN"/>
          </a:p>
        </p:txBody>
      </p:sp>
    </p:spTree>
    <p:extLst>
      <p:ext uri="{BB962C8B-B14F-4D97-AF65-F5344CB8AC3E}">
        <p14:creationId xmlns:p14="http://schemas.microsoft.com/office/powerpoint/2010/main" val="371611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584A57B-D079-4F73-B8C8-6D709A392A0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6CC4-82CB-4AAD-8230-083EA960DFE1}" type="slidenum">
              <a:rPr lang="en-IN" smtClean="0"/>
              <a:t>‹#›</a:t>
            </a:fld>
            <a:endParaRPr lang="en-IN"/>
          </a:p>
        </p:txBody>
      </p:sp>
    </p:spTree>
    <p:extLst>
      <p:ext uri="{BB962C8B-B14F-4D97-AF65-F5344CB8AC3E}">
        <p14:creationId xmlns:p14="http://schemas.microsoft.com/office/powerpoint/2010/main" val="17350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4A57B-D079-4F73-B8C8-6D709A392A0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6CC4-82CB-4AAD-8230-083EA960DFE1}" type="slidenum">
              <a:rPr lang="en-IN" smtClean="0"/>
              <a:t>‹#›</a:t>
            </a:fld>
            <a:endParaRPr lang="en-IN"/>
          </a:p>
        </p:txBody>
      </p:sp>
    </p:spTree>
    <p:extLst>
      <p:ext uri="{BB962C8B-B14F-4D97-AF65-F5344CB8AC3E}">
        <p14:creationId xmlns:p14="http://schemas.microsoft.com/office/powerpoint/2010/main" val="35098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4A57B-D079-4F73-B8C8-6D709A392A08}"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D56CC4-82CB-4AAD-8230-083EA960DFE1}" type="slidenum">
              <a:rPr lang="en-IN" smtClean="0"/>
              <a:t>‹#›</a:t>
            </a:fld>
            <a:endParaRPr lang="en-IN"/>
          </a:p>
        </p:txBody>
      </p:sp>
    </p:spTree>
    <p:extLst>
      <p:ext uri="{BB962C8B-B14F-4D97-AF65-F5344CB8AC3E}">
        <p14:creationId xmlns:p14="http://schemas.microsoft.com/office/powerpoint/2010/main" val="389063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4A57B-D079-4F73-B8C8-6D709A392A08}" type="datetimeFigureOut">
              <a:rPr lang="en-IN" smtClean="0"/>
              <a:t>22-11-2024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56CC4-82CB-4AAD-8230-083EA960DFE1}" type="slidenum">
              <a:rPr lang="en-IN" smtClean="0"/>
              <a:t>‹#›</a:t>
            </a:fld>
            <a:endParaRPr lang="en-IN"/>
          </a:p>
        </p:txBody>
      </p:sp>
    </p:spTree>
    <p:extLst>
      <p:ext uri="{BB962C8B-B14F-4D97-AF65-F5344CB8AC3E}">
        <p14:creationId xmlns:p14="http://schemas.microsoft.com/office/powerpoint/2010/main" val="842363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584A57B-D079-4F73-B8C8-6D709A392A08}" type="datetimeFigureOut">
              <a:rPr lang="en-IN" smtClean="0"/>
              <a:t>22-11-2024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2D56CC4-82CB-4AAD-8230-083EA960DFE1}" type="slidenum">
              <a:rPr lang="en-IN" smtClean="0"/>
              <a:t>‹#›</a:t>
            </a:fld>
            <a:endParaRPr lang="en-IN"/>
          </a:p>
        </p:txBody>
      </p:sp>
    </p:spTree>
    <p:extLst>
      <p:ext uri="{BB962C8B-B14F-4D97-AF65-F5344CB8AC3E}">
        <p14:creationId xmlns:p14="http://schemas.microsoft.com/office/powerpoint/2010/main" val="248925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84A57B-D079-4F73-B8C8-6D709A392A08}" type="datetimeFigureOut">
              <a:rPr lang="en-IN" smtClean="0"/>
              <a:t>22-11-2024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2D56CC4-82CB-4AAD-8230-083EA960DFE1}" type="slidenum">
              <a:rPr lang="en-IN" smtClean="0"/>
              <a:t>‹#›</a:t>
            </a:fld>
            <a:endParaRPr lang="en-IN"/>
          </a:p>
        </p:txBody>
      </p:sp>
    </p:spTree>
    <p:extLst>
      <p:ext uri="{BB962C8B-B14F-4D97-AF65-F5344CB8AC3E}">
        <p14:creationId xmlns:p14="http://schemas.microsoft.com/office/powerpoint/2010/main" val="356588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584A57B-D079-4F73-B8C8-6D709A392A08}" type="datetimeFigureOut">
              <a:rPr lang="en-IN" smtClean="0"/>
              <a:t>22-11-2024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2D56CC4-82CB-4AAD-8230-083EA960DFE1}" type="slidenum">
              <a:rPr lang="en-IN" smtClean="0"/>
              <a:t>‹#›</a:t>
            </a:fld>
            <a:endParaRPr lang="en-IN"/>
          </a:p>
        </p:txBody>
      </p:sp>
    </p:spTree>
    <p:extLst>
      <p:ext uri="{BB962C8B-B14F-4D97-AF65-F5344CB8AC3E}">
        <p14:creationId xmlns:p14="http://schemas.microsoft.com/office/powerpoint/2010/main" val="551603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4A57B-D079-4F73-B8C8-6D709A392A08}"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D56CC4-82CB-4AAD-8230-083EA960DFE1}" type="slidenum">
              <a:rPr lang="en-IN" smtClean="0"/>
              <a:t>‹#›</a:t>
            </a:fld>
            <a:endParaRPr lang="en-IN"/>
          </a:p>
        </p:txBody>
      </p:sp>
    </p:spTree>
    <p:extLst>
      <p:ext uri="{BB962C8B-B14F-4D97-AF65-F5344CB8AC3E}">
        <p14:creationId xmlns:p14="http://schemas.microsoft.com/office/powerpoint/2010/main" val="558102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84A57B-D079-4F73-B8C8-6D709A392A08}" type="datetimeFigureOut">
              <a:rPr lang="en-IN" smtClean="0"/>
              <a:t>22-11-2024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2D56CC4-82CB-4AAD-8230-083EA960DFE1}" type="slidenum">
              <a:rPr lang="en-IN" smtClean="0"/>
              <a:t>‹#›</a:t>
            </a:fld>
            <a:endParaRPr lang="en-IN"/>
          </a:p>
        </p:txBody>
      </p:sp>
    </p:spTree>
    <p:extLst>
      <p:ext uri="{BB962C8B-B14F-4D97-AF65-F5344CB8AC3E}">
        <p14:creationId xmlns:p14="http://schemas.microsoft.com/office/powerpoint/2010/main" val="308029328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CFE7-1BD4-C2B1-A7FA-3C3F873284EE}"/>
              </a:ext>
            </a:extLst>
          </p:cNvPr>
          <p:cNvSpPr>
            <a:spLocks noGrp="1"/>
          </p:cNvSpPr>
          <p:nvPr>
            <p:ph type="ctrTitle"/>
          </p:nvPr>
        </p:nvSpPr>
        <p:spPr>
          <a:xfrm>
            <a:off x="1587724" y="604294"/>
            <a:ext cx="9144000" cy="1539495"/>
          </a:xfrm>
        </p:spPr>
        <p:txBody>
          <a:bodyPr/>
          <a:lstStyle/>
          <a:p>
            <a:pPr algn="ctr"/>
            <a:r>
              <a:rPr lang="en-US" sz="3200" b="1" dirty="0">
                <a:ln w="0"/>
                <a:solidFill>
                  <a:schemeClr val="tx1"/>
                </a:solidFill>
                <a:effectLst>
                  <a:outerShdw blurRad="38100" dist="19050" dir="2700000" algn="tl" rotWithShape="0">
                    <a:schemeClr val="dk1">
                      <a:alpha val="40000"/>
                    </a:schemeClr>
                  </a:outerShdw>
                </a:effectLst>
              </a:rPr>
              <a:t>ECG Signal Processing</a:t>
            </a:r>
          </a:p>
        </p:txBody>
      </p:sp>
      <p:sp>
        <p:nvSpPr>
          <p:cNvPr id="3" name="Subtitle 2">
            <a:extLst>
              <a:ext uri="{FF2B5EF4-FFF2-40B4-BE49-F238E27FC236}">
                <a16:creationId xmlns:a16="http://schemas.microsoft.com/office/drawing/2014/main" id="{7002CF12-90A5-09C1-E51E-910CA1B46410}"/>
              </a:ext>
            </a:extLst>
          </p:cNvPr>
          <p:cNvSpPr>
            <a:spLocks noGrp="1"/>
          </p:cNvSpPr>
          <p:nvPr>
            <p:ph type="subTitle" idx="1"/>
          </p:nvPr>
        </p:nvSpPr>
        <p:spPr>
          <a:xfrm>
            <a:off x="145959" y="4026079"/>
            <a:ext cx="6203325" cy="2773005"/>
          </a:xfrm>
        </p:spPr>
        <p:txBody>
          <a:bodyPr>
            <a:normAutofit fontScale="85000" lnSpcReduction="20000"/>
          </a:bodyPr>
          <a:lstStyle/>
          <a:p>
            <a:pPr algn="just"/>
            <a:r>
              <a:rPr lang="en-IN" dirty="0">
                <a:latin typeface="Arial Black" panose="020B0A04020102020204" pitchFamily="34" charset="0"/>
              </a:rPr>
              <a:t>TEAM MEMBERS :</a:t>
            </a:r>
          </a:p>
          <a:p>
            <a:pPr algn="just"/>
            <a:r>
              <a:rPr lang="en-IN" dirty="0"/>
              <a:t>	</a:t>
            </a:r>
            <a:r>
              <a:rPr lang="en-IN" b="1" dirty="0"/>
              <a:t>NAME </a:t>
            </a:r>
            <a:r>
              <a:rPr lang="en-IN" dirty="0"/>
              <a:t>	         	</a:t>
            </a:r>
            <a:r>
              <a:rPr lang="en-IN" b="1" dirty="0"/>
              <a:t>        			REGISTER. NO</a:t>
            </a:r>
          </a:p>
          <a:p>
            <a:pPr algn="just"/>
            <a:r>
              <a:rPr lang="en-IN" dirty="0"/>
              <a:t>	Noel Jose	       		  			  23BVD1029</a:t>
            </a:r>
          </a:p>
          <a:p>
            <a:pPr algn="just"/>
            <a:r>
              <a:rPr lang="en-IN" dirty="0"/>
              <a:t>	SANJAY A               	  			  23BVD1012</a:t>
            </a:r>
          </a:p>
          <a:p>
            <a:pPr algn="just"/>
            <a:r>
              <a:rPr lang="en-IN" dirty="0"/>
              <a:t>	DRAHVIDAN  </a:t>
            </a:r>
            <a:r>
              <a:rPr lang="en-IN" dirty="0" err="1"/>
              <a:t>Chittarasan</a:t>
            </a:r>
            <a:r>
              <a:rPr lang="en-IN" dirty="0"/>
              <a:t>  		  23BVD1050</a:t>
            </a:r>
          </a:p>
          <a:p>
            <a:pPr algn="just"/>
            <a:r>
              <a:rPr lang="en-IN" dirty="0"/>
              <a:t>	Joseph </a:t>
            </a:r>
            <a:r>
              <a:rPr lang="en-IN" dirty="0" err="1"/>
              <a:t>SantHosh</a:t>
            </a:r>
            <a:r>
              <a:rPr lang="en-IN" dirty="0"/>
              <a:t>	          	          23BVD1009</a:t>
            </a:r>
          </a:p>
          <a:p>
            <a:pPr algn="just"/>
            <a:r>
              <a:rPr lang="en-IN" dirty="0"/>
              <a:t>	</a:t>
            </a:r>
          </a:p>
          <a:p>
            <a:pPr algn="just"/>
            <a:r>
              <a:rPr lang="en-IN" dirty="0"/>
              <a:t>	</a:t>
            </a:r>
          </a:p>
        </p:txBody>
      </p:sp>
      <p:sp>
        <p:nvSpPr>
          <p:cNvPr id="4" name="TextBox 3">
            <a:extLst>
              <a:ext uri="{FF2B5EF4-FFF2-40B4-BE49-F238E27FC236}">
                <a16:creationId xmlns:a16="http://schemas.microsoft.com/office/drawing/2014/main" id="{0891C63D-33D9-F210-BE70-2C94734055CA}"/>
              </a:ext>
            </a:extLst>
          </p:cNvPr>
          <p:cNvSpPr txBox="1"/>
          <p:nvPr/>
        </p:nvSpPr>
        <p:spPr>
          <a:xfrm>
            <a:off x="4146998" y="2376622"/>
            <a:ext cx="4025452" cy="923330"/>
          </a:xfrm>
          <a:prstGeom prst="rect">
            <a:avLst/>
          </a:prstGeom>
          <a:noFill/>
        </p:spPr>
        <p:txBody>
          <a:bodyPr wrap="square" rtlCol="0">
            <a:spAutoFit/>
          </a:bodyPr>
          <a:lstStyle/>
          <a:p>
            <a:pPr algn="ctr"/>
            <a:r>
              <a:rPr lang="en-IN" dirty="0"/>
              <a:t>BEVD2023L Signal Processing</a:t>
            </a:r>
          </a:p>
          <a:p>
            <a:pPr algn="ctr"/>
            <a:endParaRPr lang="en-IN" dirty="0"/>
          </a:p>
          <a:p>
            <a:pPr algn="ctr"/>
            <a:r>
              <a:rPr lang="en-IN" dirty="0"/>
              <a:t>      	 </a:t>
            </a:r>
          </a:p>
        </p:txBody>
      </p:sp>
      <p:sp>
        <p:nvSpPr>
          <p:cNvPr id="5" name="AutoShape 2" descr="Online Class : Pre-Algebra 101">
            <a:extLst>
              <a:ext uri="{FF2B5EF4-FFF2-40B4-BE49-F238E27FC236}">
                <a16:creationId xmlns:a16="http://schemas.microsoft.com/office/drawing/2014/main" id="{66FECF0B-989A-5773-9F44-886AAECE3F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57926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3362-ADB8-499C-BCCB-B9DFA63EE13A}"/>
              </a:ext>
            </a:extLst>
          </p:cNvPr>
          <p:cNvSpPr>
            <a:spLocks noGrp="1"/>
          </p:cNvSpPr>
          <p:nvPr>
            <p:ph type="title"/>
          </p:nvPr>
        </p:nvSpPr>
        <p:spPr>
          <a:xfrm>
            <a:off x="2085975" y="104989"/>
            <a:ext cx="7977335" cy="1400530"/>
          </a:xfrm>
        </p:spPr>
        <p:txBody>
          <a:bodyPr/>
          <a:lstStyle/>
          <a:p>
            <a:r>
              <a:rPr lang="en-US" sz="4400" b="1" dirty="0">
                <a:ln w="0"/>
                <a:solidFill>
                  <a:schemeClr val="tx1"/>
                </a:solidFill>
                <a:effectLst>
                  <a:outerShdw blurRad="38100" dist="19050" dir="2700000" algn="tl" rotWithShape="0">
                    <a:schemeClr val="dk1">
                      <a:alpha val="40000"/>
                    </a:schemeClr>
                  </a:outerShdw>
                </a:effectLst>
              </a:rPr>
              <a:t>Generation of PQRST Waves</a:t>
            </a:r>
            <a:r>
              <a:rPr lang="en-US" b="1" dirty="0"/>
              <a:t> </a:t>
            </a:r>
            <a:br>
              <a:rPr lang="en-US" b="1" dirty="0"/>
            </a:br>
            <a:endParaRPr lang="en-IN" b="1" dirty="0"/>
          </a:p>
        </p:txBody>
      </p:sp>
      <p:pic>
        <p:nvPicPr>
          <p:cNvPr id="5" name="Picture 4" descr="A picture containing diagram&#10;&#10;Description automatically generated">
            <a:extLst>
              <a:ext uri="{FF2B5EF4-FFF2-40B4-BE49-F238E27FC236}">
                <a16:creationId xmlns:a16="http://schemas.microsoft.com/office/drawing/2014/main" id="{8172D1BB-AED1-4599-8799-5D36B619421D}"/>
              </a:ext>
            </a:extLst>
          </p:cNvPr>
          <p:cNvPicPr>
            <a:picLocks noChangeAspect="1"/>
          </p:cNvPicPr>
          <p:nvPr/>
        </p:nvPicPr>
        <p:blipFill>
          <a:blip r:embed="rId2"/>
          <a:stretch>
            <a:fillRect/>
          </a:stretch>
        </p:blipFill>
        <p:spPr>
          <a:xfrm>
            <a:off x="238125" y="1076643"/>
            <a:ext cx="3695700" cy="2523807"/>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2F68AE8A-11C0-49CC-B567-88925F7C749B}"/>
              </a:ext>
            </a:extLst>
          </p:cNvPr>
          <p:cNvPicPr>
            <a:picLocks noChangeAspect="1"/>
          </p:cNvPicPr>
          <p:nvPr/>
        </p:nvPicPr>
        <p:blipFill>
          <a:blip r:embed="rId3"/>
          <a:stretch>
            <a:fillRect/>
          </a:stretch>
        </p:blipFill>
        <p:spPr>
          <a:xfrm>
            <a:off x="4195763" y="1076643"/>
            <a:ext cx="3800475" cy="2523807"/>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EF96BEBF-9753-43FA-85EB-921E2851293A}"/>
              </a:ext>
            </a:extLst>
          </p:cNvPr>
          <p:cNvPicPr>
            <a:picLocks noChangeAspect="1"/>
          </p:cNvPicPr>
          <p:nvPr/>
        </p:nvPicPr>
        <p:blipFill>
          <a:blip r:embed="rId4"/>
          <a:stretch>
            <a:fillRect/>
          </a:stretch>
        </p:blipFill>
        <p:spPr>
          <a:xfrm>
            <a:off x="8258177" y="1076643"/>
            <a:ext cx="3800475" cy="2523807"/>
          </a:xfrm>
          <a:prstGeom prst="rect">
            <a:avLst/>
          </a:prstGeom>
        </p:spPr>
      </p:pic>
      <p:pic>
        <p:nvPicPr>
          <p:cNvPr id="8" name="Picture 7" descr="Diagram&#10;&#10;Description automatically generated">
            <a:extLst>
              <a:ext uri="{FF2B5EF4-FFF2-40B4-BE49-F238E27FC236}">
                <a16:creationId xmlns:a16="http://schemas.microsoft.com/office/drawing/2014/main" id="{76985B65-8015-4C85-9D7A-496C3D562A4A}"/>
              </a:ext>
            </a:extLst>
          </p:cNvPr>
          <p:cNvPicPr>
            <a:picLocks noChangeAspect="1"/>
          </p:cNvPicPr>
          <p:nvPr/>
        </p:nvPicPr>
        <p:blipFill>
          <a:blip r:embed="rId5"/>
          <a:stretch>
            <a:fillRect/>
          </a:stretch>
        </p:blipFill>
        <p:spPr>
          <a:xfrm>
            <a:off x="238125" y="3836855"/>
            <a:ext cx="3695700" cy="2850806"/>
          </a:xfrm>
          <a:prstGeom prst="rect">
            <a:avLst/>
          </a:prstGeom>
        </p:spPr>
      </p:pic>
      <p:pic>
        <p:nvPicPr>
          <p:cNvPr id="9" name="Picture 8" descr="A picture containing chart&#10;&#10;Description automatically generated">
            <a:extLst>
              <a:ext uri="{FF2B5EF4-FFF2-40B4-BE49-F238E27FC236}">
                <a16:creationId xmlns:a16="http://schemas.microsoft.com/office/drawing/2014/main" id="{3CE44317-DF76-4204-9DBD-0566419D25F6}"/>
              </a:ext>
            </a:extLst>
          </p:cNvPr>
          <p:cNvPicPr>
            <a:picLocks noChangeAspect="1"/>
          </p:cNvPicPr>
          <p:nvPr/>
        </p:nvPicPr>
        <p:blipFill>
          <a:blip r:embed="rId6"/>
          <a:stretch>
            <a:fillRect/>
          </a:stretch>
        </p:blipFill>
        <p:spPr>
          <a:xfrm>
            <a:off x="4195763" y="3836855"/>
            <a:ext cx="3800475" cy="2850806"/>
          </a:xfrm>
          <a:prstGeom prst="rect">
            <a:avLst/>
          </a:prstGeom>
        </p:spPr>
      </p:pic>
      <p:pic>
        <p:nvPicPr>
          <p:cNvPr id="10" name="Picture 9" descr="Diagram&#10;&#10;Description automatically generated with medium confidence">
            <a:extLst>
              <a:ext uri="{FF2B5EF4-FFF2-40B4-BE49-F238E27FC236}">
                <a16:creationId xmlns:a16="http://schemas.microsoft.com/office/drawing/2014/main" id="{5A895986-A2B0-49F9-AC5D-404E6E10C53D}"/>
              </a:ext>
            </a:extLst>
          </p:cNvPr>
          <p:cNvPicPr>
            <a:picLocks noChangeAspect="1"/>
          </p:cNvPicPr>
          <p:nvPr/>
        </p:nvPicPr>
        <p:blipFill>
          <a:blip r:embed="rId7"/>
          <a:stretch>
            <a:fillRect/>
          </a:stretch>
        </p:blipFill>
        <p:spPr>
          <a:xfrm>
            <a:off x="8258176" y="3836855"/>
            <a:ext cx="3800476" cy="2850806"/>
          </a:xfrm>
          <a:prstGeom prst="rect">
            <a:avLst/>
          </a:prstGeom>
        </p:spPr>
      </p:pic>
    </p:spTree>
    <p:extLst>
      <p:ext uri="{BB962C8B-B14F-4D97-AF65-F5344CB8AC3E}">
        <p14:creationId xmlns:p14="http://schemas.microsoft.com/office/powerpoint/2010/main" val="840457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D4F0-1011-05C6-4F83-35F232934896}"/>
              </a:ext>
            </a:extLst>
          </p:cNvPr>
          <p:cNvSpPr>
            <a:spLocks noGrp="1"/>
          </p:cNvSpPr>
          <p:nvPr>
            <p:ph type="title"/>
          </p:nvPr>
        </p:nvSpPr>
        <p:spPr>
          <a:xfrm>
            <a:off x="2661132" y="2562171"/>
            <a:ext cx="6869736" cy="1400530"/>
          </a:xfrm>
        </p:spPr>
        <p:txBody>
          <a:bodyPr/>
          <a:lstStyle/>
          <a:p>
            <a:r>
              <a:rPr lang="en-IN" sz="8000" dirty="0">
                <a:latin typeface="Bahnschrift SemiBold" panose="020B0502040204020203" pitchFamily="34" charset="0"/>
              </a:rPr>
              <a:t>MATLAB CODE</a:t>
            </a:r>
          </a:p>
        </p:txBody>
      </p:sp>
    </p:spTree>
    <p:extLst>
      <p:ext uri="{BB962C8B-B14F-4D97-AF65-F5344CB8AC3E}">
        <p14:creationId xmlns:p14="http://schemas.microsoft.com/office/powerpoint/2010/main" val="1345713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8DCF-6EBB-417C-902E-ED3429F386A0}"/>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54CE90D5-5172-49DE-A70C-A91D16E17236}"/>
              </a:ext>
            </a:extLst>
          </p:cNvPr>
          <p:cNvPicPr>
            <a:picLocks noChangeAspect="1"/>
          </p:cNvPicPr>
          <p:nvPr/>
        </p:nvPicPr>
        <p:blipFill rotWithShape="1">
          <a:blip r:embed="rId2">
            <a:extLst>
              <a:ext uri="{28A0092B-C50C-407E-A947-70E740481C1C}">
                <a14:useLocalDpi xmlns:a14="http://schemas.microsoft.com/office/drawing/2010/main" val="0"/>
              </a:ext>
            </a:extLst>
          </a:blip>
          <a:srcRect t="16526"/>
          <a:stretch/>
        </p:blipFill>
        <p:spPr>
          <a:xfrm>
            <a:off x="646111" y="566670"/>
            <a:ext cx="11111696" cy="5724659"/>
          </a:xfrm>
          <a:prstGeom prst="rect">
            <a:avLst/>
          </a:prstGeom>
        </p:spPr>
      </p:pic>
    </p:spTree>
    <p:extLst>
      <p:ext uri="{BB962C8B-B14F-4D97-AF65-F5344CB8AC3E}">
        <p14:creationId xmlns:p14="http://schemas.microsoft.com/office/powerpoint/2010/main" val="2588090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F70B-C67B-43F6-BB14-D314748110AC}"/>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050EE2B7-33E4-4C87-B89F-80E2D5DAF1BE}"/>
              </a:ext>
            </a:extLst>
          </p:cNvPr>
          <p:cNvPicPr>
            <a:picLocks noChangeAspect="1"/>
          </p:cNvPicPr>
          <p:nvPr/>
        </p:nvPicPr>
        <p:blipFill rotWithShape="1">
          <a:blip r:embed="rId2">
            <a:extLst>
              <a:ext uri="{28A0092B-C50C-407E-A947-70E740481C1C}">
                <a14:useLocalDpi xmlns:a14="http://schemas.microsoft.com/office/drawing/2010/main" val="0"/>
              </a:ext>
            </a:extLst>
          </a:blip>
          <a:srcRect t="15775"/>
          <a:stretch/>
        </p:blipFill>
        <p:spPr>
          <a:xfrm>
            <a:off x="483314" y="629107"/>
            <a:ext cx="11225371" cy="5776175"/>
          </a:xfrm>
          <a:prstGeom prst="rect">
            <a:avLst/>
          </a:prstGeom>
        </p:spPr>
      </p:pic>
    </p:spTree>
    <p:extLst>
      <p:ext uri="{BB962C8B-B14F-4D97-AF65-F5344CB8AC3E}">
        <p14:creationId xmlns:p14="http://schemas.microsoft.com/office/powerpoint/2010/main" val="4054197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F856-EB8A-45D6-A507-59725846E711}"/>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C8EE74F3-0218-45FF-9EAD-460752139E7A}"/>
              </a:ext>
            </a:extLst>
          </p:cNvPr>
          <p:cNvPicPr>
            <a:picLocks noChangeAspect="1"/>
          </p:cNvPicPr>
          <p:nvPr/>
        </p:nvPicPr>
        <p:blipFill rotWithShape="1">
          <a:blip r:embed="rId2">
            <a:extLst>
              <a:ext uri="{28A0092B-C50C-407E-A947-70E740481C1C}">
                <a14:useLocalDpi xmlns:a14="http://schemas.microsoft.com/office/drawing/2010/main" val="0"/>
              </a:ext>
            </a:extLst>
          </a:blip>
          <a:srcRect t="16150"/>
          <a:stretch/>
        </p:blipFill>
        <p:spPr>
          <a:xfrm>
            <a:off x="504764" y="553791"/>
            <a:ext cx="11182471" cy="5750417"/>
          </a:xfrm>
          <a:prstGeom prst="rect">
            <a:avLst/>
          </a:prstGeom>
        </p:spPr>
      </p:pic>
    </p:spTree>
    <p:extLst>
      <p:ext uri="{BB962C8B-B14F-4D97-AF65-F5344CB8AC3E}">
        <p14:creationId xmlns:p14="http://schemas.microsoft.com/office/powerpoint/2010/main" val="593102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3171-6C01-4E12-8215-9202B13B7259}"/>
              </a:ext>
            </a:extLst>
          </p:cNvPr>
          <p:cNvSpPr>
            <a:spLocks noGrp="1"/>
          </p:cNvSpPr>
          <p:nvPr>
            <p:ph type="title"/>
          </p:nvPr>
        </p:nvSpPr>
        <p:spPr>
          <a:xfrm>
            <a:off x="3321686" y="2728735"/>
            <a:ext cx="5548627" cy="1400530"/>
          </a:xfrm>
        </p:spPr>
        <p:txBody>
          <a:bodyPr/>
          <a:lstStyle/>
          <a:p>
            <a:r>
              <a:rPr lang="en-IN" b="1" dirty="0"/>
              <a:t>OUTPUT WAVEFORMS</a:t>
            </a:r>
          </a:p>
        </p:txBody>
      </p:sp>
    </p:spTree>
    <p:extLst>
      <p:ext uri="{BB962C8B-B14F-4D97-AF65-F5344CB8AC3E}">
        <p14:creationId xmlns:p14="http://schemas.microsoft.com/office/powerpoint/2010/main" val="2514937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09373-6663-4B75-80C2-C3A2E3D9F9B9}"/>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41C5EAD1-6162-40C5-B7D7-361E395F95C0}"/>
              </a:ext>
            </a:extLst>
          </p:cNvPr>
          <p:cNvPicPr>
            <a:picLocks noChangeAspect="1"/>
          </p:cNvPicPr>
          <p:nvPr/>
        </p:nvPicPr>
        <p:blipFill rotWithShape="1">
          <a:blip r:embed="rId2">
            <a:extLst>
              <a:ext uri="{28A0092B-C50C-407E-A947-70E740481C1C}">
                <a14:useLocalDpi xmlns:a14="http://schemas.microsoft.com/office/drawing/2010/main" val="0"/>
              </a:ext>
            </a:extLst>
          </a:blip>
          <a:srcRect l="11131" t="9765" r="9210" b="6601"/>
          <a:stretch/>
        </p:blipFill>
        <p:spPr>
          <a:xfrm>
            <a:off x="940158" y="76657"/>
            <a:ext cx="9968248" cy="6557370"/>
          </a:xfrm>
          <a:prstGeom prst="rect">
            <a:avLst/>
          </a:prstGeom>
        </p:spPr>
      </p:pic>
    </p:spTree>
    <p:extLst>
      <p:ext uri="{BB962C8B-B14F-4D97-AF65-F5344CB8AC3E}">
        <p14:creationId xmlns:p14="http://schemas.microsoft.com/office/powerpoint/2010/main" val="2618955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B012-21F1-44AF-9E15-872B63CF34CA}"/>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ABD1A058-2F36-42AE-88BE-C31E84FE9C41}"/>
              </a:ext>
            </a:extLst>
          </p:cNvPr>
          <p:cNvPicPr>
            <a:picLocks noChangeAspect="1"/>
          </p:cNvPicPr>
          <p:nvPr/>
        </p:nvPicPr>
        <p:blipFill rotWithShape="1">
          <a:blip r:embed="rId2">
            <a:extLst>
              <a:ext uri="{28A0092B-C50C-407E-A947-70E740481C1C}">
                <a14:useLocalDpi xmlns:a14="http://schemas.microsoft.com/office/drawing/2010/main" val="0"/>
              </a:ext>
            </a:extLst>
          </a:blip>
          <a:srcRect l="11154" t="10141" r="8871" b="6601"/>
          <a:stretch/>
        </p:blipFill>
        <p:spPr>
          <a:xfrm>
            <a:off x="1322785" y="347730"/>
            <a:ext cx="9414355" cy="6156101"/>
          </a:xfrm>
          <a:prstGeom prst="rect">
            <a:avLst/>
          </a:prstGeom>
        </p:spPr>
      </p:pic>
    </p:spTree>
    <p:extLst>
      <p:ext uri="{BB962C8B-B14F-4D97-AF65-F5344CB8AC3E}">
        <p14:creationId xmlns:p14="http://schemas.microsoft.com/office/powerpoint/2010/main" val="3385774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5CB1-D4CC-4875-8845-6253732670D0}"/>
              </a:ext>
            </a:extLst>
          </p:cNvPr>
          <p:cNvSpPr>
            <a:spLocks noGrp="1"/>
          </p:cNvSpPr>
          <p:nvPr>
            <p:ph type="title"/>
          </p:nvPr>
        </p:nvSpPr>
        <p:spPr>
          <a:xfrm>
            <a:off x="888642" y="452718"/>
            <a:ext cx="9162192" cy="1400530"/>
          </a:xfrm>
        </p:spPr>
        <p:txBody>
          <a:bodyPr/>
          <a:lstStyle/>
          <a:p>
            <a:r>
              <a:rPr lang="en-US" sz="4400" b="1" dirty="0">
                <a:ln w="0"/>
                <a:solidFill>
                  <a:schemeClr val="tx1"/>
                </a:solidFill>
                <a:effectLst>
                  <a:outerShdw blurRad="38100" dist="19050" dir="2700000" algn="tl" rotWithShape="0">
                    <a:schemeClr val="dk1">
                      <a:alpha val="40000"/>
                    </a:schemeClr>
                  </a:outerShdw>
                </a:effectLst>
              </a:rPr>
              <a:t>Scope and Limitation of the study</a:t>
            </a:r>
            <a:r>
              <a:rPr lang="en-US" sz="4400" b="1" dirty="0"/>
              <a:t> </a:t>
            </a:r>
            <a:br>
              <a:rPr lang="en-US" sz="4400" b="1" dirty="0"/>
            </a:br>
            <a:endParaRPr lang="en-IN" b="1" dirty="0"/>
          </a:p>
        </p:txBody>
      </p:sp>
      <p:sp>
        <p:nvSpPr>
          <p:cNvPr id="4" name="Rectangle 3">
            <a:extLst>
              <a:ext uri="{FF2B5EF4-FFF2-40B4-BE49-F238E27FC236}">
                <a16:creationId xmlns:a16="http://schemas.microsoft.com/office/drawing/2014/main" id="{993D93E8-FCD5-4F89-B13D-D5FA4CE43A6F}"/>
              </a:ext>
            </a:extLst>
          </p:cNvPr>
          <p:cNvSpPr/>
          <p:nvPr/>
        </p:nvSpPr>
        <p:spPr>
          <a:xfrm>
            <a:off x="847859" y="2515956"/>
            <a:ext cx="10496282" cy="2862322"/>
          </a:xfrm>
          <a:prstGeom prst="rect">
            <a:avLst/>
          </a:prstGeom>
        </p:spPr>
        <p:txBody>
          <a:bodyPr wrap="square">
            <a:spAutoFit/>
          </a:bodyPr>
          <a:lstStyle/>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In this study, we have used discrete wavelet transform for denoising ECG signals. Discrete Wavelet Transform (DWT) is a transformation that can be used to analyze the temporal and spectral properties of linear and non-stationary signals like audio but almost all real signals are non-linear.</a:t>
            </a:r>
          </a:p>
          <a:p>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Therefore, denoising of ECG signals can be done using Empirical Mode Decomposition (EMD) technique.</a:t>
            </a:r>
          </a:p>
          <a:p>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Another limitation is the use of notch filter for the removal of powerline interference. So, one can use discrete wavelet transform based on component retrieval technique.  </a:t>
            </a:r>
          </a:p>
        </p:txBody>
      </p:sp>
    </p:spTree>
    <p:extLst>
      <p:ext uri="{BB962C8B-B14F-4D97-AF65-F5344CB8AC3E}">
        <p14:creationId xmlns:p14="http://schemas.microsoft.com/office/powerpoint/2010/main" val="4212737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7B5C-11F2-462E-B204-ED0A6A0477E4}"/>
              </a:ext>
            </a:extLst>
          </p:cNvPr>
          <p:cNvSpPr>
            <a:spLocks noGrp="1"/>
          </p:cNvSpPr>
          <p:nvPr>
            <p:ph type="title"/>
          </p:nvPr>
        </p:nvSpPr>
        <p:spPr>
          <a:xfrm>
            <a:off x="4193710" y="343169"/>
            <a:ext cx="3804580" cy="1400530"/>
          </a:xfrm>
        </p:spPr>
        <p:txBody>
          <a:bodyPr/>
          <a:lstStyle/>
          <a:p>
            <a:r>
              <a:rPr lang="en-IN" b="1" dirty="0"/>
              <a:t>FUTURE SCOPE</a:t>
            </a:r>
          </a:p>
        </p:txBody>
      </p:sp>
      <p:sp>
        <p:nvSpPr>
          <p:cNvPr id="4" name="Rectangle 3">
            <a:extLst>
              <a:ext uri="{FF2B5EF4-FFF2-40B4-BE49-F238E27FC236}">
                <a16:creationId xmlns:a16="http://schemas.microsoft.com/office/drawing/2014/main" id="{979F535A-4F69-4FC2-A8E6-776329E52971}"/>
              </a:ext>
            </a:extLst>
          </p:cNvPr>
          <p:cNvSpPr/>
          <p:nvPr/>
        </p:nvSpPr>
        <p:spPr>
          <a:xfrm>
            <a:off x="992517" y="1273866"/>
            <a:ext cx="3355406" cy="369332"/>
          </a:xfrm>
          <a:prstGeom prst="rect">
            <a:avLst/>
          </a:prstGeom>
        </p:spPr>
        <p:txBody>
          <a:bodyPr wrap="none">
            <a:spAutoFit/>
          </a:bodyPr>
          <a:lstStyle/>
          <a:p>
            <a:r>
              <a:rPr lang="en-IN" b="1" dirty="0"/>
              <a:t>1. Real-Time ECG Monitoring</a:t>
            </a:r>
          </a:p>
        </p:txBody>
      </p:sp>
      <p:sp>
        <p:nvSpPr>
          <p:cNvPr id="5" name="Rectangle 4">
            <a:extLst>
              <a:ext uri="{FF2B5EF4-FFF2-40B4-BE49-F238E27FC236}">
                <a16:creationId xmlns:a16="http://schemas.microsoft.com/office/drawing/2014/main" id="{BF6C3DB7-AB05-49B3-B6D6-0C15EA4CEBC6}"/>
              </a:ext>
            </a:extLst>
          </p:cNvPr>
          <p:cNvSpPr/>
          <p:nvPr/>
        </p:nvSpPr>
        <p:spPr>
          <a:xfrm>
            <a:off x="1470337" y="1982101"/>
            <a:ext cx="10217239" cy="369332"/>
          </a:xfrm>
          <a:prstGeom prst="rect">
            <a:avLst/>
          </a:prstGeom>
        </p:spPr>
        <p:txBody>
          <a:bodyPr wrap="square">
            <a:spAutoFit/>
          </a:bodyPr>
          <a:lstStyle/>
          <a:p>
            <a:r>
              <a:rPr lang="en-IN" b="1" dirty="0"/>
              <a:t>Objective</a:t>
            </a:r>
            <a:r>
              <a:rPr lang="en-IN" dirty="0"/>
              <a:t>: Extend the current framework to support real-time ECG signal processing.</a:t>
            </a:r>
          </a:p>
        </p:txBody>
      </p:sp>
      <p:sp>
        <p:nvSpPr>
          <p:cNvPr id="6" name="Rectangle 5">
            <a:extLst>
              <a:ext uri="{FF2B5EF4-FFF2-40B4-BE49-F238E27FC236}">
                <a16:creationId xmlns:a16="http://schemas.microsoft.com/office/drawing/2014/main" id="{6C15EA2C-1A7A-4F40-BF0D-59EC4681CDC3}"/>
              </a:ext>
            </a:extLst>
          </p:cNvPr>
          <p:cNvSpPr/>
          <p:nvPr/>
        </p:nvSpPr>
        <p:spPr>
          <a:xfrm>
            <a:off x="1470337" y="2745448"/>
            <a:ext cx="9714964" cy="1477328"/>
          </a:xfrm>
          <a:prstGeom prst="rect">
            <a:avLst/>
          </a:prstGeom>
        </p:spPr>
        <p:txBody>
          <a:bodyPr wrap="square">
            <a:spAutoFit/>
          </a:bodyPr>
          <a:lstStyle/>
          <a:p>
            <a:r>
              <a:rPr lang="en-IN" b="1" dirty="0"/>
              <a:t>Approach</a:t>
            </a:r>
            <a:r>
              <a:rPr lang="en-IN" dirty="0"/>
              <a:t>:</a:t>
            </a:r>
          </a:p>
          <a:p>
            <a:pPr marL="285750" indent="-285750">
              <a:buFont typeface="Arial" panose="020B0604020202020204" pitchFamily="34" charset="0"/>
              <a:buChar char="•"/>
            </a:pPr>
            <a:r>
              <a:rPr lang="en-IN" dirty="0"/>
              <a:t> Integrate the system with a real-time data acquisition device (e.g., AD8232 or BMD101).</a:t>
            </a:r>
          </a:p>
          <a:p>
            <a:pPr marL="285750" indent="-285750">
              <a:buFont typeface="Arial" panose="020B0604020202020204" pitchFamily="34" charset="0"/>
              <a:buChar char="•"/>
            </a:pPr>
            <a:r>
              <a:rPr lang="en-US" dirty="0"/>
              <a:t>Optimize algorithms to work with streaming data using MATLAB or Python-based real-time systems.</a:t>
            </a:r>
            <a:endParaRPr lang="en-IN" dirty="0"/>
          </a:p>
        </p:txBody>
      </p:sp>
      <p:sp>
        <p:nvSpPr>
          <p:cNvPr id="7" name="Rectangle 6">
            <a:extLst>
              <a:ext uri="{FF2B5EF4-FFF2-40B4-BE49-F238E27FC236}">
                <a16:creationId xmlns:a16="http://schemas.microsoft.com/office/drawing/2014/main" id="{247FC634-0C2A-437C-8B47-CCC1512F56DE}"/>
              </a:ext>
            </a:extLst>
          </p:cNvPr>
          <p:cNvSpPr/>
          <p:nvPr/>
        </p:nvSpPr>
        <p:spPr>
          <a:xfrm>
            <a:off x="1470337" y="4616791"/>
            <a:ext cx="9251325" cy="923330"/>
          </a:xfrm>
          <a:prstGeom prst="rect">
            <a:avLst/>
          </a:prstGeom>
        </p:spPr>
        <p:txBody>
          <a:bodyPr wrap="square">
            <a:spAutoFit/>
          </a:bodyPr>
          <a:lstStyle/>
          <a:p>
            <a:r>
              <a:rPr lang="en-IN" b="1" dirty="0"/>
              <a:t>Applications</a:t>
            </a:r>
            <a:r>
              <a:rPr lang="en-IN" dirty="0"/>
              <a:t>:	</a:t>
            </a:r>
          </a:p>
          <a:p>
            <a:pPr marL="285750" indent="-285750">
              <a:buFont typeface="Arial" panose="020B0604020202020204" pitchFamily="34" charset="0"/>
              <a:buChar char="•"/>
            </a:pPr>
            <a:r>
              <a:rPr lang="en-IN" dirty="0"/>
              <a:t>Continuous patient monitoring in intensive care units (ICUs).</a:t>
            </a:r>
          </a:p>
          <a:p>
            <a:pPr marL="285750" indent="-285750">
              <a:buFont typeface="Arial" panose="020B0604020202020204" pitchFamily="34" charset="0"/>
              <a:buChar char="•"/>
            </a:pPr>
            <a:r>
              <a:rPr lang="en-IN" dirty="0"/>
              <a:t>Remote health monitoring using wearable ECG devices.</a:t>
            </a:r>
          </a:p>
        </p:txBody>
      </p:sp>
    </p:spTree>
    <p:extLst>
      <p:ext uri="{BB962C8B-B14F-4D97-AF65-F5344CB8AC3E}">
        <p14:creationId xmlns:p14="http://schemas.microsoft.com/office/powerpoint/2010/main" val="230859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851A-3330-491A-A00B-92C859251CF6}"/>
              </a:ext>
            </a:extLst>
          </p:cNvPr>
          <p:cNvSpPr>
            <a:spLocks noGrp="1"/>
          </p:cNvSpPr>
          <p:nvPr>
            <p:ph type="title"/>
          </p:nvPr>
        </p:nvSpPr>
        <p:spPr>
          <a:xfrm>
            <a:off x="3850782" y="452718"/>
            <a:ext cx="6200051" cy="1400530"/>
          </a:xfrm>
        </p:spPr>
        <p:txBody>
          <a:bodyPr/>
          <a:lstStyle/>
          <a:p>
            <a:r>
              <a:rPr lang="en-US" sz="4400" b="1" dirty="0">
                <a:ln w="0"/>
                <a:solidFill>
                  <a:schemeClr val="tx1"/>
                </a:solidFill>
                <a:effectLst>
                  <a:outerShdw blurRad="38100" dist="19050" dir="2700000" algn="tl" rotWithShape="0">
                    <a:schemeClr val="dk1">
                      <a:alpha val="40000"/>
                    </a:schemeClr>
                  </a:outerShdw>
                </a:effectLst>
              </a:rPr>
              <a:t>Introduction</a:t>
            </a:r>
            <a:r>
              <a:rPr lang="en-US" b="1" dirty="0"/>
              <a:t> </a:t>
            </a:r>
            <a:br>
              <a:rPr lang="en-US" b="1" dirty="0"/>
            </a:br>
            <a:endParaRPr lang="en-IN" b="1" dirty="0"/>
          </a:p>
        </p:txBody>
      </p:sp>
      <p:sp>
        <p:nvSpPr>
          <p:cNvPr id="3" name="Content Placeholder 2">
            <a:extLst>
              <a:ext uri="{FF2B5EF4-FFF2-40B4-BE49-F238E27FC236}">
                <a16:creationId xmlns:a16="http://schemas.microsoft.com/office/drawing/2014/main" id="{323B20CB-890A-480D-AB66-415B772687B6}"/>
              </a:ext>
            </a:extLst>
          </p:cNvPr>
          <p:cNvSpPr>
            <a:spLocks noGrp="1"/>
          </p:cNvSpPr>
          <p:nvPr>
            <p:ph idx="1"/>
          </p:nvPr>
        </p:nvSpPr>
        <p:spPr>
          <a:xfrm>
            <a:off x="1103313" y="1455313"/>
            <a:ext cx="6482344" cy="4949969"/>
          </a:xfrm>
        </p:spPr>
        <p:txBody>
          <a:bodyPr>
            <a:normAutofit fontScale="92500" lnSpcReduction="10000"/>
          </a:bodyPr>
          <a:lstStyle/>
          <a:p>
            <a:r>
              <a:rPr lang="en-US" dirty="0">
                <a:ln w="0"/>
                <a:effectLst>
                  <a:outerShdw blurRad="38100" dist="19050" dir="2700000" algn="tl" rotWithShape="0">
                    <a:schemeClr val="dk1">
                      <a:alpha val="40000"/>
                    </a:schemeClr>
                  </a:outerShdw>
                </a:effectLst>
              </a:rPr>
              <a:t>Electrocardiogram (ECG) is a signal that describes </a:t>
            </a:r>
          </a:p>
          <a:p>
            <a:r>
              <a:rPr lang="en-US" dirty="0">
                <a:ln w="0"/>
                <a:effectLst>
                  <a:outerShdw blurRad="38100" dist="19050" dir="2700000" algn="tl" rotWithShape="0">
                    <a:schemeClr val="dk1">
                      <a:alpha val="40000"/>
                    </a:schemeClr>
                  </a:outerShdw>
                </a:effectLst>
              </a:rPr>
              <a:t>the electrical activity of the heart. The ECG signal is </a:t>
            </a:r>
          </a:p>
          <a:p>
            <a:r>
              <a:rPr lang="en-US" dirty="0">
                <a:ln w="0"/>
                <a:effectLst>
                  <a:outerShdw blurRad="38100" dist="19050" dir="2700000" algn="tl" rotWithShape="0">
                    <a:schemeClr val="dk1">
                      <a:alpha val="40000"/>
                    </a:schemeClr>
                  </a:outerShdw>
                </a:effectLst>
              </a:rPr>
              <a:t>generated by contraction (depolarization) and relaxation </a:t>
            </a:r>
          </a:p>
          <a:p>
            <a:r>
              <a:rPr lang="en-US" dirty="0">
                <a:ln w="0"/>
                <a:effectLst>
                  <a:outerShdw blurRad="38100" dist="19050" dir="2700000" algn="tl" rotWithShape="0">
                    <a:schemeClr val="dk1">
                      <a:alpha val="40000"/>
                    </a:schemeClr>
                  </a:outerShdw>
                </a:effectLst>
              </a:rPr>
              <a:t>(repolarization) of atrial and ventricular muscles of the </a:t>
            </a:r>
          </a:p>
          <a:p>
            <a:r>
              <a:rPr lang="en-US" dirty="0">
                <a:ln w="0"/>
                <a:effectLst>
                  <a:outerShdw blurRad="38100" dist="19050" dir="2700000" algn="tl" rotWithShape="0">
                    <a:schemeClr val="dk1">
                      <a:alpha val="40000"/>
                    </a:schemeClr>
                  </a:outerShdw>
                </a:effectLst>
              </a:rPr>
              <a:t>heart. The ECG signal contains- a P wave (due to atrial </a:t>
            </a:r>
          </a:p>
          <a:p>
            <a:r>
              <a:rPr lang="en-US" dirty="0">
                <a:ln w="0"/>
                <a:effectLst>
                  <a:outerShdw blurRad="38100" dist="19050" dir="2700000" algn="tl" rotWithShape="0">
                    <a:schemeClr val="dk1">
                      <a:alpha val="40000"/>
                    </a:schemeClr>
                  </a:outerShdw>
                </a:effectLst>
              </a:rPr>
              <a:t>depolarization), a QRS complex (due to atrial repolarization </a:t>
            </a:r>
          </a:p>
          <a:p>
            <a:r>
              <a:rPr lang="en-US" dirty="0">
                <a:ln w="0"/>
                <a:effectLst>
                  <a:outerShdw blurRad="38100" dist="19050" dir="2700000" algn="tl" rotWithShape="0">
                    <a:schemeClr val="dk1">
                      <a:alpha val="40000"/>
                    </a:schemeClr>
                  </a:outerShdw>
                </a:effectLst>
              </a:rPr>
              <a:t>and ventricular depolarization) and a T wave (due to </a:t>
            </a:r>
          </a:p>
          <a:p>
            <a:r>
              <a:rPr lang="en-US" dirty="0">
                <a:ln w="0"/>
                <a:effectLst>
                  <a:outerShdw blurRad="38100" dist="19050" dir="2700000" algn="tl" rotWithShape="0">
                    <a:schemeClr val="dk1">
                      <a:alpha val="40000"/>
                    </a:schemeClr>
                  </a:outerShdw>
                </a:effectLst>
              </a:rPr>
              <a:t>ventricular repolarization).</a:t>
            </a:r>
          </a:p>
          <a:p>
            <a:endParaRPr lang="en-IN" dirty="0"/>
          </a:p>
        </p:txBody>
      </p:sp>
      <p:pic>
        <p:nvPicPr>
          <p:cNvPr id="4" name="Picture 3" descr="Diagram&#10;&#10;Description automatically generated">
            <a:extLst>
              <a:ext uri="{FF2B5EF4-FFF2-40B4-BE49-F238E27FC236}">
                <a16:creationId xmlns:a16="http://schemas.microsoft.com/office/drawing/2014/main" id="{C1751E97-E31C-49BC-B0CB-DDDE325A6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4769" y="2052918"/>
            <a:ext cx="3972128" cy="3404681"/>
          </a:xfrm>
          <a:prstGeom prst="rect">
            <a:avLst/>
          </a:prstGeom>
        </p:spPr>
      </p:pic>
    </p:spTree>
    <p:extLst>
      <p:ext uri="{BB962C8B-B14F-4D97-AF65-F5344CB8AC3E}">
        <p14:creationId xmlns:p14="http://schemas.microsoft.com/office/powerpoint/2010/main" val="112797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1432-2C44-45D3-8F85-E1CEC155AEFD}"/>
              </a:ext>
            </a:extLst>
          </p:cNvPr>
          <p:cNvSpPr>
            <a:spLocks noGrp="1"/>
          </p:cNvSpPr>
          <p:nvPr>
            <p:ph type="title"/>
          </p:nvPr>
        </p:nvSpPr>
        <p:spPr>
          <a:xfrm>
            <a:off x="1352282" y="452718"/>
            <a:ext cx="8698552" cy="500319"/>
          </a:xfrm>
        </p:spPr>
        <p:txBody>
          <a:bodyPr/>
          <a:lstStyle/>
          <a:p>
            <a:endParaRPr lang="en-IN" dirty="0"/>
          </a:p>
        </p:txBody>
      </p:sp>
      <p:sp>
        <p:nvSpPr>
          <p:cNvPr id="3" name="Rectangle 2">
            <a:extLst>
              <a:ext uri="{FF2B5EF4-FFF2-40B4-BE49-F238E27FC236}">
                <a16:creationId xmlns:a16="http://schemas.microsoft.com/office/drawing/2014/main" id="{54985202-5437-42E3-B1AC-45E85A05B5C9}"/>
              </a:ext>
            </a:extLst>
          </p:cNvPr>
          <p:cNvSpPr/>
          <p:nvPr/>
        </p:nvSpPr>
        <p:spPr>
          <a:xfrm>
            <a:off x="901618" y="1483916"/>
            <a:ext cx="3382657" cy="369332"/>
          </a:xfrm>
          <a:prstGeom prst="rect">
            <a:avLst/>
          </a:prstGeom>
        </p:spPr>
        <p:txBody>
          <a:bodyPr wrap="none">
            <a:spAutoFit/>
          </a:bodyPr>
          <a:lstStyle/>
          <a:p>
            <a:r>
              <a:rPr lang="en-IN" b="1" dirty="0"/>
              <a:t>2. Advanced Noise Removal</a:t>
            </a:r>
          </a:p>
        </p:txBody>
      </p:sp>
      <p:sp>
        <p:nvSpPr>
          <p:cNvPr id="4" name="Rectangle 3">
            <a:extLst>
              <a:ext uri="{FF2B5EF4-FFF2-40B4-BE49-F238E27FC236}">
                <a16:creationId xmlns:a16="http://schemas.microsoft.com/office/drawing/2014/main" id="{7E0F65B8-6EB1-4FF5-8227-1192FA566F6A}"/>
              </a:ext>
            </a:extLst>
          </p:cNvPr>
          <p:cNvSpPr/>
          <p:nvPr/>
        </p:nvSpPr>
        <p:spPr>
          <a:xfrm>
            <a:off x="901618" y="2112135"/>
            <a:ext cx="10071279" cy="2308324"/>
          </a:xfrm>
          <a:prstGeom prst="rect">
            <a:avLst/>
          </a:prstGeom>
        </p:spPr>
        <p:txBody>
          <a:bodyPr wrap="square">
            <a:spAutoFit/>
          </a:bodyPr>
          <a:lstStyle/>
          <a:p>
            <a:r>
              <a:rPr lang="en-IN" b="1" dirty="0"/>
              <a:t>Objective</a:t>
            </a:r>
            <a:r>
              <a:rPr lang="en-IN" dirty="0"/>
              <a:t>: Improve the noise removal process for better signal clarity.	</a:t>
            </a:r>
          </a:p>
          <a:p>
            <a:endParaRPr lang="en-IN" dirty="0"/>
          </a:p>
          <a:p>
            <a:endParaRPr lang="en-IN" dirty="0"/>
          </a:p>
          <a:p>
            <a:r>
              <a:rPr lang="en-IN" b="1" dirty="0"/>
              <a:t>Approach</a:t>
            </a:r>
            <a:r>
              <a:rPr lang="en-IN" dirty="0"/>
              <a:t>:	</a:t>
            </a:r>
          </a:p>
          <a:p>
            <a:pPr marL="285750" indent="-285750">
              <a:buFont typeface="Arial" panose="020B0604020202020204" pitchFamily="34" charset="0"/>
              <a:buChar char="•"/>
            </a:pPr>
            <a:r>
              <a:rPr lang="en-IN" dirty="0"/>
              <a:t>Use adaptive filtering techniques to dynamically cancel noise based on statistical properties.</a:t>
            </a:r>
          </a:p>
          <a:p>
            <a:pPr marL="285750" indent="-285750">
              <a:buFont typeface="Arial" panose="020B0604020202020204" pitchFamily="34" charset="0"/>
              <a:buChar char="•"/>
            </a:pPr>
            <a:r>
              <a:rPr lang="en-IN" dirty="0"/>
              <a:t>Employ deep learning-based denoising autoencoders for more accurate </a:t>
            </a:r>
            <a:r>
              <a:rPr lang="en-IN" dirty="0" err="1"/>
              <a:t>artifact</a:t>
            </a:r>
            <a:r>
              <a:rPr lang="en-IN" dirty="0"/>
              <a:t> removal.</a:t>
            </a:r>
          </a:p>
        </p:txBody>
      </p:sp>
      <p:sp>
        <p:nvSpPr>
          <p:cNvPr id="5" name="Rectangle 4">
            <a:extLst>
              <a:ext uri="{FF2B5EF4-FFF2-40B4-BE49-F238E27FC236}">
                <a16:creationId xmlns:a16="http://schemas.microsoft.com/office/drawing/2014/main" id="{69B8CCD2-4535-483A-BB36-D5A697236D60}"/>
              </a:ext>
            </a:extLst>
          </p:cNvPr>
          <p:cNvSpPr/>
          <p:nvPr/>
        </p:nvSpPr>
        <p:spPr>
          <a:xfrm>
            <a:off x="901618" y="4770377"/>
            <a:ext cx="10071278" cy="646331"/>
          </a:xfrm>
          <a:prstGeom prst="rect">
            <a:avLst/>
          </a:prstGeom>
        </p:spPr>
        <p:txBody>
          <a:bodyPr wrap="square">
            <a:spAutoFit/>
          </a:bodyPr>
          <a:lstStyle/>
          <a:p>
            <a:r>
              <a:rPr lang="en-IN" b="1" dirty="0"/>
              <a:t>Applications</a:t>
            </a:r>
            <a:r>
              <a:rPr lang="en-IN" dirty="0"/>
              <a:t>: Enhanced </a:t>
            </a:r>
            <a:r>
              <a:rPr lang="en-IN" dirty="0" err="1"/>
              <a:t>preprocessing</a:t>
            </a:r>
            <a:r>
              <a:rPr lang="en-IN" dirty="0"/>
              <a:t> for noisy environments like ambulances or mobile health applications.</a:t>
            </a:r>
          </a:p>
        </p:txBody>
      </p:sp>
    </p:spTree>
    <p:extLst>
      <p:ext uri="{BB962C8B-B14F-4D97-AF65-F5344CB8AC3E}">
        <p14:creationId xmlns:p14="http://schemas.microsoft.com/office/powerpoint/2010/main" val="707739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D924-B340-4692-B010-4451F50E45C1}"/>
              </a:ext>
            </a:extLst>
          </p:cNvPr>
          <p:cNvSpPr>
            <a:spLocks noGrp="1"/>
          </p:cNvSpPr>
          <p:nvPr>
            <p:ph type="title"/>
          </p:nvPr>
        </p:nvSpPr>
        <p:spPr>
          <a:xfrm>
            <a:off x="646111" y="452718"/>
            <a:ext cx="8910013" cy="369332"/>
          </a:xfrm>
        </p:spPr>
        <p:txBody>
          <a:bodyPr/>
          <a:lstStyle/>
          <a:p>
            <a:endParaRPr lang="en-IN" dirty="0"/>
          </a:p>
        </p:txBody>
      </p:sp>
      <p:sp>
        <p:nvSpPr>
          <p:cNvPr id="3" name="Rectangle 2">
            <a:extLst>
              <a:ext uri="{FF2B5EF4-FFF2-40B4-BE49-F238E27FC236}">
                <a16:creationId xmlns:a16="http://schemas.microsoft.com/office/drawing/2014/main" id="{5A12CCF1-9500-469D-8FF2-4BE5ACFC7225}"/>
              </a:ext>
            </a:extLst>
          </p:cNvPr>
          <p:cNvSpPr/>
          <p:nvPr/>
        </p:nvSpPr>
        <p:spPr>
          <a:xfrm>
            <a:off x="746894" y="1483916"/>
            <a:ext cx="4309193" cy="369332"/>
          </a:xfrm>
          <a:prstGeom prst="rect">
            <a:avLst/>
          </a:prstGeom>
        </p:spPr>
        <p:txBody>
          <a:bodyPr wrap="none">
            <a:spAutoFit/>
          </a:bodyPr>
          <a:lstStyle/>
          <a:p>
            <a:r>
              <a:rPr lang="en-IN" b="1" dirty="0"/>
              <a:t>3. Integration with Wearable Devices</a:t>
            </a:r>
          </a:p>
        </p:txBody>
      </p:sp>
      <p:sp>
        <p:nvSpPr>
          <p:cNvPr id="4" name="Rectangle 3">
            <a:extLst>
              <a:ext uri="{FF2B5EF4-FFF2-40B4-BE49-F238E27FC236}">
                <a16:creationId xmlns:a16="http://schemas.microsoft.com/office/drawing/2014/main" id="{66B8957B-6635-434D-8FFA-B96373F73367}"/>
              </a:ext>
            </a:extLst>
          </p:cNvPr>
          <p:cNvSpPr/>
          <p:nvPr/>
        </p:nvSpPr>
        <p:spPr>
          <a:xfrm>
            <a:off x="888560" y="2284281"/>
            <a:ext cx="10856971" cy="3139321"/>
          </a:xfrm>
          <a:prstGeom prst="rect">
            <a:avLst/>
          </a:prstGeom>
        </p:spPr>
        <p:txBody>
          <a:bodyPr wrap="square">
            <a:spAutoFit/>
          </a:bodyPr>
          <a:lstStyle/>
          <a:p>
            <a:r>
              <a:rPr lang="en-IN" b="1" dirty="0"/>
              <a:t>Objective</a:t>
            </a:r>
            <a:r>
              <a:rPr lang="en-IN" dirty="0"/>
              <a:t>: Adapt the system for wearable devices for continuous monitoring.</a:t>
            </a:r>
          </a:p>
          <a:p>
            <a:endParaRPr lang="en-IN" dirty="0"/>
          </a:p>
          <a:p>
            <a:endParaRPr lang="en-IN" dirty="0"/>
          </a:p>
          <a:p>
            <a:r>
              <a:rPr lang="en-IN" b="1" dirty="0"/>
              <a:t>Approach</a:t>
            </a:r>
            <a:r>
              <a:rPr lang="en-IN" dirty="0"/>
              <a:t>: </a:t>
            </a:r>
          </a:p>
          <a:p>
            <a:pPr marL="285750" indent="-285750">
              <a:buFont typeface="Arial" panose="020B0604020202020204" pitchFamily="34" charset="0"/>
              <a:buChar char="•"/>
            </a:pPr>
            <a:r>
              <a:rPr lang="en-IN" dirty="0"/>
              <a:t>Optimize algorithms for low-power microcontrollers (e.g., Arduino, ESP32).</a:t>
            </a:r>
          </a:p>
          <a:p>
            <a:pPr marL="285750" indent="-285750">
              <a:buFont typeface="Arial" panose="020B0604020202020204" pitchFamily="34" charset="0"/>
              <a:buChar char="•"/>
            </a:pPr>
            <a:r>
              <a:rPr lang="en-IN" dirty="0"/>
              <a:t>Develop an app interface to visualize ECG and heart rate trends.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b="1" dirty="0"/>
              <a:t>Applications</a:t>
            </a:r>
            <a:r>
              <a:rPr lang="en-IN" dirty="0"/>
              <a:t>:</a:t>
            </a:r>
          </a:p>
          <a:p>
            <a:pPr marL="285750" indent="-285750">
              <a:buFont typeface="Arial" panose="020B0604020202020204" pitchFamily="34" charset="0"/>
              <a:buChar char="•"/>
            </a:pPr>
            <a:r>
              <a:rPr lang="en-IN" dirty="0"/>
              <a:t>Fitness tracking and recovery monitoring.</a:t>
            </a:r>
          </a:p>
          <a:p>
            <a:pPr marL="285750" indent="-285750">
              <a:buFont typeface="Arial" panose="020B0604020202020204" pitchFamily="34" charset="0"/>
              <a:buChar char="•"/>
            </a:pPr>
            <a:r>
              <a:rPr lang="en-IN" dirty="0"/>
              <a:t>Long-term cardiac health management for at-risk individuals.</a:t>
            </a:r>
          </a:p>
        </p:txBody>
      </p:sp>
    </p:spTree>
    <p:extLst>
      <p:ext uri="{BB962C8B-B14F-4D97-AF65-F5344CB8AC3E}">
        <p14:creationId xmlns:p14="http://schemas.microsoft.com/office/powerpoint/2010/main" val="2639535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50A3-77B4-4732-A1EA-4C7CBB271067}"/>
              </a:ext>
            </a:extLst>
          </p:cNvPr>
          <p:cNvSpPr>
            <a:spLocks noGrp="1"/>
          </p:cNvSpPr>
          <p:nvPr>
            <p:ph type="title"/>
          </p:nvPr>
        </p:nvSpPr>
        <p:spPr>
          <a:xfrm>
            <a:off x="4467906" y="2728735"/>
            <a:ext cx="3256188" cy="1400530"/>
          </a:xfrm>
        </p:spPr>
        <p:txBody>
          <a:bodyPr/>
          <a:lstStyle/>
          <a:p>
            <a:r>
              <a:rPr lang="en-IN" b="1" dirty="0"/>
              <a:t>THANK YOU</a:t>
            </a:r>
          </a:p>
        </p:txBody>
      </p:sp>
    </p:spTree>
    <p:extLst>
      <p:ext uri="{BB962C8B-B14F-4D97-AF65-F5344CB8AC3E}">
        <p14:creationId xmlns:p14="http://schemas.microsoft.com/office/powerpoint/2010/main" val="133735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C0B9-F7A0-89BF-93CC-12F645FE15E4}"/>
              </a:ext>
            </a:extLst>
          </p:cNvPr>
          <p:cNvSpPr>
            <a:spLocks noGrp="1"/>
          </p:cNvSpPr>
          <p:nvPr>
            <p:ph type="title"/>
          </p:nvPr>
        </p:nvSpPr>
        <p:spPr>
          <a:xfrm>
            <a:off x="5352255" y="601704"/>
            <a:ext cx="1487489" cy="976032"/>
          </a:xfrm>
        </p:spPr>
        <p:txBody>
          <a:bodyPr/>
          <a:lstStyle/>
          <a:p>
            <a:r>
              <a:rPr lang="en-IN" sz="6000" b="1" dirty="0">
                <a:latin typeface="Bahnschrift SemiBold" panose="020B0502040204020203" pitchFamily="34" charset="0"/>
              </a:rPr>
              <a:t>AIM</a:t>
            </a:r>
          </a:p>
        </p:txBody>
      </p:sp>
      <p:sp>
        <p:nvSpPr>
          <p:cNvPr id="3" name="TextBox 2">
            <a:extLst>
              <a:ext uri="{FF2B5EF4-FFF2-40B4-BE49-F238E27FC236}">
                <a16:creationId xmlns:a16="http://schemas.microsoft.com/office/drawing/2014/main" id="{2979E46A-F84F-EC60-38AD-D72BC4EAF2E0}"/>
              </a:ext>
            </a:extLst>
          </p:cNvPr>
          <p:cNvSpPr txBox="1"/>
          <p:nvPr/>
        </p:nvSpPr>
        <p:spPr>
          <a:xfrm>
            <a:off x="726593" y="1829605"/>
            <a:ext cx="10738813" cy="4524315"/>
          </a:xfrm>
          <a:prstGeom prst="rect">
            <a:avLst/>
          </a:prstGeom>
          <a:noFill/>
        </p:spPr>
        <p:txBody>
          <a:bodyPr wrap="square" rtlCol="0">
            <a:spAutoFit/>
          </a:bodyPr>
          <a:lstStyle/>
          <a:p>
            <a:pPr marL="285750" indent="-285750">
              <a:buFont typeface="Arial" panose="020B0604020202020204" pitchFamily="34" charset="0"/>
              <a:buChar char="•"/>
            </a:pPr>
            <a:r>
              <a:rPr lang="en-US" sz="3200" dirty="0">
                <a:ln w="0"/>
                <a:effectLst>
                  <a:outerShdw blurRad="38100" dist="19050" dir="2700000" algn="tl" rotWithShape="0">
                    <a:schemeClr val="dk1">
                      <a:alpha val="40000"/>
                    </a:schemeClr>
                  </a:outerShdw>
                </a:effectLst>
              </a:rPr>
              <a:t>To observe the ECG signals taken from the database of a MIT-BIH Arrhythmia patients.</a:t>
            </a:r>
          </a:p>
          <a:p>
            <a:endParaRPr lang="en-US" sz="32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3200" dirty="0">
                <a:ln w="0"/>
                <a:effectLst>
                  <a:outerShdw blurRad="38100" dist="19050" dir="2700000" algn="tl" rotWithShape="0">
                    <a:schemeClr val="dk1">
                      <a:alpha val="40000"/>
                    </a:schemeClr>
                  </a:outerShdw>
                </a:effectLst>
              </a:rPr>
              <a:t>To perform the pre-processing required to remove the Artifacts from the ECG signal using filtering method.</a:t>
            </a:r>
          </a:p>
          <a:p>
            <a:endParaRPr lang="en-US" sz="32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3200" dirty="0">
                <a:ln w="0"/>
                <a:effectLst>
                  <a:outerShdw blurRad="38100" dist="19050" dir="2700000" algn="tl" rotWithShape="0">
                    <a:schemeClr val="dk1">
                      <a:alpha val="40000"/>
                    </a:schemeClr>
                  </a:outerShdw>
                </a:effectLst>
              </a:rPr>
              <a:t>To detect the PQRST waves of ECG signal and determine the heartbeat of a patient.</a:t>
            </a:r>
          </a:p>
        </p:txBody>
      </p:sp>
    </p:spTree>
    <p:extLst>
      <p:ext uri="{BB962C8B-B14F-4D97-AF65-F5344CB8AC3E}">
        <p14:creationId xmlns:p14="http://schemas.microsoft.com/office/powerpoint/2010/main" val="87803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687B-4736-74D9-51B4-E42126984869}"/>
              </a:ext>
            </a:extLst>
          </p:cNvPr>
          <p:cNvSpPr>
            <a:spLocks noGrp="1"/>
          </p:cNvSpPr>
          <p:nvPr>
            <p:ph type="title"/>
          </p:nvPr>
        </p:nvSpPr>
        <p:spPr>
          <a:xfrm>
            <a:off x="4867883" y="262218"/>
            <a:ext cx="2456234" cy="1400530"/>
          </a:xfrm>
        </p:spPr>
        <p:txBody>
          <a:bodyPr/>
          <a:lstStyle/>
          <a:p>
            <a:r>
              <a:rPr lang="en-IN" b="1" dirty="0"/>
              <a:t>Data Set</a:t>
            </a:r>
          </a:p>
        </p:txBody>
      </p:sp>
      <p:sp>
        <p:nvSpPr>
          <p:cNvPr id="3" name="Rectangle 2">
            <a:extLst>
              <a:ext uri="{FF2B5EF4-FFF2-40B4-BE49-F238E27FC236}">
                <a16:creationId xmlns:a16="http://schemas.microsoft.com/office/drawing/2014/main" id="{3A9444AA-69E5-4EB7-91D5-5CB7D9D955E1}"/>
              </a:ext>
            </a:extLst>
          </p:cNvPr>
          <p:cNvSpPr/>
          <p:nvPr/>
        </p:nvSpPr>
        <p:spPr>
          <a:xfrm>
            <a:off x="1352550" y="1564838"/>
            <a:ext cx="9486900" cy="4832092"/>
          </a:xfrm>
          <a:prstGeom prst="rect">
            <a:avLst/>
          </a:prstGeom>
        </p:spPr>
        <p:txBody>
          <a:bodyPr wrap="square">
            <a:spAutoFit/>
          </a:bodyPr>
          <a:lstStyle/>
          <a:p>
            <a:pPr marL="342900" indent="-3429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Database used in this project is a standard data taken from MIT-BIH Arrythmia Database.</a:t>
            </a:r>
          </a:p>
          <a:p>
            <a:endParaRPr lang="en-US" sz="2800" dirty="0">
              <a:ln w="0"/>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Database is observed using two-channel ambulatory ECG recordings and it is obtained from 47 subjects studied by the BIH Arrhythmia Laboratory between 1975 and 1979.</a:t>
            </a:r>
          </a:p>
          <a:p>
            <a:endParaRPr lang="en-US" sz="2800" dirty="0">
              <a:ln w="0"/>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ECG signal is recorded for 10 seconds, and sampling frequency used is 360Hz with a voltage gain of 200.</a:t>
            </a:r>
          </a:p>
        </p:txBody>
      </p:sp>
    </p:spTree>
    <p:extLst>
      <p:ext uri="{BB962C8B-B14F-4D97-AF65-F5344CB8AC3E}">
        <p14:creationId xmlns:p14="http://schemas.microsoft.com/office/powerpoint/2010/main" val="117961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9767-5ACE-4E30-AC64-4477D65DF990}"/>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3CF14ABD-29BF-44DF-B4DB-1886CCA2E97A}"/>
              </a:ext>
            </a:extLst>
          </p:cNvPr>
          <p:cNvPicPr>
            <a:picLocks noChangeAspect="1"/>
          </p:cNvPicPr>
          <p:nvPr/>
        </p:nvPicPr>
        <p:blipFill rotWithShape="1">
          <a:blip r:embed="rId2">
            <a:extLst>
              <a:ext uri="{28A0092B-C50C-407E-A947-70E740481C1C}">
                <a14:useLocalDpi xmlns:a14="http://schemas.microsoft.com/office/drawing/2010/main" val="0"/>
              </a:ext>
            </a:extLst>
          </a:blip>
          <a:srcRect b="74294"/>
          <a:stretch/>
        </p:blipFill>
        <p:spPr>
          <a:xfrm>
            <a:off x="0" y="2457450"/>
            <a:ext cx="12192000" cy="1400530"/>
          </a:xfrm>
          <a:prstGeom prst="rect">
            <a:avLst/>
          </a:prstGeom>
        </p:spPr>
      </p:pic>
    </p:spTree>
    <p:extLst>
      <p:ext uri="{BB962C8B-B14F-4D97-AF65-F5344CB8AC3E}">
        <p14:creationId xmlns:p14="http://schemas.microsoft.com/office/powerpoint/2010/main" val="30135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05AA-07D3-4FC6-8D25-EC39CDA92BCE}"/>
              </a:ext>
            </a:extLst>
          </p:cNvPr>
          <p:cNvSpPr>
            <a:spLocks noGrp="1"/>
          </p:cNvSpPr>
          <p:nvPr>
            <p:ph type="title"/>
          </p:nvPr>
        </p:nvSpPr>
        <p:spPr>
          <a:xfrm>
            <a:off x="2570971" y="426960"/>
            <a:ext cx="7050057" cy="1400530"/>
          </a:xfrm>
        </p:spPr>
        <p:txBody>
          <a:bodyPr/>
          <a:lstStyle/>
          <a:p>
            <a:pPr algn="ctr"/>
            <a:r>
              <a:rPr lang="en-US" sz="4400" b="1" dirty="0">
                <a:ln w="0"/>
                <a:solidFill>
                  <a:schemeClr val="tx1"/>
                </a:solidFill>
                <a:effectLst>
                  <a:outerShdw blurRad="38100" dist="19050" dir="2700000" algn="tl" rotWithShape="0">
                    <a:schemeClr val="dk1">
                      <a:alpha val="40000"/>
                    </a:schemeClr>
                  </a:outerShdw>
                </a:effectLst>
              </a:rPr>
              <a:t>Removal of Artifacts from ECG Signal</a:t>
            </a:r>
            <a:r>
              <a:rPr lang="en-US" b="1" dirty="0"/>
              <a:t> </a:t>
            </a:r>
            <a:br>
              <a:rPr lang="en-US" b="1" dirty="0"/>
            </a:br>
            <a:endParaRPr lang="en-IN" b="1" dirty="0"/>
          </a:p>
        </p:txBody>
      </p:sp>
      <p:sp>
        <p:nvSpPr>
          <p:cNvPr id="3" name="Rectangle 2">
            <a:extLst>
              <a:ext uri="{FF2B5EF4-FFF2-40B4-BE49-F238E27FC236}">
                <a16:creationId xmlns:a16="http://schemas.microsoft.com/office/drawing/2014/main" id="{3A2258CD-40F2-420D-A4DA-0903707CB114}"/>
              </a:ext>
            </a:extLst>
          </p:cNvPr>
          <p:cNvSpPr/>
          <p:nvPr/>
        </p:nvSpPr>
        <p:spPr>
          <a:xfrm>
            <a:off x="1463898" y="2002776"/>
            <a:ext cx="9547538" cy="4062651"/>
          </a:xfrm>
          <a:prstGeom prst="rect">
            <a:avLst/>
          </a:prstGeom>
        </p:spPr>
        <p:txBody>
          <a:bodyPr wrap="square">
            <a:spAutoFit/>
          </a:bodyPr>
          <a:lstStyle/>
          <a:p>
            <a:pPr marL="285750" indent="-285750">
              <a:buFont typeface="Arial" panose="020B0604020202020204" pitchFamily="34" charset="0"/>
              <a:buChar char="•"/>
            </a:pPr>
            <a:r>
              <a:rPr lang="en-US" sz="2000" b="1" dirty="0">
                <a:ln w="0"/>
                <a:effectLst>
                  <a:outerShdw blurRad="38100" dist="19050" dir="2700000" algn="tl" rotWithShape="0">
                    <a:schemeClr val="dk1">
                      <a:alpha val="40000"/>
                    </a:schemeClr>
                  </a:outerShdw>
                </a:effectLst>
              </a:rPr>
              <a:t>Removal of Baseline Wander</a:t>
            </a:r>
          </a:p>
          <a:p>
            <a:r>
              <a:rPr lang="en-US" dirty="0">
                <a:ln w="0"/>
                <a:effectLst>
                  <a:outerShdw blurRad="38100" dist="19050" dir="2700000" algn="tl" rotWithShape="0">
                    <a:schemeClr val="dk1">
                      <a:alpha val="40000"/>
                    </a:schemeClr>
                  </a:outerShdw>
                </a:effectLst>
              </a:rPr>
              <a:t>It can be removed using Discrete Wavelet Transform (DWT). The frequency content of the baseline wander      is in the range of 0.67Hz. It will require nine-level decomposition of original signal using DWT to remove the baseline wander of required frequency.</a:t>
            </a:r>
          </a:p>
          <a:p>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2000" b="1" dirty="0">
                <a:ln w="0"/>
                <a:effectLst>
                  <a:outerShdw blurRad="38100" dist="19050" dir="2700000" algn="tl" rotWithShape="0">
                    <a:schemeClr val="dk1">
                      <a:alpha val="40000"/>
                    </a:schemeClr>
                  </a:outerShdw>
                </a:effectLst>
              </a:rPr>
              <a:t>Removal of Powerline Interference</a:t>
            </a:r>
          </a:p>
          <a:p>
            <a:r>
              <a:rPr lang="en-US" dirty="0">
                <a:ln w="0"/>
                <a:effectLst>
                  <a:outerShdw blurRad="38100" dist="19050" dir="2700000" algn="tl" rotWithShape="0">
                    <a:schemeClr val="dk1">
                      <a:alpha val="40000"/>
                    </a:schemeClr>
                  </a:outerShdw>
                </a:effectLst>
              </a:rPr>
              <a:t>It can be removed using a notch filter concentrated at 50Hz with a 3-dB bandwidth of 5Hz.</a:t>
            </a:r>
          </a:p>
          <a:p>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2000" b="1" dirty="0">
                <a:ln w="0"/>
                <a:effectLst>
                  <a:outerShdw blurRad="38100" dist="19050" dir="2700000" algn="tl" rotWithShape="0">
                    <a:schemeClr val="dk1">
                      <a:alpha val="40000"/>
                    </a:schemeClr>
                  </a:outerShdw>
                </a:effectLst>
              </a:rPr>
              <a:t>Removal of EMG – High Frequency Noise</a:t>
            </a:r>
          </a:p>
          <a:p>
            <a:r>
              <a:rPr lang="en-US" dirty="0">
                <a:ln w="0"/>
                <a:effectLst>
                  <a:outerShdw blurRad="38100" dist="19050" dir="2700000" algn="tl" rotWithShape="0">
                    <a:schemeClr val="dk1">
                      <a:alpha val="40000"/>
                    </a:schemeClr>
                  </a:outerShdw>
                </a:effectLst>
              </a:rPr>
              <a:t>It can be removed using Discrete Wavelet Transform (DWT). Most of the information available in the ECG signal lies in the range of 0.5-150 Hz. It will require two-level decomposition of original signal using DWT to remove the high frequency noise. </a:t>
            </a:r>
          </a:p>
        </p:txBody>
      </p:sp>
    </p:spTree>
    <p:extLst>
      <p:ext uri="{BB962C8B-B14F-4D97-AF65-F5344CB8AC3E}">
        <p14:creationId xmlns:p14="http://schemas.microsoft.com/office/powerpoint/2010/main" val="191386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B0C7-8E37-4254-97DB-DA8B6D55C3A6}"/>
              </a:ext>
            </a:extLst>
          </p:cNvPr>
          <p:cNvSpPr>
            <a:spLocks noGrp="1"/>
          </p:cNvSpPr>
          <p:nvPr>
            <p:ph type="title"/>
          </p:nvPr>
        </p:nvSpPr>
        <p:spPr>
          <a:xfrm>
            <a:off x="2268318" y="311051"/>
            <a:ext cx="7655364" cy="951079"/>
          </a:xfrm>
        </p:spPr>
        <p:txBody>
          <a:bodyPr/>
          <a:lstStyle/>
          <a:p>
            <a:r>
              <a:rPr lang="en-US" sz="4400" b="1" dirty="0">
                <a:ln w="0"/>
                <a:solidFill>
                  <a:schemeClr val="tx1"/>
                </a:solidFill>
                <a:effectLst>
                  <a:outerShdw blurRad="38100" dist="19050" dir="2700000" algn="tl" rotWithShape="0">
                    <a:schemeClr val="dk1">
                      <a:alpha val="40000"/>
                    </a:schemeClr>
                  </a:outerShdw>
                </a:effectLst>
              </a:rPr>
              <a:t>Discrete Wavelet Transform</a:t>
            </a:r>
            <a:r>
              <a:rPr lang="en-US" b="1" dirty="0"/>
              <a:t> </a:t>
            </a:r>
            <a:br>
              <a:rPr lang="en-US" b="1" dirty="0"/>
            </a:br>
            <a:endParaRPr lang="en-IN" b="1" dirty="0"/>
          </a:p>
        </p:txBody>
      </p:sp>
      <p:sp>
        <p:nvSpPr>
          <p:cNvPr id="3" name="Rectangle 2">
            <a:extLst>
              <a:ext uri="{FF2B5EF4-FFF2-40B4-BE49-F238E27FC236}">
                <a16:creationId xmlns:a16="http://schemas.microsoft.com/office/drawing/2014/main" id="{4D7B4F33-1C0B-4FB5-A08A-52702E16E8C7}"/>
              </a:ext>
            </a:extLst>
          </p:cNvPr>
          <p:cNvSpPr/>
          <p:nvPr/>
        </p:nvSpPr>
        <p:spPr>
          <a:xfrm>
            <a:off x="940158" y="1841680"/>
            <a:ext cx="10934163" cy="3693319"/>
          </a:xfrm>
          <a:prstGeom prst="rect">
            <a:avLst/>
          </a:prstGeom>
        </p:spPr>
        <p:txBody>
          <a:bodyPr wrap="square">
            <a:spAutoFit/>
          </a:bodyPr>
          <a:lstStyle/>
          <a:p>
            <a:r>
              <a:rPr lang="en-US" dirty="0">
                <a:ln w="0"/>
                <a:effectLst>
                  <a:outerShdw blurRad="38100" dist="19050" dir="2700000" algn="tl" rotWithShape="0">
                    <a:schemeClr val="dk1">
                      <a:alpha val="40000"/>
                    </a:schemeClr>
                  </a:outerShdw>
                </a:effectLst>
              </a:rPr>
              <a:t>Discrete Wavelet Transform (DWT) decomposes a signal into a set of mutually orthogonal wavelet basis functions. Wavelet functions are dilated, translated and scaled versions of a common function φ, known as the mother wavelet.</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DWT has the ability to perform frequency resolution as well as temporal resolution i.e., it can provide information about the frequency components of the wave and its location.</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There are several families of wavelet transforms which are identified by their mother wavelet, most common are </a:t>
            </a:r>
            <a:r>
              <a:rPr lang="en-US" dirty="0" err="1">
                <a:ln w="0"/>
                <a:effectLst>
                  <a:outerShdw blurRad="38100" dist="19050" dir="2700000" algn="tl" rotWithShape="0">
                    <a:schemeClr val="dk1">
                      <a:alpha val="40000"/>
                    </a:schemeClr>
                  </a:outerShdw>
                </a:effectLst>
              </a:rPr>
              <a:t>Haar</a:t>
            </a:r>
            <a:r>
              <a:rPr lang="en-US" dirty="0">
                <a:ln w="0"/>
                <a:effectLst>
                  <a:outerShdw blurRad="38100" dist="19050" dir="2700000" algn="tl" rotWithShape="0">
                    <a:schemeClr val="dk1">
                      <a:alpha val="40000"/>
                    </a:schemeClr>
                  </a:outerShdw>
                </a:effectLst>
              </a:rPr>
              <a:t>, Shannon, Daubechies, Spline, Biorthogonal, Mexican hat, etc.</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In this project, for the removal of artifacts from the ECG signal, we have used Biorthogonal wavelet transform whereas for the detection PQRST waves in the ECG signal, we have used Daubechies wavelet transform.</a:t>
            </a:r>
          </a:p>
        </p:txBody>
      </p:sp>
    </p:spTree>
    <p:extLst>
      <p:ext uri="{BB962C8B-B14F-4D97-AF65-F5344CB8AC3E}">
        <p14:creationId xmlns:p14="http://schemas.microsoft.com/office/powerpoint/2010/main" val="274513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7A9551-36FF-4CD5-9D98-29B6290EDDB4}"/>
              </a:ext>
            </a:extLst>
          </p:cNvPr>
          <p:cNvSpPr/>
          <p:nvPr/>
        </p:nvSpPr>
        <p:spPr>
          <a:xfrm>
            <a:off x="1313644" y="1627107"/>
            <a:ext cx="9092485" cy="3970318"/>
          </a:xfrm>
          <a:prstGeom prst="rect">
            <a:avLst/>
          </a:prstGeom>
        </p:spPr>
        <p:txBody>
          <a:bodyPr wrap="square">
            <a:spAutoFit/>
          </a:bodyPr>
          <a:lstStyle/>
          <a:p>
            <a:r>
              <a:rPr lang="en-US" dirty="0">
                <a:ln w="0"/>
                <a:effectLst>
                  <a:outerShdw blurRad="38100" dist="19050" dir="2700000" algn="tl" rotWithShape="0">
                    <a:schemeClr val="dk1">
                      <a:alpha val="40000"/>
                    </a:schemeClr>
                  </a:outerShdw>
                </a:effectLst>
              </a:rPr>
              <a:t>To perform the DWT, input signal is given to a low pass filter to obtain the approximate coefficients and simultaneously input signal is also given to a high pass filter to obtain the detailed coefficients.</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Detailed coefficients are fixed but approximate coefficients can be modified.</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To perform further decomposition of input signal into higher scales, approximate coefficients are down sampled by the factor of 2 and given to another set of high pass and low pass filter to obtain the level 2 </a:t>
            </a:r>
          </a:p>
          <a:p>
            <a:r>
              <a:rPr lang="en-US" dirty="0">
                <a:ln w="0"/>
                <a:effectLst>
                  <a:outerShdw blurRad="38100" dist="19050" dir="2700000" algn="tl" rotWithShape="0">
                    <a:schemeClr val="dk1">
                      <a:alpha val="40000"/>
                    </a:schemeClr>
                  </a:outerShdw>
                </a:effectLst>
              </a:rPr>
              <a:t>approximation and detailed coefficients.</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In this project, for the removal of baseline wander noise, we are required to perform nine-level decomposition whereas for the removal of EMG noise, we are required to perform two-level decomposition of the ECG signal.</a:t>
            </a:r>
          </a:p>
        </p:txBody>
      </p:sp>
    </p:spTree>
    <p:extLst>
      <p:ext uri="{BB962C8B-B14F-4D97-AF65-F5344CB8AC3E}">
        <p14:creationId xmlns:p14="http://schemas.microsoft.com/office/powerpoint/2010/main" val="866275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FB0D-F324-4DB5-9B25-806C0EA2ACCF}"/>
              </a:ext>
            </a:extLst>
          </p:cNvPr>
          <p:cNvSpPr>
            <a:spLocks noGrp="1"/>
          </p:cNvSpPr>
          <p:nvPr>
            <p:ph type="title"/>
          </p:nvPr>
        </p:nvSpPr>
        <p:spPr>
          <a:xfrm>
            <a:off x="3000777" y="452718"/>
            <a:ext cx="7050057" cy="1400530"/>
          </a:xfrm>
        </p:spPr>
        <p:txBody>
          <a:bodyPr/>
          <a:lstStyle/>
          <a:p>
            <a:r>
              <a:rPr lang="en-US" sz="4400" b="1" dirty="0">
                <a:ln w="0"/>
                <a:solidFill>
                  <a:schemeClr val="tx1"/>
                </a:solidFill>
                <a:effectLst>
                  <a:outerShdw blurRad="38100" dist="19050" dir="2700000" algn="tl" rotWithShape="0">
                    <a:schemeClr val="dk1">
                      <a:alpha val="40000"/>
                    </a:schemeClr>
                  </a:outerShdw>
                </a:effectLst>
              </a:rPr>
              <a:t>Daubechies Wavelet</a:t>
            </a:r>
            <a:r>
              <a:rPr lang="en-US" b="1" dirty="0"/>
              <a:t> </a:t>
            </a:r>
            <a:br>
              <a:rPr lang="en-US" b="1" dirty="0"/>
            </a:br>
            <a:endParaRPr lang="en-IN" b="1" dirty="0"/>
          </a:p>
        </p:txBody>
      </p:sp>
      <p:sp>
        <p:nvSpPr>
          <p:cNvPr id="3" name="Rectangle 2">
            <a:extLst>
              <a:ext uri="{FF2B5EF4-FFF2-40B4-BE49-F238E27FC236}">
                <a16:creationId xmlns:a16="http://schemas.microsoft.com/office/drawing/2014/main" id="{A422E790-59C5-452A-96B5-327BB306FB0E}"/>
              </a:ext>
            </a:extLst>
          </p:cNvPr>
          <p:cNvSpPr/>
          <p:nvPr/>
        </p:nvSpPr>
        <p:spPr>
          <a:xfrm>
            <a:off x="807076" y="2294053"/>
            <a:ext cx="6096000" cy="2862322"/>
          </a:xfrm>
          <a:prstGeom prst="rect">
            <a:avLst/>
          </a:prstGeom>
        </p:spPr>
        <p:txBody>
          <a:bodyPr>
            <a:spAutoFit/>
          </a:bodyPr>
          <a:lstStyle/>
          <a:p>
            <a:r>
              <a:rPr lang="en-US" dirty="0">
                <a:ln w="0"/>
                <a:effectLst>
                  <a:outerShdw blurRad="38100" dist="19050" dir="2700000" algn="tl" rotWithShape="0">
                    <a:schemeClr val="dk1">
                      <a:alpha val="40000"/>
                    </a:schemeClr>
                  </a:outerShdw>
                </a:effectLst>
              </a:rPr>
              <a:t>Daubechies wavelet was chosen for this project on the basis </a:t>
            </a:r>
          </a:p>
          <a:p>
            <a:r>
              <a:rPr lang="en-US" dirty="0">
                <a:ln w="0"/>
                <a:effectLst>
                  <a:outerShdw blurRad="38100" dist="19050" dir="2700000" algn="tl" rotWithShape="0">
                    <a:schemeClr val="dk1">
                      <a:alpha val="40000"/>
                    </a:schemeClr>
                  </a:outerShdw>
                </a:effectLst>
              </a:rPr>
              <a:t>of the resemblance and similar frequency response </a:t>
            </a:r>
          </a:p>
          <a:p>
            <a:r>
              <a:rPr lang="en-US" dirty="0">
                <a:ln w="0"/>
                <a:effectLst>
                  <a:outerShdw blurRad="38100" dist="19050" dir="2700000" algn="tl" rotWithShape="0">
                    <a:schemeClr val="dk1">
                      <a:alpha val="40000"/>
                    </a:schemeClr>
                  </a:outerShdw>
                </a:effectLst>
              </a:rPr>
              <a:t>characteristics of the DB4 basis function with the ECG waveform.</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Daubechies4 (db4) wavelet belongs to asymmetric, orthogonal, </a:t>
            </a:r>
          </a:p>
          <a:p>
            <a:r>
              <a:rPr lang="en-US" dirty="0">
                <a:ln w="0"/>
                <a:effectLst>
                  <a:outerShdw blurRad="38100" dist="19050" dir="2700000" algn="tl" rotWithShape="0">
                    <a:schemeClr val="dk1">
                      <a:alpha val="40000"/>
                    </a:schemeClr>
                  </a:outerShdw>
                </a:effectLst>
              </a:rPr>
              <a:t>biorthogonal and compactly supported families of wavelet.</a:t>
            </a:r>
          </a:p>
        </p:txBody>
      </p:sp>
      <p:pic>
        <p:nvPicPr>
          <p:cNvPr id="4" name="Picture 2">
            <a:extLst>
              <a:ext uri="{FF2B5EF4-FFF2-40B4-BE49-F238E27FC236}">
                <a16:creationId xmlns:a16="http://schemas.microsoft.com/office/drawing/2014/main" id="{00D16ABA-9BE5-4AAC-9AD3-6517FE646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5571" y="2203117"/>
            <a:ext cx="4640709" cy="3511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00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316</TotalTime>
  <Words>1022</Words>
  <Application>Microsoft Office PowerPoint</Application>
  <PresentationFormat>Widescreen</PresentationFormat>
  <Paragraphs>104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Bahnschrift SemiBold</vt:lpstr>
      <vt:lpstr>Century Gothic</vt:lpstr>
      <vt:lpstr>Wingdings 3</vt:lpstr>
      <vt:lpstr>Ion</vt:lpstr>
      <vt:lpstr>ECG Signal Processing</vt:lpstr>
      <vt:lpstr>Introduction  </vt:lpstr>
      <vt:lpstr>AIM</vt:lpstr>
      <vt:lpstr>Data Set</vt:lpstr>
      <vt:lpstr>PowerPoint Presentation</vt:lpstr>
      <vt:lpstr>Removal of Artifacts from ECG Signal  </vt:lpstr>
      <vt:lpstr>Discrete Wavelet Transform  </vt:lpstr>
      <vt:lpstr>PowerPoint Presentation</vt:lpstr>
      <vt:lpstr>Daubechies Wavelet  </vt:lpstr>
      <vt:lpstr>Generation of PQRST Waves  </vt:lpstr>
      <vt:lpstr>MATLAB CODE</vt:lpstr>
      <vt:lpstr>PowerPoint Presentation</vt:lpstr>
      <vt:lpstr>PowerPoint Presentation</vt:lpstr>
      <vt:lpstr>PowerPoint Presentation</vt:lpstr>
      <vt:lpstr>OUTPUT WAVEFORMS</vt:lpstr>
      <vt:lpstr>PowerPoint Presentation</vt:lpstr>
      <vt:lpstr>PowerPoint Presentation</vt:lpstr>
      <vt:lpstr>Scope and Limitation of the study  </vt:lpstr>
      <vt:lpstr>FUTURE SCOPE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ECG Signal Processing</dc:title>
  <dc:creator>noel jose</dc:creator>
  <cp:lastModifiedBy>noel jose</cp:lastModifiedBy>
  <cp:revision>17</cp:revision>
  <dcterms:created xsi:type="dcterms:W3CDTF">2024-09-30T19:42:35Z</dcterms:created>
  <dcterms:modified xsi:type="dcterms:W3CDTF">2024-11-22T06:11:25Z</dcterms:modified>
</cp:coreProperties>
</file>