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9" r:id="rId1"/>
  </p:sldMasterIdLst>
  <p:sldIdLst>
    <p:sldId id="256" r:id="rId2"/>
    <p:sldId id="284" r:id="rId3"/>
    <p:sldId id="285" r:id="rId4"/>
    <p:sldId id="287" r:id="rId5"/>
    <p:sldId id="288" r:id="rId6"/>
    <p:sldId id="289" r:id="rId7"/>
    <p:sldId id="290" r:id="rId8"/>
    <p:sldId id="291" r:id="rId9"/>
    <p:sldId id="292" r:id="rId10"/>
    <p:sldId id="293" r:id="rId11"/>
    <p:sldId id="294" r:id="rId12"/>
    <p:sldId id="295" r:id="rId13"/>
    <p:sldId id="296" r:id="rId14"/>
    <p:sldId id="276" r:id="rId15"/>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7C0"/>
    <a:srgbClr val="EDE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7" autoAdjust="0"/>
    <p:restoredTop sz="94660"/>
  </p:normalViewPr>
  <p:slideViewPr>
    <p:cSldViewPr snapToGrid="0">
      <p:cViewPr varScale="1">
        <p:scale>
          <a:sx n="112" d="100"/>
          <a:sy n="112" d="100"/>
        </p:scale>
        <p:origin x="80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8E80666-FB37-4B36-9149-507F3B0178E3}" type="datetimeFigureOut">
              <a:rPr lang="en-US" smtClean="0"/>
              <a:pPr/>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C38CE7-3C27-4225-9194-9B27B74ACB3B}" type="datetimeFigureOut">
              <a:rPr lang="en-US" smtClean="0"/>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C38CE7-3C27-4225-9194-9B27B74ACB3B}" type="datetimeFigureOut">
              <a:rPr lang="en-US" smtClean="0"/>
              <a:t>10/27/20</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C38CE7-3C27-4225-9194-9B27B74ACB3B}" type="datetimeFigureOut">
              <a:rPr lang="en-US" smtClean="0"/>
              <a:t>10/27/20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EF853-8C0C-4258-AABE-042B01E2ACC4}" type="slidenum">
              <a:rPr lang="en-US" smtClean="0"/>
              <a:t>‹#›</a:t>
            </a:fld>
            <a:endParaRPr lang="en-US"/>
          </a:p>
        </p:txBody>
      </p:sp>
    </p:spTree>
    <p:extLst>
      <p:ext uri="{BB962C8B-B14F-4D97-AF65-F5344CB8AC3E}">
        <p14:creationId xmlns:p14="http://schemas.microsoft.com/office/powerpoint/2010/main" val="286583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C38CE7-3C27-4225-9194-9B27B74ACB3B}" type="datetimeFigureOut">
              <a:rPr lang="en-US" smtClean="0"/>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10/27/20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C38CE7-3C27-4225-9194-9B27B74ACB3B}" type="datetimeFigureOut">
              <a:rPr lang="en-US" smtClean="0"/>
              <a:t>10/27/20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C38CE7-3C27-4225-9194-9B27B74ACB3B}" type="datetimeFigureOut">
              <a:rPr lang="en-US" smtClean="0"/>
              <a:t>10/27/20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FC38CE7-3C27-4225-9194-9B27B74ACB3B}" type="datetimeFigureOut">
              <a:rPr lang="en-US" smtClean="0"/>
              <a:t>10/27/20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38CE7-3C27-4225-9194-9B27B74ACB3B}" type="datetimeFigureOut">
              <a:rPr lang="en-US" smtClean="0"/>
              <a:t>10/27/20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EF853-8C0C-4258-AABE-042B01E2AC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FC38CE7-3C27-4225-9194-9B27B74ACB3B}" type="datetimeFigureOut">
              <a:rPr lang="en-US" smtClean="0"/>
              <a:t>10/27/20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Drag picture to placeholder or click icon to add</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DFC38CE7-3C27-4225-9194-9B27B74ACB3B}" type="datetimeFigureOut">
              <a:rPr lang="en-US" smtClean="0"/>
              <a:t>10/27/20</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E87EF853-8C0C-4258-AABE-042B01E2AC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FC38CE7-3C27-4225-9194-9B27B74ACB3B}" type="datetimeFigureOut">
              <a:rPr lang="en-US" smtClean="0"/>
              <a:t>10/27/20</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87EF853-8C0C-4258-AABE-042B01E2AC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 id="2147483673"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halkduster" charset="0"/>
                <a:ea typeface="Chalkduster" charset="0"/>
                <a:cs typeface="Chalkduster" charset="0"/>
              </a:rPr>
              <a:t>ISKO</a:t>
            </a:r>
            <a:endParaRPr dirty="0">
              <a:latin typeface="Chalkduster" charset="0"/>
              <a:ea typeface="Chalkduster" charset="0"/>
              <a:cs typeface="Chalkduster" charset="0"/>
            </a:endParaRPr>
          </a:p>
        </p:txBody>
      </p:sp>
      <p:sp>
        <p:nvSpPr>
          <p:cNvPr id="3" name="Subtitle 2"/>
          <p:cNvSpPr>
            <a:spLocks noGrp="1"/>
          </p:cNvSpPr>
          <p:nvPr>
            <p:ph type="subTitle" idx="1"/>
          </p:nvPr>
        </p:nvSpPr>
        <p:spPr/>
        <p:txBody>
          <a:bodyPr/>
          <a:lstStyle/>
          <a:p>
            <a:r>
              <a:rPr lang="en-US" dirty="0"/>
              <a:t>One Day Validation</a:t>
            </a:r>
          </a:p>
        </p:txBody>
      </p:sp>
      <p:sp>
        <p:nvSpPr>
          <p:cNvPr id="4" name="TextBox 3"/>
          <p:cNvSpPr txBox="1"/>
          <p:nvPr/>
        </p:nvSpPr>
        <p:spPr>
          <a:xfrm>
            <a:off x="8229599" y="6488668"/>
            <a:ext cx="4038221" cy="369332"/>
          </a:xfrm>
          <a:prstGeom prst="rect">
            <a:avLst/>
          </a:prstGeom>
          <a:noFill/>
        </p:spPr>
        <p:txBody>
          <a:bodyPr wrap="none" rtlCol="0">
            <a:spAutoFit/>
          </a:bodyPr>
          <a:lstStyle/>
          <a:p>
            <a:r>
              <a:rPr lang="en-US" dirty="0"/>
              <a:t>Cebu Institute of Technology </a:t>
            </a:r>
            <a:r>
              <a:rPr lang="en-US"/>
              <a:t>- University</a:t>
            </a:r>
          </a:p>
        </p:txBody>
      </p:sp>
    </p:spTree>
    <p:extLst>
      <p:ext uri="{BB962C8B-B14F-4D97-AF65-F5344CB8AC3E}">
        <p14:creationId xmlns:p14="http://schemas.microsoft.com/office/powerpoint/2010/main" val="191753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Q7</a:t>
            </a:r>
            <a:r>
              <a:rPr lang="en-US" sz="4000" dirty="0"/>
              <a:t> What do you think of our proposed solution?</a:t>
            </a:r>
          </a:p>
        </p:txBody>
      </p:sp>
      <p:sp>
        <p:nvSpPr>
          <p:cNvPr id="3" name="Content Placeholder 2"/>
          <p:cNvSpPr>
            <a:spLocks noGrp="1"/>
          </p:cNvSpPr>
          <p:nvPr>
            <p:ph idx="1"/>
          </p:nvPr>
        </p:nvSpPr>
        <p:spPr/>
        <p:txBody>
          <a:bodyPr>
            <a:normAutofit/>
          </a:bodyPr>
          <a:lstStyle/>
          <a:p>
            <a:pPr>
              <a:buFont typeface="Arial" charset="0"/>
              <a:buChar char="•"/>
            </a:pPr>
            <a:r>
              <a:rPr lang="en-US" sz="2400" dirty="0"/>
              <a:t> The CHED implementing guidelines for ETEEAP gives authority to the deputized HEI to facilitate proper execution of the program. </a:t>
            </a:r>
            <a:r>
              <a:rPr lang="en-US" sz="2400" b="1" dirty="0"/>
              <a:t>Integrated System for Knowledge Objects (</a:t>
            </a:r>
            <a:r>
              <a:rPr lang="en-US" sz="2400" b="1" dirty="0">
                <a:solidFill>
                  <a:srgbClr val="FFC000"/>
                </a:solidFill>
                <a:latin typeface="Chalkduster" charset="0"/>
                <a:ea typeface="Chalkduster" charset="0"/>
                <a:cs typeface="Chalkduster" charset="0"/>
              </a:rPr>
              <a:t>ISKO</a:t>
            </a:r>
            <a:r>
              <a:rPr lang="en-US" sz="2400" b="1" dirty="0"/>
              <a:t>) </a:t>
            </a:r>
            <a:r>
              <a:rPr lang="en-US" sz="2400" dirty="0"/>
              <a:t>would address some of the issues experienced by HEIs to deliver properly ETEEAP through:</a:t>
            </a:r>
            <a:endParaRPr lang="en-US" sz="2200" dirty="0"/>
          </a:p>
          <a:p>
            <a:pPr lvl="2">
              <a:buFont typeface="Arial" charset="0"/>
              <a:buChar char="•"/>
            </a:pPr>
            <a:r>
              <a:rPr lang="en-US" sz="2200" dirty="0"/>
              <a:t> Development and Peer Review of learning content</a:t>
            </a:r>
          </a:p>
          <a:p>
            <a:pPr lvl="2">
              <a:buFont typeface="Arial" charset="0"/>
              <a:buChar char="•"/>
            </a:pPr>
            <a:r>
              <a:rPr lang="en-US" sz="2200" dirty="0"/>
              <a:t> Assessment mechanisms</a:t>
            </a:r>
          </a:p>
          <a:p>
            <a:pPr lvl="2">
              <a:buFont typeface="Arial" charset="0"/>
              <a:buChar char="•"/>
            </a:pPr>
            <a:r>
              <a:rPr lang="en-US" sz="2200" dirty="0"/>
              <a:t> Offline management of learning resources. </a:t>
            </a:r>
          </a:p>
          <a:p>
            <a:pPr>
              <a:buFont typeface="Arial" charset="0"/>
              <a:buChar char="•"/>
            </a:pPr>
            <a:r>
              <a:rPr lang="en-US" sz="2400" dirty="0"/>
              <a:t> Hope this solution/tool will be endorsed by CHED.</a:t>
            </a:r>
          </a:p>
        </p:txBody>
      </p:sp>
    </p:spTree>
    <p:extLst>
      <p:ext uri="{BB962C8B-B14F-4D97-AF65-F5344CB8AC3E}">
        <p14:creationId xmlns:p14="http://schemas.microsoft.com/office/powerpoint/2010/main" val="102956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halkduster" charset="0"/>
                <a:ea typeface="Chalkduster" charset="0"/>
                <a:cs typeface="Chalkduster" charset="0"/>
              </a:rPr>
              <a:t>ISKO</a:t>
            </a:r>
          </a:p>
        </p:txBody>
      </p:sp>
      <p:sp>
        <p:nvSpPr>
          <p:cNvPr id="3" name="Content Placeholder 2"/>
          <p:cNvSpPr>
            <a:spLocks noGrp="1"/>
          </p:cNvSpPr>
          <p:nvPr>
            <p:ph idx="1"/>
          </p:nvPr>
        </p:nvSpPr>
        <p:spPr/>
        <p:txBody>
          <a:bodyPr>
            <a:normAutofit/>
          </a:bodyPr>
          <a:lstStyle/>
          <a:p>
            <a:pPr marL="0" indent="0">
              <a:buNone/>
            </a:pPr>
            <a:r>
              <a:rPr lang="en-US" sz="2400" dirty="0"/>
              <a:t>An integrated eLearning resource system that features the following components:</a:t>
            </a:r>
          </a:p>
          <a:p>
            <a:pPr lvl="1"/>
            <a:r>
              <a:rPr lang="en-US" b="1" dirty="0">
                <a:solidFill>
                  <a:srgbClr val="FA4001"/>
                </a:solidFill>
              </a:rPr>
              <a:t>Developer</a:t>
            </a:r>
          </a:p>
          <a:p>
            <a:pPr lvl="2"/>
            <a:r>
              <a:rPr lang="en-US" dirty="0"/>
              <a:t>A useful tool for learning content developers and reviewers.</a:t>
            </a:r>
          </a:p>
          <a:p>
            <a:pPr lvl="1"/>
            <a:r>
              <a:rPr lang="en-US" b="1" dirty="0">
                <a:solidFill>
                  <a:srgbClr val="FA4001"/>
                </a:solidFill>
              </a:rPr>
              <a:t>Learner</a:t>
            </a:r>
          </a:p>
          <a:p>
            <a:pPr lvl="2"/>
            <a:r>
              <a:rPr lang="en-US" dirty="0"/>
              <a:t>The main portal where learners or users can search and download learning resources. </a:t>
            </a:r>
          </a:p>
          <a:p>
            <a:pPr lvl="1"/>
            <a:r>
              <a:rPr lang="en-US" b="1" dirty="0">
                <a:solidFill>
                  <a:srgbClr val="FA4001"/>
                </a:solidFill>
              </a:rPr>
              <a:t>Player</a:t>
            </a:r>
          </a:p>
          <a:p>
            <a:pPr lvl="2"/>
            <a:r>
              <a:rPr lang="en-US" dirty="0"/>
              <a:t>A special media player used to manage and view learning resources both online and offline.</a:t>
            </a:r>
          </a:p>
          <a:p>
            <a:pPr marL="0" indent="0">
              <a:buNone/>
            </a:pPr>
            <a:endParaRPr lang="en-US" sz="2400" dirty="0"/>
          </a:p>
        </p:txBody>
      </p:sp>
    </p:spTree>
    <p:extLst>
      <p:ext uri="{BB962C8B-B14F-4D97-AF65-F5344CB8AC3E}">
        <p14:creationId xmlns:p14="http://schemas.microsoft.com/office/powerpoint/2010/main" val="78198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latin typeface="Chalkduster" charset="0"/>
                <a:ea typeface="Chalkduster" charset="0"/>
                <a:cs typeface="Chalkduster" charset="0"/>
              </a:rPr>
              <a:t>ISKO</a:t>
            </a:r>
            <a:r>
              <a:rPr lang="en-US" sz="4000" b="1" dirty="0">
                <a:solidFill>
                  <a:srgbClr val="FFC000"/>
                </a:solidFill>
              </a:rPr>
              <a:t> </a:t>
            </a:r>
            <a:r>
              <a:rPr lang="en-US" sz="4000" b="1" dirty="0">
                <a:solidFill>
                  <a:schemeClr val="bg1"/>
                </a:solidFill>
              </a:rPr>
              <a:t>Features</a:t>
            </a:r>
            <a:endParaRPr lang="en-US" sz="4000" dirty="0">
              <a:solidFill>
                <a:schemeClr val="bg1"/>
              </a:solidFill>
            </a:endParaRPr>
          </a:p>
        </p:txBody>
      </p:sp>
      <p:sp>
        <p:nvSpPr>
          <p:cNvPr id="3" name="Content Placeholder 2"/>
          <p:cNvSpPr>
            <a:spLocks noGrp="1"/>
          </p:cNvSpPr>
          <p:nvPr>
            <p:ph idx="1"/>
          </p:nvPr>
        </p:nvSpPr>
        <p:spPr/>
        <p:txBody>
          <a:bodyPr>
            <a:normAutofit lnSpcReduction="10000"/>
          </a:bodyPr>
          <a:lstStyle/>
          <a:p>
            <a:pPr marL="118872" indent="0">
              <a:buNone/>
            </a:pPr>
            <a:r>
              <a:rPr lang="en-US" sz="2400" b="1" dirty="0">
                <a:solidFill>
                  <a:srgbClr val="FFC000"/>
                </a:solidFill>
                <a:latin typeface="Chalkduster" charset="0"/>
                <a:ea typeface="Chalkduster" charset="0"/>
                <a:cs typeface="Chalkduster" charset="0"/>
              </a:rPr>
              <a:t>ISKO</a:t>
            </a:r>
            <a:r>
              <a:rPr lang="en-US" sz="2400" dirty="0">
                <a:solidFill>
                  <a:srgbClr val="FFC000"/>
                </a:solidFill>
              </a:rPr>
              <a:t> </a:t>
            </a:r>
            <a:r>
              <a:rPr lang="en-US" sz="2400" dirty="0"/>
              <a:t>is based on the concept of </a:t>
            </a:r>
            <a:r>
              <a:rPr lang="en-US" sz="2400" b="1" i="1" dirty="0"/>
              <a:t>shareable content objects*</a:t>
            </a:r>
            <a:r>
              <a:rPr lang="en-US" sz="2400" dirty="0"/>
              <a:t> </a:t>
            </a:r>
            <a:r>
              <a:rPr lang="mr-IN" sz="2400" dirty="0"/>
              <a:t>–</a:t>
            </a:r>
            <a:r>
              <a:rPr lang="en-US" sz="2400" dirty="0"/>
              <a:t>  an autonomous learning unit (learning object / learning resource) that can be used in multiple eLearning courses, as long as the same learning objective is covered. Each learning object is a collection of </a:t>
            </a:r>
            <a:r>
              <a:rPr lang="en-US" sz="2400" i="1" u="sng" dirty="0"/>
              <a:t>content items</a:t>
            </a:r>
            <a:r>
              <a:rPr lang="en-US" sz="2400" dirty="0"/>
              <a:t>, </a:t>
            </a:r>
            <a:r>
              <a:rPr lang="en-US" sz="2400" i="1" u="sng" dirty="0"/>
              <a:t>practice items</a:t>
            </a:r>
            <a:r>
              <a:rPr lang="en-US" sz="2400" dirty="0"/>
              <a:t>, and </a:t>
            </a:r>
            <a:r>
              <a:rPr lang="en-US" sz="2400" i="1" u="sng" dirty="0"/>
              <a:t>assessment items </a:t>
            </a:r>
            <a:r>
              <a:rPr lang="en-US" sz="2400" dirty="0"/>
              <a:t>that are combined based on a single learning objective. </a:t>
            </a:r>
          </a:p>
          <a:p>
            <a:pPr marL="118872" indent="0">
              <a:buNone/>
            </a:pPr>
            <a:endParaRPr lang="en-US" sz="2400" dirty="0"/>
          </a:p>
          <a:p>
            <a:pPr marL="118872" indent="0">
              <a:buNone/>
            </a:pPr>
            <a:r>
              <a:rPr lang="en-US" sz="2400" b="1" dirty="0">
                <a:solidFill>
                  <a:srgbClr val="FF0000"/>
                </a:solidFill>
              </a:rPr>
              <a:t>Learning object is the heart of </a:t>
            </a:r>
            <a:r>
              <a:rPr lang="en-US" sz="2400" b="1" dirty="0">
                <a:solidFill>
                  <a:srgbClr val="FFC000"/>
                </a:solidFill>
                <a:latin typeface="Chalkduster" charset="0"/>
                <a:ea typeface="Chalkduster" charset="0"/>
                <a:cs typeface="Chalkduster" charset="0"/>
              </a:rPr>
              <a:t>ISKO</a:t>
            </a:r>
            <a:r>
              <a:rPr lang="en-US" sz="2400" b="1" dirty="0">
                <a:solidFill>
                  <a:srgbClr val="FF0000"/>
                </a:solidFill>
              </a:rPr>
              <a:t>. </a:t>
            </a:r>
          </a:p>
          <a:p>
            <a:pPr marL="118872" indent="0">
              <a:buNone/>
            </a:pPr>
            <a:r>
              <a:rPr lang="en-US" sz="2400" dirty="0"/>
              <a:t>Features include:</a:t>
            </a:r>
          </a:p>
          <a:p>
            <a:pPr lvl="1">
              <a:buFont typeface="Arial" charset="0"/>
              <a:buChar char="•"/>
            </a:pPr>
            <a:r>
              <a:rPr lang="en-US" sz="2200" dirty="0"/>
              <a:t>Development and Peer Review</a:t>
            </a:r>
          </a:p>
          <a:p>
            <a:pPr lvl="1">
              <a:buFont typeface="Arial" charset="0"/>
              <a:buChar char="•"/>
            </a:pPr>
            <a:r>
              <a:rPr lang="en-US" sz="2200" dirty="0"/>
              <a:t>Publication and Sale</a:t>
            </a:r>
          </a:p>
          <a:p>
            <a:pPr lvl="1">
              <a:buFont typeface="Arial" charset="0"/>
              <a:buChar char="•"/>
            </a:pPr>
            <a:r>
              <a:rPr lang="en-US" sz="2200" dirty="0"/>
              <a:t>Management and Viewing </a:t>
            </a:r>
            <a:br>
              <a:rPr lang="en-US" sz="2000" dirty="0"/>
            </a:br>
            <a:endParaRPr lang="en-US" sz="2000" dirty="0"/>
          </a:p>
          <a:p>
            <a:pPr marL="118872" indent="0">
              <a:buNone/>
            </a:pPr>
            <a:r>
              <a:rPr lang="en-US" sz="1900" i="1" dirty="0"/>
              <a:t>*Source: </a:t>
            </a:r>
            <a:r>
              <a:rPr lang="en-US" sz="1900" i="1" u="sng" dirty="0"/>
              <a:t>http://</a:t>
            </a:r>
            <a:r>
              <a:rPr lang="en-US" sz="1900" i="1" u="sng" dirty="0" err="1"/>
              <a:t>www.scormsoft.com</a:t>
            </a:r>
            <a:r>
              <a:rPr lang="en-US" sz="1900" i="1" u="sng" dirty="0"/>
              <a:t>/</a:t>
            </a:r>
            <a:r>
              <a:rPr lang="en-US" sz="1900" i="1" u="sng" dirty="0" err="1"/>
              <a:t>scorm</a:t>
            </a:r>
            <a:r>
              <a:rPr lang="en-US" sz="1900" i="1" u="sng" dirty="0"/>
              <a:t>/cam/</a:t>
            </a:r>
            <a:r>
              <a:rPr lang="en-US" sz="1900" i="1" u="sng" dirty="0" err="1"/>
              <a:t>scos</a:t>
            </a:r>
            <a:endParaRPr lang="en-US" sz="1900" i="1" u="sng" dirty="0"/>
          </a:p>
        </p:txBody>
      </p:sp>
    </p:spTree>
    <p:extLst>
      <p:ext uri="{BB962C8B-B14F-4D97-AF65-F5344CB8AC3E}">
        <p14:creationId xmlns:p14="http://schemas.microsoft.com/office/powerpoint/2010/main" val="130752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latin typeface="Chalkduster" charset="0"/>
                <a:ea typeface="Chalkduster" charset="0"/>
                <a:cs typeface="Chalkduster" charset="0"/>
              </a:rPr>
              <a:t>ISKO</a:t>
            </a:r>
            <a:r>
              <a:rPr lang="en-US" sz="4000" b="1" dirty="0">
                <a:solidFill>
                  <a:schemeClr val="accent2"/>
                </a:solidFill>
              </a:rPr>
              <a:t> </a:t>
            </a:r>
            <a:r>
              <a:rPr lang="en-US" sz="4000" b="1" dirty="0">
                <a:solidFill>
                  <a:schemeClr val="bg1"/>
                </a:solidFill>
              </a:rPr>
              <a:t>Potential Customer</a:t>
            </a:r>
            <a:endParaRPr lang="en-US" sz="4000" dirty="0">
              <a:solidFill>
                <a:schemeClr val="bg1"/>
              </a:solidFill>
            </a:endParaRPr>
          </a:p>
        </p:txBody>
      </p:sp>
      <p:sp>
        <p:nvSpPr>
          <p:cNvPr id="3" name="Content Placeholder 2"/>
          <p:cNvSpPr>
            <a:spLocks noGrp="1"/>
          </p:cNvSpPr>
          <p:nvPr>
            <p:ph idx="1"/>
          </p:nvPr>
        </p:nvSpPr>
        <p:spPr/>
        <p:txBody>
          <a:bodyPr>
            <a:normAutofit/>
          </a:bodyPr>
          <a:lstStyle/>
          <a:p>
            <a:r>
              <a:rPr lang="en-US" sz="2400" dirty="0"/>
              <a:t>Higher Education Institutions</a:t>
            </a:r>
          </a:p>
          <a:p>
            <a:pPr lvl="1">
              <a:buFont typeface="Arial" charset="0"/>
              <a:buChar char="•"/>
            </a:pPr>
            <a:r>
              <a:rPr lang="en-US" sz="2200" dirty="0"/>
              <a:t>ETEEAP (Expanded Tertiary Education Equivalency and Accreditation Program)</a:t>
            </a:r>
          </a:p>
          <a:p>
            <a:pPr lvl="1">
              <a:buFont typeface="Arial" charset="0"/>
              <a:buChar char="•"/>
            </a:pPr>
            <a:r>
              <a:rPr lang="en-US" sz="2200" dirty="0"/>
              <a:t>Distance education</a:t>
            </a:r>
          </a:p>
        </p:txBody>
      </p:sp>
    </p:spTree>
    <p:extLst>
      <p:ext uri="{BB962C8B-B14F-4D97-AF65-F5344CB8AC3E}">
        <p14:creationId xmlns:p14="http://schemas.microsoft.com/office/powerpoint/2010/main" val="3657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858000"/>
          </a:xfrm>
          <a:prstGeom prst="rect">
            <a:avLst/>
          </a:prstGeom>
          <a:solidFill>
            <a:schemeClr val="tx1"/>
          </a:solidFill>
        </p:spPr>
        <p:txBody>
          <a:bodyPr wrap="square" rtlCol="0">
            <a:spAutoFit/>
          </a:bodyPr>
          <a:lstStyle/>
          <a:p>
            <a:endParaRPr lang="en-US"/>
          </a:p>
        </p:txBody>
      </p:sp>
      <p:sp>
        <p:nvSpPr>
          <p:cNvPr id="5" name="Title 1"/>
          <p:cNvSpPr txBox="1">
            <a:spLocks/>
          </p:cNvSpPr>
          <p:nvPr/>
        </p:nvSpPr>
        <p:spPr>
          <a:xfrm>
            <a:off x="2747058" y="2176272"/>
            <a:ext cx="6697883" cy="1252728"/>
          </a:xfrm>
          <a:prstGeom prst="rect">
            <a:avLst/>
          </a:prstGeom>
        </p:spPr>
        <p:txBody>
          <a:bodyPr vert="horz" lIns="91440" rIns="45720" rtlCol="0" anchor="ctr">
            <a:normAutofit fontScale="47500" lnSpcReduction="2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sz="10100" dirty="0">
                <a:solidFill>
                  <a:schemeClr val="accent1"/>
                </a:solidFill>
                <a:latin typeface="Chalkduster" charset="0"/>
                <a:ea typeface="Chalkduster" charset="0"/>
                <a:cs typeface="Chalkduster" charset="0"/>
              </a:rPr>
              <a:t>ISKO</a:t>
            </a:r>
          </a:p>
          <a:p>
            <a:pPr algn="ctr"/>
            <a:endParaRPr lang="en-US" b="0" dirty="0">
              <a:solidFill>
                <a:schemeClr val="accent5"/>
              </a:solidFill>
              <a:latin typeface="Lucida Handwriting" charset="0"/>
              <a:ea typeface="Lucida Handwriting" charset="0"/>
              <a:cs typeface="Lucida Handwriting" charset="0"/>
            </a:endParaRPr>
          </a:p>
          <a:p>
            <a:pPr algn="ctr"/>
            <a:r>
              <a:rPr lang="en-US" sz="5100" b="0" dirty="0">
                <a:solidFill>
                  <a:schemeClr val="accent5"/>
                </a:solidFill>
                <a:latin typeface="Lucida Handwriting" charset="0"/>
                <a:ea typeface="Lucida Handwriting" charset="0"/>
                <a:cs typeface="Lucida Handwriting" charset="0"/>
              </a:rPr>
              <a:t>learning anytime, anywhere.</a:t>
            </a:r>
          </a:p>
        </p:txBody>
      </p:sp>
    </p:spTree>
    <p:extLst>
      <p:ext uri="{BB962C8B-B14F-4D97-AF65-F5344CB8AC3E}">
        <p14:creationId xmlns:p14="http://schemas.microsoft.com/office/powerpoint/2010/main" val="186158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normAutofit/>
          </a:bodyPr>
          <a:lstStyle/>
          <a:p>
            <a:pPr marL="0" indent="0">
              <a:buNone/>
            </a:pPr>
            <a:r>
              <a:rPr lang="en-US" sz="2400" b="1" i="1" dirty="0"/>
              <a:t>FOR </a:t>
            </a:r>
            <a:r>
              <a:rPr lang="en-US" sz="2400" dirty="0"/>
              <a:t>distance</a:t>
            </a:r>
            <a:r>
              <a:rPr lang="en-US" sz="2400" b="1" i="1" dirty="0"/>
              <a:t> </a:t>
            </a:r>
            <a:r>
              <a:rPr lang="en-US" sz="2400" dirty="0"/>
              <a:t>learners (#KnowWho1) of the Extended Tertiary Education and Accreditation Program (ETEAPP) and learning content  experts (#KnowWho2)</a:t>
            </a:r>
          </a:p>
          <a:p>
            <a:pPr marL="0" indent="0">
              <a:buNone/>
            </a:pPr>
            <a:r>
              <a:rPr lang="en-US" sz="2400" b="1" i="1" dirty="0"/>
              <a:t>WHO </a:t>
            </a:r>
            <a:r>
              <a:rPr lang="en-US" sz="2400" dirty="0"/>
              <a:t>has the need to access quality online learning resources (learners) and provide structured content to learners (authors).</a:t>
            </a:r>
          </a:p>
          <a:p>
            <a:pPr marL="0" indent="0">
              <a:buNone/>
            </a:pPr>
            <a:r>
              <a:rPr lang="en-US" sz="2400" b="1" i="1" dirty="0"/>
              <a:t>Integrated System for Knowledge Objects (ISKO) </a:t>
            </a:r>
            <a:r>
              <a:rPr lang="en-US" sz="2400" dirty="0"/>
              <a:t>is an integrated learning resource system that includes learning content creation, learning content validation and verification and an online store using multiplatform mobile and web technologies. </a:t>
            </a:r>
          </a:p>
          <a:p>
            <a:pPr marL="0" indent="0">
              <a:buNone/>
            </a:pPr>
            <a:r>
              <a:rPr lang="en-US" sz="2400" b="1" i="1" dirty="0"/>
              <a:t>UNLIKE </a:t>
            </a:r>
            <a:r>
              <a:rPr lang="en-US" sz="2400" dirty="0"/>
              <a:t>YouTube and other Learning Management System</a:t>
            </a:r>
            <a:endParaRPr lang="en-US" sz="2400" b="1" i="1" dirty="0"/>
          </a:p>
          <a:p>
            <a:pPr marL="0" indent="0">
              <a:buNone/>
            </a:pPr>
            <a:r>
              <a:rPr lang="en-US" sz="2400" b="1" i="1" dirty="0"/>
              <a:t>ISKO </a:t>
            </a:r>
            <a:r>
              <a:rPr lang="en-US" sz="2400" dirty="0"/>
              <a:t>offers simplified learning content known as sharable content objects (SCO) that can be reused in different systems and context. It also allows content to be downloaded in different devices and SCOs can be viewed offline anytime, anywhere.</a:t>
            </a:r>
          </a:p>
          <a:p>
            <a:pPr marL="0" indent="0">
              <a:buNone/>
            </a:pPr>
            <a:endParaRPr lang="en-US" sz="2400" b="1" i="1" dirty="0"/>
          </a:p>
        </p:txBody>
      </p:sp>
    </p:spTree>
    <p:extLst>
      <p:ext uri="{BB962C8B-B14F-4D97-AF65-F5344CB8AC3E}">
        <p14:creationId xmlns:p14="http://schemas.microsoft.com/office/powerpoint/2010/main" val="80757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of Contact</a:t>
            </a:r>
          </a:p>
        </p:txBody>
      </p:sp>
      <p:sp>
        <p:nvSpPr>
          <p:cNvPr id="3" name="Content Placeholder 2"/>
          <p:cNvSpPr>
            <a:spLocks noGrp="1"/>
          </p:cNvSpPr>
          <p:nvPr>
            <p:ph idx="1"/>
          </p:nvPr>
        </p:nvSpPr>
        <p:spPr/>
        <p:txBody>
          <a:bodyPr>
            <a:normAutofit/>
          </a:bodyPr>
          <a:lstStyle/>
          <a:p>
            <a:pPr marL="0" indent="0">
              <a:buNone/>
            </a:pPr>
            <a:r>
              <a:rPr lang="en-US" b="1" dirty="0">
                <a:solidFill>
                  <a:srgbClr val="FF0000"/>
                </a:solidFill>
              </a:rPr>
              <a:t>Dr. Alexander </a:t>
            </a:r>
            <a:r>
              <a:rPr lang="en-US" b="1" dirty="0" err="1">
                <a:solidFill>
                  <a:srgbClr val="FF0000"/>
                </a:solidFill>
              </a:rPr>
              <a:t>Delantar</a:t>
            </a:r>
            <a:endParaRPr lang="en-US" b="1" dirty="0">
              <a:solidFill>
                <a:srgbClr val="FF0000"/>
              </a:solidFill>
            </a:endParaRPr>
          </a:p>
          <a:p>
            <a:pPr marL="0" indent="0">
              <a:buNone/>
            </a:pPr>
            <a:r>
              <a:rPr lang="en-US" sz="2400" dirty="0"/>
              <a:t>Director, ETEAPP (Expanded Tertiary Education Equivalency Program)</a:t>
            </a:r>
          </a:p>
          <a:p>
            <a:pPr marL="0" indent="0">
              <a:buNone/>
            </a:pPr>
            <a:r>
              <a:rPr lang="en-US" sz="2400" dirty="0"/>
              <a:t>CIT - University</a:t>
            </a:r>
            <a:r>
              <a:rPr lang="en-US" dirty="0"/>
              <a:t>, </a:t>
            </a:r>
            <a:r>
              <a:rPr lang="en-US" sz="2400" dirty="0"/>
              <a:t>Cebu City</a:t>
            </a:r>
          </a:p>
          <a:p>
            <a:pPr marL="768096" lvl="2" indent="0">
              <a:buNone/>
            </a:pPr>
            <a:endParaRPr lang="en-US" dirty="0"/>
          </a:p>
          <a:p>
            <a:pPr marL="768096" lvl="2" indent="0">
              <a:buNone/>
            </a:pPr>
            <a:r>
              <a:rPr lang="en-US" sz="2000" i="1" dirty="0"/>
              <a:t>The </a:t>
            </a:r>
            <a:r>
              <a:rPr lang="en-US" sz="2000" b="1" i="1" dirty="0"/>
              <a:t>ETEEAP</a:t>
            </a:r>
            <a:r>
              <a:rPr lang="en-US" sz="2000" i="1" dirty="0"/>
              <a:t>  of the Commission on Higher Education (CHED) is a comprehensive educational assessment program at the tertiary level that recognizes, accredits and gives equivalencies to knowledge, skills, attitudes and values gained by individuals from relevant work. It is implemented through deputized higher education institutions that shall award the appropriate college degree.</a:t>
            </a:r>
          </a:p>
          <a:p>
            <a:pPr marL="768096" lvl="2" indent="0">
              <a:buNone/>
            </a:pPr>
            <a:endParaRPr lang="en-US" sz="2000" i="1" dirty="0"/>
          </a:p>
          <a:p>
            <a:pPr marL="768096" lvl="2" indent="0">
              <a:buNone/>
            </a:pPr>
            <a:r>
              <a:rPr lang="en-US" sz="2000" i="1" dirty="0"/>
              <a:t>Source: http://</a:t>
            </a:r>
            <a:r>
              <a:rPr lang="en-US" sz="2000" i="1" dirty="0" err="1"/>
              <a:t>ched.gov.ph</a:t>
            </a:r>
            <a:r>
              <a:rPr lang="en-US" sz="2000" i="1" dirty="0"/>
              <a:t>/expanded-tertiary-education-equivalency-</a:t>
            </a:r>
            <a:r>
              <a:rPr lang="en-US" sz="2000" i="1" dirty="0" err="1"/>
              <a:t>accreditationeteeap</a:t>
            </a:r>
            <a:r>
              <a:rPr lang="en-US" sz="2000" i="1" dirty="0"/>
              <a:t>/</a:t>
            </a:r>
          </a:p>
        </p:txBody>
      </p:sp>
    </p:spTree>
    <p:extLst>
      <p:ext uri="{BB962C8B-B14F-4D97-AF65-F5344CB8AC3E}">
        <p14:creationId xmlns:p14="http://schemas.microsoft.com/office/powerpoint/2010/main" val="64516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Q1</a:t>
            </a:r>
            <a:r>
              <a:rPr lang="en-US" sz="4000" dirty="0">
                <a:solidFill>
                  <a:srgbClr val="FF0000"/>
                </a:solidFill>
              </a:rPr>
              <a:t> </a:t>
            </a:r>
            <a:r>
              <a:rPr lang="en-US" sz="4000" dirty="0"/>
              <a:t>Verify the problem</a:t>
            </a:r>
          </a:p>
        </p:txBody>
      </p:sp>
      <p:sp>
        <p:nvSpPr>
          <p:cNvPr id="3" name="Content Placeholder 2"/>
          <p:cNvSpPr>
            <a:spLocks noGrp="1"/>
          </p:cNvSpPr>
          <p:nvPr>
            <p:ph idx="1"/>
          </p:nvPr>
        </p:nvSpPr>
        <p:spPr/>
        <p:txBody>
          <a:bodyPr>
            <a:normAutofit/>
          </a:bodyPr>
          <a:lstStyle/>
          <a:p>
            <a:r>
              <a:rPr lang="en-US" sz="2400" dirty="0"/>
              <a:t> As an administrator of ETEEAP, assessment of the qualifications of an applicant is a tasking process. It involves evaluation of courses taken with respect to degree program desired by the applicant. It also includes matching the skills (industry experience) of an applicant versus the expected learning outcomes of the program/course.</a:t>
            </a:r>
          </a:p>
          <a:p>
            <a:r>
              <a:rPr lang="en-US" sz="2400" dirty="0"/>
              <a:t> As an evaluator, assessment of applicant’s skills is difficult. In degree programs like engineering where mathematics is an essential skill an aptitude test is usually administered. In courses like arts, philosophy,  and other specialized courses, assessment of skills is sometimes subjective. </a:t>
            </a:r>
          </a:p>
        </p:txBody>
      </p:sp>
    </p:spTree>
    <p:extLst>
      <p:ext uri="{BB962C8B-B14F-4D97-AF65-F5344CB8AC3E}">
        <p14:creationId xmlns:p14="http://schemas.microsoft.com/office/powerpoint/2010/main" val="19660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Q2</a:t>
            </a:r>
            <a:r>
              <a:rPr lang="en-US" sz="4000" dirty="0"/>
              <a:t> What’s the hardest part about the problem?</a:t>
            </a:r>
          </a:p>
        </p:txBody>
      </p:sp>
      <p:sp>
        <p:nvSpPr>
          <p:cNvPr id="3" name="Content Placeholder 2"/>
          <p:cNvSpPr>
            <a:spLocks noGrp="1"/>
          </p:cNvSpPr>
          <p:nvPr>
            <p:ph idx="1"/>
          </p:nvPr>
        </p:nvSpPr>
        <p:spPr/>
        <p:txBody>
          <a:bodyPr>
            <a:normAutofit/>
          </a:bodyPr>
          <a:lstStyle/>
          <a:p>
            <a:pPr>
              <a:buFont typeface="Arial" charset="0"/>
              <a:buChar char="•"/>
            </a:pPr>
            <a:r>
              <a:rPr lang="en-US" sz="2400" dirty="0"/>
              <a:t> Designing a customized course content to improve an inadequate skill of an applicant.</a:t>
            </a:r>
          </a:p>
          <a:p>
            <a:pPr>
              <a:buFont typeface="Arial" charset="0"/>
              <a:buChar char="•"/>
            </a:pPr>
            <a:r>
              <a:rPr lang="en-US" sz="2400" dirty="0"/>
              <a:t> Creating course content for distance learners/applicants.</a:t>
            </a:r>
          </a:p>
          <a:p>
            <a:pPr>
              <a:buFont typeface="Arial" charset="0"/>
              <a:buChar char="•"/>
            </a:pPr>
            <a:r>
              <a:rPr lang="en-US" sz="2400" dirty="0"/>
              <a:t> Assessment of the skills acquired after doing a task/project or after finishing a course material. </a:t>
            </a:r>
          </a:p>
        </p:txBody>
      </p:sp>
    </p:spTree>
    <p:extLst>
      <p:ext uri="{BB962C8B-B14F-4D97-AF65-F5344CB8AC3E}">
        <p14:creationId xmlns:p14="http://schemas.microsoft.com/office/powerpoint/2010/main" val="115428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FF0000"/>
                </a:solidFill>
              </a:rPr>
              <a:t>Q3</a:t>
            </a:r>
            <a:r>
              <a:rPr lang="en-US" sz="4000" dirty="0"/>
              <a:t> Can you tell us about the last time it    happened? How often does it happen</a:t>
            </a:r>
          </a:p>
        </p:txBody>
      </p:sp>
      <p:sp>
        <p:nvSpPr>
          <p:cNvPr id="3" name="Content Placeholder 2"/>
          <p:cNvSpPr>
            <a:spLocks noGrp="1"/>
          </p:cNvSpPr>
          <p:nvPr>
            <p:ph idx="1"/>
          </p:nvPr>
        </p:nvSpPr>
        <p:spPr/>
        <p:txBody>
          <a:bodyPr/>
          <a:lstStyle/>
          <a:p>
            <a:pPr>
              <a:buFont typeface="Arial" charset="0"/>
              <a:buChar char="•"/>
            </a:pPr>
            <a:r>
              <a:rPr lang="en-US" dirty="0"/>
              <a:t> </a:t>
            </a:r>
            <a:r>
              <a:rPr lang="en-US" sz="2400" dirty="0"/>
              <a:t>Almost every ETEEAP applicant is a unique case, so it happens all the time. For example an applicant who fails in a mathematics aptitude test maybe made to repeat the entire course. But if an applicant only gets the minimum passing mark, remedial lessons for specific course content might be required.</a:t>
            </a:r>
          </a:p>
        </p:txBody>
      </p:sp>
    </p:spTree>
    <p:extLst>
      <p:ext uri="{BB962C8B-B14F-4D97-AF65-F5344CB8AC3E}">
        <p14:creationId xmlns:p14="http://schemas.microsoft.com/office/powerpoint/2010/main" val="35393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Q4</a:t>
            </a:r>
            <a:r>
              <a:rPr lang="en-US" sz="4000" dirty="0"/>
              <a:t> What have you done to solve the problem?</a:t>
            </a:r>
          </a:p>
        </p:txBody>
      </p:sp>
      <p:sp>
        <p:nvSpPr>
          <p:cNvPr id="3" name="Content Placeholder 2"/>
          <p:cNvSpPr>
            <a:spLocks noGrp="1"/>
          </p:cNvSpPr>
          <p:nvPr>
            <p:ph idx="1"/>
          </p:nvPr>
        </p:nvSpPr>
        <p:spPr/>
        <p:txBody>
          <a:bodyPr>
            <a:normAutofit/>
          </a:bodyPr>
          <a:lstStyle/>
          <a:p>
            <a:pPr>
              <a:buFont typeface="Arial" charset="0"/>
              <a:buChar char="•"/>
            </a:pPr>
            <a:r>
              <a:rPr lang="en-US" sz="2400" dirty="0"/>
              <a:t> Require an applicant to sit in lectures. </a:t>
            </a:r>
          </a:p>
          <a:p>
            <a:pPr>
              <a:buFont typeface="Arial" charset="0"/>
              <a:buChar char="•"/>
            </a:pPr>
            <a:r>
              <a:rPr lang="en-US" sz="2400" dirty="0"/>
              <a:t> Require an applicant to enroll an online course, and acquire certifications.</a:t>
            </a:r>
          </a:p>
          <a:p>
            <a:pPr>
              <a:buFont typeface="Arial" charset="0"/>
              <a:buChar char="•"/>
            </a:pPr>
            <a:r>
              <a:rPr lang="en-US" sz="2400" dirty="0"/>
              <a:t> Customize a course content/requirement based on the needs of the applicant and choose between online or face-to-face delivery.</a:t>
            </a:r>
          </a:p>
        </p:txBody>
      </p:sp>
    </p:spTree>
    <p:extLst>
      <p:ext uri="{BB962C8B-B14F-4D97-AF65-F5344CB8AC3E}">
        <p14:creationId xmlns:p14="http://schemas.microsoft.com/office/powerpoint/2010/main" val="174282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FF0000"/>
                </a:solidFill>
              </a:rPr>
              <a:t>Q5</a:t>
            </a:r>
            <a:r>
              <a:rPr lang="en-US" sz="4000" dirty="0"/>
              <a:t> What are your issues about the solutions you’ve tried?</a:t>
            </a:r>
          </a:p>
        </p:txBody>
      </p:sp>
      <p:sp>
        <p:nvSpPr>
          <p:cNvPr id="3" name="Content Placeholder 2"/>
          <p:cNvSpPr>
            <a:spLocks noGrp="1"/>
          </p:cNvSpPr>
          <p:nvPr>
            <p:ph idx="1"/>
          </p:nvPr>
        </p:nvSpPr>
        <p:spPr/>
        <p:txBody>
          <a:bodyPr>
            <a:normAutofit/>
          </a:bodyPr>
          <a:lstStyle/>
          <a:p>
            <a:pPr>
              <a:buFont typeface="Arial" charset="0"/>
              <a:buChar char="•"/>
            </a:pPr>
            <a:r>
              <a:rPr lang="en-US" sz="2400" dirty="0"/>
              <a:t> Sitting in lectures is not a preferred option because most applicants have full time jobs.</a:t>
            </a:r>
          </a:p>
          <a:p>
            <a:pPr>
              <a:buFont typeface="Arial" charset="0"/>
              <a:buChar char="•"/>
            </a:pPr>
            <a:r>
              <a:rPr lang="en-US" sz="2400" dirty="0"/>
              <a:t> Distance learners/applicants are more challenging to manage.</a:t>
            </a:r>
          </a:p>
          <a:p>
            <a:pPr>
              <a:buFont typeface="Arial" charset="0"/>
              <a:buChar char="•"/>
            </a:pPr>
            <a:r>
              <a:rPr lang="en-US" sz="2400" dirty="0"/>
              <a:t> Not all courses in a curriculum has an online equivalent or materials available online. </a:t>
            </a:r>
          </a:p>
        </p:txBody>
      </p:sp>
    </p:spTree>
    <p:extLst>
      <p:ext uri="{BB962C8B-B14F-4D97-AF65-F5344CB8AC3E}">
        <p14:creationId xmlns:p14="http://schemas.microsoft.com/office/powerpoint/2010/main" val="77754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FF0000"/>
                </a:solidFill>
              </a:rPr>
              <a:t>Q6</a:t>
            </a:r>
            <a:r>
              <a:rPr lang="en-US" sz="4000" dirty="0"/>
              <a:t> What role would you play in choosing the solution?</a:t>
            </a:r>
          </a:p>
        </p:txBody>
      </p:sp>
      <p:sp>
        <p:nvSpPr>
          <p:cNvPr id="3" name="Content Placeholder 2"/>
          <p:cNvSpPr>
            <a:spLocks noGrp="1"/>
          </p:cNvSpPr>
          <p:nvPr>
            <p:ph idx="1"/>
          </p:nvPr>
        </p:nvSpPr>
        <p:spPr/>
        <p:txBody>
          <a:bodyPr/>
          <a:lstStyle/>
          <a:p>
            <a:pPr>
              <a:buFont typeface="Arial" charset="0"/>
              <a:buChar char="•"/>
            </a:pPr>
            <a:r>
              <a:rPr lang="en-US" dirty="0"/>
              <a:t> </a:t>
            </a:r>
            <a:r>
              <a:rPr lang="en-US" sz="2400" dirty="0"/>
              <a:t>As an ETEEAP Director, I make sure that programs are administered properly and degree/diploma/certificate are awarded in accordance to the guidelines of CHED and the University. </a:t>
            </a:r>
          </a:p>
        </p:txBody>
      </p:sp>
    </p:spTree>
    <p:extLst>
      <p:ext uri="{BB962C8B-B14F-4D97-AF65-F5344CB8AC3E}">
        <p14:creationId xmlns:p14="http://schemas.microsoft.com/office/powerpoint/2010/main" val="15335462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3.12.17"/>
  <p:tag name="AS_TITLE" val="Spire.Presentation for .NET "/>
  <p:tag name="AS_VERSION" val="2.1.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13053</TotalTime>
  <Words>901</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Chalkduster</vt:lpstr>
      <vt:lpstr>Corbel</vt:lpstr>
      <vt:lpstr>Lucida Handwriting</vt:lpstr>
      <vt:lpstr>Wingdings</vt:lpstr>
      <vt:lpstr>Wingdings 2</vt:lpstr>
      <vt:lpstr>Wingdings 3</vt:lpstr>
      <vt:lpstr>Module</vt:lpstr>
      <vt:lpstr>ISKO</vt:lpstr>
      <vt:lpstr>Description</vt:lpstr>
      <vt:lpstr>Point of Contact</vt:lpstr>
      <vt:lpstr>Q1 Verify the problem</vt:lpstr>
      <vt:lpstr>Q2 What’s the hardest part about the problem?</vt:lpstr>
      <vt:lpstr>Q3 Can you tell us about the last time it    happened? How often does it happen</vt:lpstr>
      <vt:lpstr>Q4 What have you done to solve the problem?</vt:lpstr>
      <vt:lpstr>Q5 What are your issues about the solutions you’ve tried?</vt:lpstr>
      <vt:lpstr>Q6 What role would you play in choosing the solution?</vt:lpstr>
      <vt:lpstr>Q7 What do you think of our proposed solution?</vt:lpstr>
      <vt:lpstr>ISKO</vt:lpstr>
      <vt:lpstr>ISKO Features</vt:lpstr>
      <vt:lpstr>ISKO Potential Customer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Ayer</dc:creator>
  <cp:lastModifiedBy>Ralph P. Laviste</cp:lastModifiedBy>
  <cp:revision>94</cp:revision>
  <dcterms:created xsi:type="dcterms:W3CDTF">2015-03-05T15:09:26Z</dcterms:created>
  <dcterms:modified xsi:type="dcterms:W3CDTF">2020-11-04T15:54:25Z</dcterms:modified>
</cp:coreProperties>
</file>