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</p:sldIdLst>
  <p:sldSz cx="5359400" cy="2971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1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31" autoAdjust="0"/>
  </p:normalViewPr>
  <p:slideViewPr>
    <p:cSldViewPr snapToGrid="0">
      <p:cViewPr>
        <p:scale>
          <a:sx n="125" d="100"/>
          <a:sy n="125" d="100"/>
        </p:scale>
        <p:origin x="-408" y="618"/>
      </p:cViewPr>
      <p:guideLst>
        <p:guide orient="horz" pos="936"/>
        <p:guide pos="16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 rot="5400000">
            <a:off x="3153785" y="843671"/>
            <a:ext cx="2526535" cy="115664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806964" y="-279450"/>
            <a:ext cx="2526535" cy="3402892"/>
          </a:xfrm>
          <a:prstGeom prst="rect">
            <a:avLst/>
          </a:prstGeom>
        </p:spPr>
        <p:txBody>
          <a:bodyPr/>
          <a:lstStyle>
            <a:lvl1pPr indent="-342900"/>
            <a:lvl2pPr marL="982980" indent="-411480"/>
            <a:lvl3pPr marL="1543050" indent="-514350"/>
            <a:lvl4pPr marL="2073728" indent="-587828"/>
            <a:lvl5pPr marL="2530928" indent="-58782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368785" y="158728"/>
            <a:ext cx="4626592" cy="5762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368785" y="793639"/>
            <a:ext cx="4626592" cy="1891624"/>
          </a:xfrm>
          <a:prstGeom prst="rect">
            <a:avLst/>
          </a:prstGeom>
        </p:spPr>
        <p:txBody>
          <a:bodyPr/>
          <a:lstStyle>
            <a:lvl1pPr indent="-342900"/>
            <a:lvl2pPr marL="982980" indent="-411480"/>
            <a:lvl3pPr marL="1543050" indent="-514350"/>
            <a:lvl4pPr marL="2073728" indent="-587828"/>
            <a:lvl5pPr marL="2530928" indent="-58782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365992" y="743260"/>
            <a:ext cx="4626591" cy="1240150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5992" y="1995141"/>
            <a:ext cx="4626591" cy="652166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0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10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10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10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1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368785" y="158728"/>
            <a:ext cx="4626592" cy="5762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68785" y="793639"/>
            <a:ext cx="2279770" cy="1891624"/>
          </a:xfrm>
          <a:prstGeom prst="rect">
            <a:avLst/>
          </a:prstGeom>
        </p:spPr>
        <p:txBody>
          <a:bodyPr/>
          <a:lstStyle>
            <a:lvl1pPr indent="-342900"/>
            <a:lvl2pPr marL="982980" indent="-411480"/>
            <a:lvl3pPr marL="1543050" indent="-514350"/>
            <a:lvl4pPr marL="2073728" indent="-587828"/>
            <a:lvl5pPr marL="2530928" indent="-58782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6;p7"/>
          <p:cNvSpPr txBox="1">
            <a:spLocks noGrp="1"/>
          </p:cNvSpPr>
          <p:nvPr>
            <p:ph type="body" sz="half" idx="21"/>
          </p:nvPr>
        </p:nvSpPr>
        <p:spPr>
          <a:xfrm>
            <a:off x="2715608" y="793640"/>
            <a:ext cx="2279770" cy="1891622"/>
          </a:xfrm>
          <a:prstGeom prst="rect">
            <a:avLst/>
          </a:prstGeom>
        </p:spPr>
        <p:txBody>
          <a:bodyPr/>
          <a:lstStyle/>
          <a:p>
            <a:pPr indent="-342900"/>
            <a:endParaRPr/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69485" y="158728"/>
            <a:ext cx="4626591" cy="5762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9485" y="730839"/>
            <a:ext cx="2269292" cy="358174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1000" b="1"/>
            </a:lvl1pPr>
            <a:lvl2pPr marL="228600" indent="457200">
              <a:buClrTx/>
              <a:buSzTx/>
              <a:buFontTx/>
              <a:buNone/>
              <a:defRPr sz="1000" b="1"/>
            </a:lvl2pPr>
            <a:lvl3pPr marL="228600" indent="914400">
              <a:buClrTx/>
              <a:buSzTx/>
              <a:buFontTx/>
              <a:buNone/>
              <a:defRPr sz="1000" b="1"/>
            </a:lvl3pPr>
            <a:lvl4pPr marL="228600" indent="1371600">
              <a:buClrTx/>
              <a:buSzTx/>
              <a:buFontTx/>
              <a:buNone/>
              <a:defRPr sz="1000" b="1"/>
            </a:lvl4pPr>
            <a:lvl5pPr marL="228600" indent="1828800">
              <a:buClrTx/>
              <a:buSzTx/>
              <a:buFontTx/>
              <a:buNone/>
              <a:defRPr sz="1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Google Shape;43;p8"/>
          <p:cNvSpPr txBox="1">
            <a:spLocks noGrp="1"/>
          </p:cNvSpPr>
          <p:nvPr>
            <p:ph type="body" sz="half" idx="21"/>
          </p:nvPr>
        </p:nvSpPr>
        <p:spPr>
          <a:xfrm>
            <a:off x="369485" y="1089012"/>
            <a:ext cx="2269292" cy="1601773"/>
          </a:xfrm>
          <a:prstGeom prst="rect">
            <a:avLst/>
          </a:prstGeom>
        </p:spPr>
        <p:txBody>
          <a:bodyPr/>
          <a:lstStyle/>
          <a:p>
            <a:pPr indent="-342900"/>
            <a:endParaRPr/>
          </a:p>
        </p:txBody>
      </p:sp>
      <p:sp>
        <p:nvSpPr>
          <p:cNvPr id="58" name="Google Shape;44;p8"/>
          <p:cNvSpPr txBox="1">
            <a:spLocks noGrp="1"/>
          </p:cNvSpPr>
          <p:nvPr>
            <p:ph type="body" sz="quarter" idx="22"/>
          </p:nvPr>
        </p:nvSpPr>
        <p:spPr>
          <a:xfrm>
            <a:off x="2715606" y="730839"/>
            <a:ext cx="2280469" cy="358174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1000" b="1"/>
            </a:pPr>
            <a:endParaRPr/>
          </a:p>
        </p:txBody>
      </p:sp>
      <p:sp>
        <p:nvSpPr>
          <p:cNvPr id="59" name="Google Shape;45;p8"/>
          <p:cNvSpPr txBox="1">
            <a:spLocks noGrp="1"/>
          </p:cNvSpPr>
          <p:nvPr>
            <p:ph type="body" sz="half" idx="23"/>
          </p:nvPr>
        </p:nvSpPr>
        <p:spPr>
          <a:xfrm>
            <a:off x="2715606" y="1089012"/>
            <a:ext cx="2280469" cy="1601773"/>
          </a:xfrm>
          <a:prstGeom prst="rect">
            <a:avLst/>
          </a:prstGeom>
        </p:spPr>
        <p:txBody>
          <a:bodyPr/>
          <a:lstStyle/>
          <a:p>
            <a:pPr indent="-342900"/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368785" y="158728"/>
            <a:ext cx="4626592" cy="5762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369485" y="198754"/>
            <a:ext cx="1730082" cy="695644"/>
          </a:xfrm>
          <a:prstGeom prst="rect">
            <a:avLst/>
          </a:prstGeom>
        </p:spPr>
        <p:txBody>
          <a:bodyPr anchor="b"/>
          <a:lstStyle>
            <a:lvl1pPr>
              <a:defRPr sz="1300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0467" y="429256"/>
            <a:ext cx="2715610" cy="2118674"/>
          </a:xfrm>
          <a:prstGeom prst="rect">
            <a:avLst/>
          </a:prstGeom>
        </p:spPr>
        <p:txBody>
          <a:bodyPr/>
          <a:lstStyle>
            <a:lvl1pPr indent="-316927">
              <a:buSzPts val="1300"/>
              <a:defRPr sz="1300"/>
            </a:lvl1pPr>
            <a:lvl2pPr marL="939889" indent="-331368">
              <a:buSzPts val="1300"/>
              <a:defRPr sz="1300"/>
            </a:lvl2pPr>
            <a:lvl3pPr marL="1460048" indent="-383278">
              <a:buSzPts val="1300"/>
              <a:defRPr sz="1300"/>
            </a:lvl3pPr>
            <a:lvl4pPr marL="2006163" indent="-461144">
              <a:buSzPts val="1300"/>
              <a:defRPr sz="1300"/>
            </a:lvl4pPr>
            <a:lvl5pPr marL="2463363" indent="-461144">
              <a:buSzPts val="1300"/>
              <a:defRPr sz="1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57;p10"/>
          <p:cNvSpPr txBox="1">
            <a:spLocks noGrp="1"/>
          </p:cNvSpPr>
          <p:nvPr>
            <p:ph type="body" sz="quarter" idx="21"/>
          </p:nvPr>
        </p:nvSpPr>
        <p:spPr>
          <a:xfrm>
            <a:off x="369485" y="894398"/>
            <a:ext cx="1730083" cy="1656983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6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369485" y="198754"/>
            <a:ext cx="1730082" cy="695644"/>
          </a:xfrm>
          <a:prstGeom prst="rect">
            <a:avLst/>
          </a:prstGeom>
        </p:spPr>
        <p:txBody>
          <a:bodyPr anchor="b"/>
          <a:lstStyle>
            <a:lvl1pPr>
              <a:defRPr sz="1300"/>
            </a:lvl1pPr>
          </a:lstStyle>
          <a:p>
            <a:r>
              <a:t>Title Text</a:t>
            </a:r>
          </a:p>
        </p:txBody>
      </p:sp>
      <p:sp>
        <p:nvSpPr>
          <p:cNvPr id="86" name="Google Shape;63;p11"/>
          <p:cNvSpPr>
            <a:spLocks noGrp="1"/>
          </p:cNvSpPr>
          <p:nvPr>
            <p:ph type="pic" sz="half" idx="21"/>
          </p:nvPr>
        </p:nvSpPr>
        <p:spPr>
          <a:xfrm>
            <a:off x="2280467" y="429256"/>
            <a:ext cx="2715610" cy="211867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9485" y="894398"/>
            <a:ext cx="1730082" cy="1656983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600"/>
            </a:lvl1pPr>
            <a:lvl2pPr marL="228600" indent="457200">
              <a:buClrTx/>
              <a:buSzTx/>
              <a:buFontTx/>
              <a:buNone/>
              <a:defRPr sz="600"/>
            </a:lvl2pPr>
            <a:lvl3pPr marL="228600" indent="914400">
              <a:buClrTx/>
              <a:buSzTx/>
              <a:buFontTx/>
              <a:buNone/>
              <a:defRPr sz="600"/>
            </a:lvl3pPr>
            <a:lvl4pPr marL="228600" indent="1371600">
              <a:buClrTx/>
              <a:buSzTx/>
              <a:buFontTx/>
              <a:buNone/>
              <a:defRPr sz="600"/>
            </a:lvl4pPr>
            <a:lvl5pPr marL="228600" indent="1828800">
              <a:buClrTx/>
              <a:buSzTx/>
              <a:buFontTx/>
              <a:buNone/>
              <a:defRPr sz="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368785" y="158728"/>
            <a:ext cx="4626592" cy="5762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736269" y="-573844"/>
            <a:ext cx="1891624" cy="4626591"/>
          </a:xfrm>
          <a:prstGeom prst="rect">
            <a:avLst/>
          </a:prstGeom>
        </p:spPr>
        <p:txBody>
          <a:bodyPr/>
          <a:lstStyle>
            <a:lvl1pPr indent="-342900"/>
            <a:lvl2pPr marL="982980" indent="-411480"/>
            <a:lvl3pPr marL="1543050" indent="-514350"/>
            <a:lvl4pPr marL="2073728" indent="-587828"/>
            <a:lvl5pPr marL="2530928" indent="-58782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67970" y="39899"/>
            <a:ext cx="4823460" cy="653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67970" y="693420"/>
            <a:ext cx="4823460" cy="227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826908" y="2765818"/>
            <a:ext cx="168470" cy="153586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05879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3365" marR="0" indent="-353795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13490" marR="0" indent="-42567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27554" marR="0" indent="-47701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84754" marR="0" indent="-47701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41954" marR="0" indent="-47701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99154" marR="0" indent="-47701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56354" marR="0" indent="-47701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13554" marR="0" indent="-47701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sultancy.com/examples-digital-tec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fitworks.ca/blog/m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nvestopedia.com/nike-s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4;p1"/>
          <p:cNvSpPr txBox="1"/>
          <p:nvPr/>
        </p:nvSpPr>
        <p:spPr>
          <a:xfrm>
            <a:off x="4689757" y="356093"/>
            <a:ext cx="2337197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dirty="0"/>
              <a:t>ES038</a:t>
            </a:r>
          </a:p>
        </p:txBody>
      </p:sp>
      <p:sp>
        <p:nvSpPr>
          <p:cNvPr id="116" name="Google Shape;85;p1"/>
          <p:cNvSpPr txBox="1"/>
          <p:nvPr/>
        </p:nvSpPr>
        <p:spPr>
          <a:xfrm>
            <a:off x="5359400" y="1335365"/>
            <a:ext cx="2337197" cy="301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500" b="1"/>
            </a:lvl1pPr>
          </a:lstStyle>
          <a:p>
            <a:r>
              <a:rPr dirty="0"/>
              <a:t>TECHNOPRENEURSHIP</a:t>
            </a:r>
          </a:p>
        </p:txBody>
      </p:sp>
      <p:pic>
        <p:nvPicPr>
          <p:cNvPr id="117" name="Screen Shot 2020-08-28 at 10.39.29 AM.png" descr="Screen Shot 2020-08-28 at 10.39.2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94" y="-1720107"/>
            <a:ext cx="1465625" cy="1720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5403E-6 2.05128E-6 L -0.00089 0.72008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360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382 -0.25641 L -0.49882 -0.25641 C -0.44283 -0.25641 -0.37382 -0.1875 -0.37382 -0.13141 L -0.37382 -0.00641 " pathEditMode="relative" rAng="0" ptsTypes="AAAA">
                                      <p:cBhvr>
                                        <p:cTn id="8" dur="4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467 0 L -0.29562 0.03953 C -0.25385 0.04861 -0.19135 0.05395 -0.125 0.05395 C -0.05124 0.05395 0.00859 0.04861 0.05035 0.03953 L 0.25 0 " pathEditMode="relative" rAng="0" ptsTypes="AAAAA">
                                      <p:cBhvr>
                                        <p:cTn id="10" dur="450" spd="-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33" y="2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467 0 L -0.29532 0.04006 C -0.25385 0.04915 -0.19135 0.05395 -0.125 0.05395 C -0.05095 0.05395 0.00889 0.04915 0.05035 0.04006 L 0.25 0 " pathEditMode="relative" rAng="0" ptsTypes="AAAAA">
                                      <p:cBhvr>
                                        <p:cTn id="14" dur="4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33" y="267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382 -0.2468 L -0.49882 -0.2468 C -0.44283 -0.2468 -0.37382 -0.17789 -0.37382 -0.1218 L -0.37382 0.0032 " pathEditMode="relative" rAng="0" ptsTypes="AAAA">
                                      <p:cBhvr>
                                        <p:cTn id="16" dur="450" spd="-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9 0.72009 L -2.65403E-6 -2.8205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36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  <p:bldP spid="116" grpId="0" animBg="1"/>
      <p:bldP spid="11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1370A-1ABA-4271-83EF-E21D28346FD5}"/>
              </a:ext>
            </a:extLst>
          </p:cNvPr>
          <p:cNvSpPr txBox="1"/>
          <p:nvPr/>
        </p:nvSpPr>
        <p:spPr>
          <a:xfrm>
            <a:off x="2679700" y="444728"/>
            <a:ext cx="163185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Raleway Black" panose="020B0A03030101060003" pitchFamily="34" charset="0"/>
              </a:rPr>
              <a:t>Nike’s Speed Shop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leway Black" panose="020B0A03030101060003" pitchFamily="34" charset="0"/>
              <a:sym typeface="Arial"/>
            </a:endParaRPr>
          </a:p>
        </p:txBody>
      </p:sp>
      <p:pic>
        <p:nvPicPr>
          <p:cNvPr id="7" name="Screen Shot 2020-08-28 at 10.39.29 AM.png" descr="Screen Shot 2020-08-28 at 10.39.29 AM.png">
            <a:extLst>
              <a:ext uri="{FF2B5EF4-FFF2-40B4-BE49-F238E27FC236}">
                <a16:creationId xmlns:a16="http://schemas.microsoft.com/office/drawing/2014/main" id="{6CCE5744-423B-4C6E-9965-7B558283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9" y="463921"/>
            <a:ext cx="1465625" cy="172010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2C3393-5290-4B6B-B540-05F8654E3E9C}"/>
              </a:ext>
            </a:extLst>
          </p:cNvPr>
          <p:cNvSpPr txBox="1"/>
          <p:nvPr/>
        </p:nvSpPr>
        <p:spPr>
          <a:xfrm>
            <a:off x="2679700" y="924900"/>
            <a:ext cx="50334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Sources: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59048-723E-4FE1-B36E-EE820CBAA5C3}"/>
              </a:ext>
            </a:extLst>
          </p:cNvPr>
          <p:cNvSpPr txBox="1"/>
          <p:nvPr/>
        </p:nvSpPr>
        <p:spPr>
          <a:xfrm>
            <a:off x="5359400" y="236979"/>
            <a:ext cx="264495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en-US" sz="1000" dirty="0"/>
              <a:t>Gilliland, N. 2019, January 23. Retrieved from </a:t>
            </a:r>
          </a:p>
          <a:p>
            <a:r>
              <a:rPr lang="en-US" sz="1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https://econsultancy.com/examples-digital-tech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</a:rPr>
              <a:t>nology</a:t>
            </a:r>
            <a:r>
              <a:rPr lang="en-US" sz="1000" dirty="0">
                <a:solidFill>
                  <a:schemeClr val="tx1"/>
                </a:solidFill>
              </a:rPr>
              <a:t>-in-retail-stores/</a:t>
            </a:r>
            <a:endParaRPr lang="en-US" sz="1100" b="0" i="0" dirty="0">
              <a:solidFill>
                <a:schemeClr val="tx1"/>
              </a:solidFill>
              <a:effectLst/>
              <a:latin typeface="fel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0200F-FF1F-4B21-8145-5C0058170651}"/>
              </a:ext>
            </a:extLst>
          </p:cNvPr>
          <p:cNvSpPr txBox="1"/>
          <p:nvPr/>
        </p:nvSpPr>
        <p:spPr>
          <a:xfrm>
            <a:off x="5438775" y="1323975"/>
            <a:ext cx="2718693" cy="615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Retrieved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from </a:t>
            </a:r>
            <a:r>
              <a:rPr lang="en-US" sz="1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https://profitworks.ca/blog/ma</a:t>
            </a:r>
            <a:endParaRPr lang="en-US" sz="1000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 err="1">
                <a:solidFill>
                  <a:schemeClr val="tx1"/>
                </a:solidFill>
              </a:rPr>
              <a:t>rketing</a:t>
            </a:r>
            <a:r>
              <a:rPr lang="en-US" sz="1000" dirty="0">
                <a:solidFill>
                  <a:schemeClr val="tx1"/>
                </a:solidFill>
              </a:rPr>
              <a:t>-strategy/545-nike-strategy-how-nike-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</a:rPr>
              <a:t>became-successful-and-the-leader-in-the-sports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</a:rPr>
              <a:t>-product-market.html</a:t>
            </a:r>
          </a:p>
        </p:txBody>
      </p:sp>
    </p:spTree>
    <p:extLst>
      <p:ext uri="{BB962C8B-B14F-4D97-AF65-F5344CB8AC3E}">
        <p14:creationId xmlns:p14="http://schemas.microsoft.com/office/powerpoint/2010/main" val="282734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616E-6 -1.28205E-6 L -0.52962 0.3461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1" y="17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62 0.34616 L -1.70616E-6 -1.28205E-6 " pathEditMode="relative" rAng="0" ptsTypes="AA">
                                      <p:cBhvr>
                                        <p:cTn id="10" dur="4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81" y="-17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2891E-6 4.70085E-6 L -0.53228 -0.0171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29" y="-8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1370A-1ABA-4271-83EF-E21D28346FD5}"/>
              </a:ext>
            </a:extLst>
          </p:cNvPr>
          <p:cNvSpPr txBox="1"/>
          <p:nvPr/>
        </p:nvSpPr>
        <p:spPr>
          <a:xfrm>
            <a:off x="5778585" y="444500"/>
            <a:ext cx="163185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Raleway Black" panose="020B0A03030101060003" pitchFamily="34" charset="0"/>
              </a:rPr>
              <a:t>Nike’s Speed Shop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leway Black" panose="020B0A03030101060003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4F4A0-3999-4CD1-9967-33FDFEA01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4100" y="552222"/>
            <a:ext cx="2078091" cy="1384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817AA-EB80-4E94-82E6-FA614B49A3E3}"/>
              </a:ext>
            </a:extLst>
          </p:cNvPr>
          <p:cNvSpPr txBox="1"/>
          <p:nvPr/>
        </p:nvSpPr>
        <p:spPr>
          <a:xfrm>
            <a:off x="5359400" y="1178123"/>
            <a:ext cx="2470228" cy="615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Flagshi</a:t>
            </a:r>
            <a:r>
              <a:rPr lang="en-US" sz="1000" dirty="0"/>
              <a:t>p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store in </a:t>
            </a:r>
            <a:r>
              <a:rPr lang="en-US" sz="1000" dirty="0">
                <a:solidFill>
                  <a:srgbClr val="C00000"/>
                </a:solidFill>
              </a:rPr>
              <a:t>New York City</a:t>
            </a:r>
            <a:endParaRPr lang="en-US" sz="1000" dirty="0">
              <a:solidFill>
                <a:schemeClr val="tx1"/>
              </a:solidFill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000" dirty="0">
                <a:solidFill>
                  <a:schemeClr val="tx1"/>
                </a:solidFill>
              </a:rPr>
              <a:t>Called the </a:t>
            </a:r>
            <a:r>
              <a:rPr lang="en-US" sz="1000" i="1" dirty="0">
                <a:solidFill>
                  <a:schemeClr val="tx1"/>
                </a:solidFill>
              </a:rPr>
              <a:t>Nike House of Innovation 000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Create impressive and highly convenient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     experience for shoppers</a:t>
            </a:r>
          </a:p>
        </p:txBody>
      </p:sp>
    </p:spTree>
    <p:extLst>
      <p:ext uri="{BB962C8B-B14F-4D97-AF65-F5344CB8AC3E}">
        <p14:creationId xmlns:p14="http://schemas.microsoft.com/office/powerpoint/2010/main" val="1142353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68 2.5641E-6 L -0.58649 -0.00321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1" y="-1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142E-6 -3.4188E-6 L 0.12766 0.04007 C 0.15432 0.04915 0.19431 0.05396 0.23667 0.05396 C 0.28377 0.05396 0.32227 0.04915 0.34893 0.04007 L 0.4766 -3.4188E-6 " pathEditMode="relative" rAng="0" ptsTypes="AAAAA">
                                      <p:cBhvr>
                                        <p:cTn id="8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45" y="26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6967E-7 0 L -0.25504 0 C -0.36937 0 -0.51007 0.00374 -0.51007 0.00748 L -0.51007 0.01549 " pathEditMode="relative" rAng="0" ptsTypes="AAAA">
                                      <p:cBhvr>
                                        <p:cTn id="12" dur="4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04" y="7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007 0.01549 L -0.37263 0.05342 C -0.3439 0.06197 -0.30036 0.06677 -0.25474 0.06677 C -0.2035 0.06677 -0.16173 0.06197 -0.133 0.05342 L 0.00504 0.01549 " pathEditMode="relative" rAng="0" ptsTypes="AAAAA">
                                      <p:cBhvr>
                                        <p:cTn id="16" dur="4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1" y="25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63 -3.4188E-6 L 0.24585 -3.4188E-6 C 0.14277 -3.4188E-6 0.0154 0.15278 0.0154 0.27778 L 0.0154 0.55556 " pathEditMode="relative" rAng="0" ptsTypes="AAAA">
                                      <p:cBhvr>
                                        <p:cTn id="18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45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1370A-1ABA-4271-83EF-E21D28346FD5}"/>
              </a:ext>
            </a:extLst>
          </p:cNvPr>
          <p:cNvSpPr txBox="1"/>
          <p:nvPr/>
        </p:nvSpPr>
        <p:spPr>
          <a:xfrm>
            <a:off x="2679700" y="471380"/>
            <a:ext cx="163185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Raleway Black" panose="020B0A03030101060003" pitchFamily="34" charset="0"/>
              </a:rPr>
              <a:t>Nike’s Speed Shop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leway Black" panose="020B0A03030101060003" pitchFamily="34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3963C-ECCB-45AF-BC44-3CF3944805FF}"/>
              </a:ext>
            </a:extLst>
          </p:cNvPr>
          <p:cNvSpPr txBox="1"/>
          <p:nvPr/>
        </p:nvSpPr>
        <p:spPr>
          <a:xfrm>
            <a:off x="5359400" y="870347"/>
            <a:ext cx="2430152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The first</a:t>
            </a:r>
            <a:r>
              <a:rPr lang="en-US" sz="1000" i="1" dirty="0"/>
              <a:t> Nike House of Innovation 001 </a:t>
            </a:r>
            <a:r>
              <a:rPr lang="en-US" sz="1000" dirty="0"/>
              <a:t>was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opened in Shanghai</a:t>
            </a:r>
            <a:r>
              <a:rPr lang="en-US" sz="1000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It was the</a:t>
            </a:r>
            <a:r>
              <a:rPr lang="en-US" sz="1000" dirty="0"/>
              <a:t>n followed by </a:t>
            </a:r>
            <a:r>
              <a:rPr lang="en-US" sz="1000" i="1" dirty="0"/>
              <a:t>Nike House of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Innovation 000</a:t>
            </a:r>
            <a:r>
              <a:rPr kumimoji="0" lang="en-US" sz="10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in New York.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i="0" dirty="0"/>
              <a:t>This shops offer exclusive products in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different Cities.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7" name="Picture 2" descr="Image for post">
            <a:extLst>
              <a:ext uri="{FF2B5EF4-FFF2-40B4-BE49-F238E27FC236}">
                <a16:creationId xmlns:a16="http://schemas.microsoft.com/office/drawing/2014/main" id="{0C9668C7-6831-4469-A191-1E83BF8C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8525" y="579102"/>
            <a:ext cx="2082800" cy="13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232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3934E-7 0 L -0.51392 0.02564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11" y="12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313E-6 2.82051E-6 L 0.44668 -0.00641 " pathEditMode="relative" rAng="0" ptsTypes="AA">
                                      <p:cBhvr>
                                        <p:cTn id="8" dur="4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34" y="-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92 0.02564 L -0.13744 0.02564 C 0.0311 0.02564 0.23934 0.08707 0.23934 0.13782 L 0.23934 0.25 " pathEditMode="relative" rAng="0" ptsTypes="AAAA">
                                      <p:cBhvr>
                                        <p:cTn id="12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48" y="11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1370A-1ABA-4271-83EF-E21D28346FD5}"/>
              </a:ext>
            </a:extLst>
          </p:cNvPr>
          <p:cNvSpPr txBox="1"/>
          <p:nvPr/>
        </p:nvSpPr>
        <p:spPr>
          <a:xfrm>
            <a:off x="2679700" y="444728"/>
            <a:ext cx="163185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Raleway Black" panose="020B0A03030101060003" pitchFamily="34" charset="0"/>
              </a:rPr>
              <a:t>Nike’s Speed Shop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leway Black" panose="020B0A03030101060003" pitchFamily="34" charset="0"/>
              <a:sym typeface="Arial"/>
            </a:endParaRPr>
          </a:p>
        </p:txBody>
      </p:sp>
      <p:pic>
        <p:nvPicPr>
          <p:cNvPr id="3" name="Picture 2" descr="Image for post">
            <a:extLst>
              <a:ext uri="{FF2B5EF4-FFF2-40B4-BE49-F238E27FC236}">
                <a16:creationId xmlns:a16="http://schemas.microsoft.com/office/drawing/2014/main" id="{934EFD59-0F64-4F78-A012-0BAC3336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552450"/>
            <a:ext cx="2082800" cy="13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1127D-5C85-452F-87DB-3966AE163399}"/>
              </a:ext>
            </a:extLst>
          </p:cNvPr>
          <p:cNvSpPr txBox="1"/>
          <p:nvPr/>
        </p:nvSpPr>
        <p:spPr>
          <a:xfrm>
            <a:off x="5359400" y="923925"/>
            <a:ext cx="243175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Nike went through critical points at first,</a:t>
            </a:r>
            <a:r>
              <a:rPr lang="en-US" sz="1000" dirty="0"/>
              <a:t> but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sees challenges as nothing so they receive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so many good feedbacks about 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F032-92CA-4814-BDAD-535DEFE1EC8D}"/>
              </a:ext>
            </a:extLst>
          </p:cNvPr>
          <p:cNvSpPr txBox="1"/>
          <p:nvPr/>
        </p:nvSpPr>
        <p:spPr>
          <a:xfrm>
            <a:off x="5359400" y="1586211"/>
            <a:ext cx="2160848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One of the insights from the costumer:</a:t>
            </a:r>
            <a:endParaRPr lang="en-US" sz="1000" dirty="0"/>
          </a:p>
          <a:p>
            <a:r>
              <a:rPr lang="en-US" sz="1000" dirty="0"/>
              <a:t>New York’s HOI 000 is a fun and </a:t>
            </a:r>
          </a:p>
          <a:p>
            <a:r>
              <a:rPr lang="en-US" sz="1000" dirty="0"/>
              <a:t>engaging retail experience that blows </a:t>
            </a:r>
          </a:p>
          <a:p>
            <a:r>
              <a:rPr lang="en-US" sz="1000" dirty="0"/>
              <a:t>others out of the water in how it puts </a:t>
            </a:r>
          </a:p>
          <a:p>
            <a:r>
              <a:rPr lang="en-US" sz="1000" dirty="0"/>
              <a:t>customers and their needs first. But </a:t>
            </a:r>
          </a:p>
          <a:p>
            <a:r>
              <a:rPr lang="en-US" sz="1000" dirty="0"/>
              <a:t>the best bits were by far those that </a:t>
            </a:r>
          </a:p>
          <a:p>
            <a:r>
              <a:rPr lang="en-US" sz="1000" dirty="0"/>
              <a:t>offered customized, participatory </a:t>
            </a:r>
          </a:p>
          <a:p>
            <a:r>
              <a:rPr lang="en-US" sz="1000" dirty="0"/>
              <a:t>experiences, not those that sold </a:t>
            </a:r>
          </a:p>
          <a:p>
            <a:r>
              <a:rPr lang="en-US" sz="1000" dirty="0"/>
              <a:t>clothes or shoes.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0203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654E-6 -4.70085E-6 L -0.49645 0.00588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22" y="2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44 0.00588 L 4.2654E-6 0.25 " pathEditMode="relative" rAng="0" ptsTypes="AA">
                                      <p:cBhvr>
                                        <p:cTn id="10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120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48 -0.12821 L -0.23697 -0.12821 C -0.35486 -0.12821 -0.49941 -0.15759 -0.49941 -0.18162 L -0.49941 -0.23291 " pathEditMode="relative" rAng="0" ptsTypes="AAAA">
                                      <p:cBhvr>
                                        <p:cTn id="12" dur="4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44" y="-5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941 -0.23291 L -1.80095E-6 0.25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0" y="241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8294E-7 4.01709E-6 L 0.14485 4.01709E-6 C 0.20971 4.01709E-6 0.28999 0.22649 0.28999 0.41132 L 0.28999 0.82318 " pathEditMode="relative" rAng="0" ptsTypes="AAAA">
                                      <p:cBhvr>
                                        <p:cTn id="18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85" y="41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1370A-1ABA-4271-83EF-E21D28346FD5}"/>
              </a:ext>
            </a:extLst>
          </p:cNvPr>
          <p:cNvSpPr txBox="1"/>
          <p:nvPr/>
        </p:nvSpPr>
        <p:spPr>
          <a:xfrm>
            <a:off x="2679700" y="444728"/>
            <a:ext cx="163185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Raleway Black" panose="020B0A03030101060003" pitchFamily="34" charset="0"/>
              </a:rPr>
              <a:t>Nike’s Speed Shop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leway Black" panose="020B0A03030101060003" pitchFamily="34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30CD12-EE08-49CC-B3EE-5301BD54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3310" y="672872"/>
            <a:ext cx="2113310" cy="1225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0A15C-7C22-4B63-9DDA-504ABCE778DD}"/>
              </a:ext>
            </a:extLst>
          </p:cNvPr>
          <p:cNvSpPr txBox="1"/>
          <p:nvPr/>
        </p:nvSpPr>
        <p:spPr>
          <a:xfrm>
            <a:off x="5486400" y="919480"/>
            <a:ext cx="2442976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Because of the innovation, Nike has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maintained their growing market up to this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day.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They didn’t stop when they saw the growth</a:t>
            </a:r>
            <a:r>
              <a:rPr lang="en-US" sz="1000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They even found a way to have a stable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growth as you can see in between 2018 to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2020, where implementing the innovation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happened in 2018.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573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2701E-6 -2.30769E-6 L 0.43158 -0.00213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4" y="-1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265E-6 -8.54701E-7 L -0.26096 -8.54701E-7 C -0.37766 -8.54701E-7 -0.52162 -0.00427 -0.52162 -0.00801 L -0.52162 -0.01549 " pathEditMode="relative" rAng="0" ptsTypes="AAAA">
                                      <p:cBhvr>
                                        <p:cTn id="8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96" y="-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58 -0.00214 L -1.32701E-6 0.25 " pathEditMode="relative" rAng="0" ptsTypes="AA">
                                      <p:cBhvr>
                                        <p:cTn id="12" dur="4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5" y="125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162 -0.0155 L -1.04265E-6 0.25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66" y="13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1370A-1ABA-4271-83EF-E21D28346FD5}"/>
              </a:ext>
            </a:extLst>
          </p:cNvPr>
          <p:cNvSpPr txBox="1"/>
          <p:nvPr/>
        </p:nvSpPr>
        <p:spPr>
          <a:xfrm>
            <a:off x="2679700" y="444728"/>
            <a:ext cx="163185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Raleway Black" panose="020B0A03030101060003" pitchFamily="34" charset="0"/>
              </a:rPr>
              <a:t>Nike’s Speed Shop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leway Black" panose="020B0A03030101060003" pitchFamily="34" charset="0"/>
              <a:sym typeface="Arial"/>
            </a:endParaRPr>
          </a:p>
        </p:txBody>
      </p:sp>
      <p:pic>
        <p:nvPicPr>
          <p:cNvPr id="5122" name="Picture 2" descr="Nike launches two new Nike Live stores in Tokyo and Long Beach">
            <a:extLst>
              <a:ext uri="{FF2B5EF4-FFF2-40B4-BE49-F238E27FC236}">
                <a16:creationId xmlns:a16="http://schemas.microsoft.com/office/drawing/2014/main" id="{8D95CE42-9D76-451C-92AE-0B612C797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586" y="552450"/>
            <a:ext cx="2160586" cy="154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AEBA39-17B0-49FF-9885-C828886FF547}"/>
              </a:ext>
            </a:extLst>
          </p:cNvPr>
          <p:cNvSpPr txBox="1"/>
          <p:nvPr/>
        </p:nvSpPr>
        <p:spPr>
          <a:xfrm>
            <a:off x="5359400" y="1017451"/>
            <a:ext cx="2438168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Payment options can be either cash or by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mobile checkout where you don’t need to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queue to pay.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The best thing about the innovation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costumers can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reserve shoes online to try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in-store and find the locker with your name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which can be </a:t>
            </a:r>
            <a:r>
              <a:rPr lang="en-US" sz="1000" dirty="0"/>
              <a:t>unlocked via smartphone.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6308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095E-6 -2.82051E-6 L 0.4375 -0.00427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60" y="-2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4834E-6 4.70085E-6 L -0.49674 -0.02084 " pathEditMode="relative" rAng="0" ptsTypes="AA">
                                      <p:cBhvr>
                                        <p:cTn id="8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52" y="-1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74 -0.02083 L 1.84834E-6 0.25 " pathEditMode="relative" rAng="0" ptsTypes="AA">
                                      <p:cBhvr>
                                        <p:cTn id="1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63" y="1367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75 -0.00427 L 0.3202 0.04808 C 0.29591 0.06037 0.26007 0.06678 0.22127 0.06678 C 0.17772 0.06678 0.14307 0.06037 0.11878 0.04808 L 0.00237 -0.00427 " pathEditMode="relative" rAng="0" ptsTypes="AAAAA">
                                      <p:cBhvr>
                                        <p:cTn id="14" dur="4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71" y="3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1370A-1ABA-4271-83EF-E21D28346FD5}"/>
              </a:ext>
            </a:extLst>
          </p:cNvPr>
          <p:cNvSpPr txBox="1"/>
          <p:nvPr/>
        </p:nvSpPr>
        <p:spPr>
          <a:xfrm>
            <a:off x="2679700" y="444728"/>
            <a:ext cx="163185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Raleway Black" panose="020B0A03030101060003" pitchFamily="34" charset="0"/>
              </a:rPr>
              <a:t>Nike’s Speed Shop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leway Black" panose="020B0A03030101060003" pitchFamily="34" charset="0"/>
              <a:sym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8506D1-2143-413F-AE4C-3AD61A11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8200" y="753558"/>
            <a:ext cx="2108200" cy="11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AB402-2D30-45E8-BB6C-76F1DF61BC6C}"/>
              </a:ext>
            </a:extLst>
          </p:cNvPr>
          <p:cNvSpPr txBox="1"/>
          <p:nvPr/>
        </p:nvSpPr>
        <p:spPr>
          <a:xfrm>
            <a:off x="5359400" y="934015"/>
            <a:ext cx="936154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Success factors: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56A0E-4C5D-4B00-9DA5-CA805F3E2E72}"/>
              </a:ext>
            </a:extLst>
          </p:cNvPr>
          <p:cNvSpPr txBox="1"/>
          <p:nvPr/>
        </p:nvSpPr>
        <p:spPr>
          <a:xfrm>
            <a:off x="5432425" y="1219200"/>
            <a:ext cx="241412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Invest in  marketi</a:t>
            </a:r>
            <a:r>
              <a:rPr lang="en-US" sz="1000" dirty="0"/>
              <a:t>ng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Promote products </a:t>
            </a:r>
            <a:r>
              <a:rPr lang="en-US" sz="1000" dirty="0"/>
              <a:t>through famous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dirty="0"/>
              <a:t>     celebrities, professionals and athletes.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000" dirty="0"/>
              <a:t>Sponsorships, internet marketing, email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dirty="0"/>
              <a:t>     marketing and utilized multimedia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000" dirty="0"/>
              <a:t>Respond to competition </a:t>
            </a:r>
          </a:p>
        </p:txBody>
      </p:sp>
    </p:spTree>
    <p:extLst>
      <p:ext uri="{BB962C8B-B14F-4D97-AF65-F5344CB8AC3E}">
        <p14:creationId xmlns:p14="http://schemas.microsoft.com/office/powerpoint/2010/main" val="2627856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6445E-6 4.87179E-6 L 0.43128 -0.00214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4" y="-1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6967E-7 -2.5641E-6 L -0.49319 0.00054 " pathEditMode="relative" rAng="0" ptsTypes="AA">
                                      <p:cBhvr>
                                        <p:cTn id="8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63" y="12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583E-6 4.87179E-6 L -0.25681 4.87179E-6 C -0.37203 4.87179E-6 -0.51362 -0.00535 -0.51362 -0.00962 L -0.51362 -0.0187 " pathEditMode="relative" rAng="0" ptsTypes="AAAA">
                                      <p:cBhvr>
                                        <p:cTn id="10" dur="4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81" y="-9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62 -0.0187 L 0.02903 0.28472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33" y="15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1370A-1ABA-4271-83EF-E21D28346FD5}"/>
              </a:ext>
            </a:extLst>
          </p:cNvPr>
          <p:cNvSpPr txBox="1"/>
          <p:nvPr/>
        </p:nvSpPr>
        <p:spPr>
          <a:xfrm>
            <a:off x="2679700" y="444728"/>
            <a:ext cx="163185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Raleway Black" panose="020B0A03030101060003" pitchFamily="34" charset="0"/>
              </a:rPr>
              <a:t>Nike’s Speed Shop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leway Black" panose="020B0A03030101060003" pitchFamily="34" charset="0"/>
              <a:sym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8506D1-2143-413F-AE4C-3AD61A11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62799"/>
            <a:ext cx="2108200" cy="11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AB402-2D30-45E8-BB6C-76F1DF61BC6C}"/>
              </a:ext>
            </a:extLst>
          </p:cNvPr>
          <p:cNvSpPr txBox="1"/>
          <p:nvPr/>
        </p:nvSpPr>
        <p:spPr>
          <a:xfrm>
            <a:off x="2679700" y="972115"/>
            <a:ext cx="936154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Success factors: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56A0E-4C5D-4B00-9DA5-CA805F3E2E72}"/>
              </a:ext>
            </a:extLst>
          </p:cNvPr>
          <p:cNvSpPr txBox="1"/>
          <p:nvPr/>
        </p:nvSpPr>
        <p:spPr>
          <a:xfrm>
            <a:off x="5432425" y="1219200"/>
            <a:ext cx="210955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000" dirty="0"/>
              <a:t>Utilize emotional branding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Co-brands with various sports and</a:t>
            </a:r>
          </a:p>
          <a:p>
            <a:r>
              <a:rPr lang="en-US" sz="1000" dirty="0"/>
              <a:t>     top athletes.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Maximizes marketing money with </a:t>
            </a:r>
          </a:p>
          <a:p>
            <a:r>
              <a:rPr lang="en-US" sz="1000" dirty="0"/>
              <a:t>     sports endorsements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000" dirty="0"/>
              <a:t>Utilize social media</a:t>
            </a:r>
          </a:p>
        </p:txBody>
      </p:sp>
    </p:spTree>
    <p:extLst>
      <p:ext uri="{BB962C8B-B14F-4D97-AF65-F5344CB8AC3E}">
        <p14:creationId xmlns:p14="http://schemas.microsoft.com/office/powerpoint/2010/main" val="2709827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313E-6 4.87179E-6 L -0.25681 4.87179E-6 C -0.37204 4.87179E-6 -0.51363 -0.00535 -0.51363 -0.00962 L -0.51363 -0.0187 " pathEditMode="relative" rAng="0" ptsTypes="AAAA">
                                      <p:cBhvr>
                                        <p:cTn id="6" dur="4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81" y="-9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7536E-6 3.58974E-6 L -0.43839 0.13675 " pathEditMode="relative" rAng="0" ptsTypes="AA">
                                      <p:cBhvr>
                                        <p:cTn id="10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19" y="6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63 -0.0187 L 1.94313E-6 0.25 " pathEditMode="relative" rAng="0" ptsTypes="AA">
                                      <p:cBhvr>
                                        <p:cTn id="12" dur="4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81" y="131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659E-6 -4.10256E-6 L 0.25089 -4.10256E-6 C 0.36345 -4.10256E-6 0.50207 0.05823 0.50207 0.10577 L 0.50207 0.21154 " pathEditMode="relative" rAng="0" ptsTypes="AAAA">
                                      <p:cBhvr>
                                        <p:cTn id="14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89" y="105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1370A-1ABA-4271-83EF-E21D28346FD5}"/>
              </a:ext>
            </a:extLst>
          </p:cNvPr>
          <p:cNvSpPr txBox="1"/>
          <p:nvPr/>
        </p:nvSpPr>
        <p:spPr>
          <a:xfrm>
            <a:off x="2679700" y="444728"/>
            <a:ext cx="163185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Raleway Black" panose="020B0A03030101060003" pitchFamily="34" charset="0"/>
              </a:rPr>
              <a:t>Nike’s Speed Shop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leway Black" panose="020B0A03030101060003" pitchFamily="34" charset="0"/>
              <a:sym typeface="Arial"/>
            </a:endParaRPr>
          </a:p>
        </p:txBody>
      </p:sp>
      <p:pic>
        <p:nvPicPr>
          <p:cNvPr id="7" name="Screen Shot 2020-08-28 at 10.39.29 AM.png" descr="Screen Shot 2020-08-28 at 10.39.29 AM.png">
            <a:extLst>
              <a:ext uri="{FF2B5EF4-FFF2-40B4-BE49-F238E27FC236}">
                <a16:creationId xmlns:a16="http://schemas.microsoft.com/office/drawing/2014/main" id="{6CCE5744-423B-4C6E-9965-7B558283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94" y="-1720107"/>
            <a:ext cx="1465625" cy="172010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2C3393-5290-4B6B-B540-05F8654E3E9C}"/>
              </a:ext>
            </a:extLst>
          </p:cNvPr>
          <p:cNvSpPr txBox="1"/>
          <p:nvPr/>
        </p:nvSpPr>
        <p:spPr>
          <a:xfrm>
            <a:off x="5359400" y="962025"/>
            <a:ext cx="50334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Sources: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59048-723E-4FE1-B36E-EE820CBAA5C3}"/>
              </a:ext>
            </a:extLst>
          </p:cNvPr>
          <p:cNvSpPr txBox="1"/>
          <p:nvPr/>
        </p:nvSpPr>
        <p:spPr>
          <a:xfrm>
            <a:off x="5359400" y="236979"/>
            <a:ext cx="265617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en-US" sz="1000" dirty="0"/>
              <a:t>2019, January 15. Retrieved from </a:t>
            </a:r>
            <a:r>
              <a:rPr lang="en-US" sz="1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m.com/out-of-space/5-4-retail-case-study-nike</a:t>
            </a:r>
          </a:p>
          <a:p>
            <a:r>
              <a:rPr lang="en-US" sz="1000" dirty="0">
                <a:solidFill>
                  <a:schemeClr val="tx1"/>
                </a:solidFill>
              </a:rPr>
              <a:t>s-house-of-innovation-f315338fce49</a:t>
            </a:r>
            <a:endParaRPr lang="en-US" sz="1100" b="0" i="0" dirty="0">
              <a:solidFill>
                <a:schemeClr val="tx1"/>
              </a:solidFill>
              <a:effectLst/>
              <a:latin typeface="fel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0200F-FF1F-4B21-8145-5C0058170651}"/>
              </a:ext>
            </a:extLst>
          </p:cNvPr>
          <p:cNvSpPr txBox="1"/>
          <p:nvPr/>
        </p:nvSpPr>
        <p:spPr>
          <a:xfrm>
            <a:off x="5438775" y="1323975"/>
            <a:ext cx="2524730" cy="615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Kramer, M.J. 2019, February 20. Retrieved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</a:rPr>
              <a:t>from </a:t>
            </a:r>
            <a:r>
              <a:rPr lang="en-US" sz="1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https://www.investopedia.com/nike-s-</a:t>
            </a:r>
            <a:endParaRPr lang="en-US" sz="1000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</a:rPr>
              <a:t>digital-revival-may-pave-the-way-for-big-sale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</a:rPr>
              <a:t>-growth-in-2019-4587432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275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5403E-6 2.05128E-6 L -0.00089 0.72008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360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142E-6 9.40171E-7 L -0.49555 0.0032 " pathEditMode="relative" rAng="0" ptsTypes="AA">
                                      <p:cBhvr>
                                        <p:cTn id="8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93" y="1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1754E-7 -1.28205E-6 L -0.52962 0.34616 " pathEditMode="relative" rAng="0" ptsTypes="AA">
                                      <p:cBhvr>
                                        <p:cTn id="10" dur="4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1" y="17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62 0.34616 L -3.31754E-7 -1.28205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81" y="-17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9147E-6 4.70085E-6 L -0.53228 -0.01709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8" y="-10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9147E-6 4.70085E-6 L -0.53229 -0.01709 " pathEditMode="relative" rAng="0" ptsTypes="AA">
                                      <p:cBhvr>
                                        <p:cTn id="22" dur="4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29" y="-101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228 -0.01709 L 3.79147E-6 0.25 " pathEditMode="relative" rAng="0" ptsTypes="AA">
                                      <p:cBhvr>
                                        <p:cTn id="24" dur="4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33" y="13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9" grpId="0"/>
      <p:bldP spid="9" grpId="1"/>
      <p:bldP spid="9" grpId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411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fell</vt:lpstr>
      <vt:lpstr>Raleway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Kaye Engbino</dc:creator>
  <cp:lastModifiedBy>Kaye   P. Engbino</cp:lastModifiedBy>
  <cp:revision>18</cp:revision>
  <dcterms:modified xsi:type="dcterms:W3CDTF">2020-10-29T21:15:46Z</dcterms:modified>
</cp:coreProperties>
</file>