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89" r:id="rId3"/>
    <p:sldId id="280" r:id="rId4"/>
    <p:sldId id="290" r:id="rId5"/>
    <p:sldId id="286" r:id="rId6"/>
    <p:sldId id="303" r:id="rId7"/>
    <p:sldId id="301" r:id="rId8"/>
    <p:sldId id="302" r:id="rId9"/>
    <p:sldId id="304" r:id="rId10"/>
    <p:sldId id="305" r:id="rId11"/>
    <p:sldId id="291" r:id="rId12"/>
    <p:sldId id="293" r:id="rId13"/>
    <p:sldId id="298" r:id="rId14"/>
    <p:sldId id="299" r:id="rId15"/>
    <p:sldId id="300" r:id="rId16"/>
    <p:sldId id="294" r:id="rId17"/>
    <p:sldId id="297" r:id="rId18"/>
    <p:sldId id="292" r:id="rId19"/>
    <p:sldId id="295" r:id="rId20"/>
    <p:sldId id="29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DBDBDB"/>
    <a:srgbClr val="161529"/>
    <a:srgbClr val="1600FF"/>
    <a:srgbClr val="FFC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690"/>
    <p:restoredTop sz="96208"/>
  </p:normalViewPr>
  <p:slideViewPr>
    <p:cSldViewPr snapToGrid="0" snapToObjects="1" showGuides="1">
      <p:cViewPr varScale="1">
        <p:scale>
          <a:sx n="102" d="100"/>
          <a:sy n="102" d="100"/>
        </p:scale>
        <p:origin x="22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CC424-E3C3-FA46-AED5-253199933694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2C0DE-F8EF-DC41-AAF9-EC12669EF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7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FB93-DB95-3B4D-9F95-E581CE195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4F017-B19F-CA45-B3C8-8EC56A674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0A049-1F98-5C49-983F-71048602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66BD4-3A44-5F4A-9143-760A9BF0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DAF82-4DEC-264B-8667-A41547B6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8BF2-0E00-614E-83E0-E842E3EA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D8397-BE49-2140-83E2-75620BA5D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CC319-2687-F242-BBB4-E26E8EE1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FDF3A-0190-4949-B6AA-F7980B73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B80F0-0D20-6749-919F-1B35AF31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0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B7A8F-8C9F-F940-98C6-080D7B152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A9571-71E5-D749-8D40-9594FC826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78638-E6EB-284B-B365-C913A834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6785D-43F4-4948-875C-C80A1D37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BE084-9E6B-4245-B58F-83651359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DBA6B-9687-9447-9ED3-1D553B50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82BE6-EF50-724E-8837-2E5107D25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96DB2-2F86-5046-AF1B-15E90CC6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9049F-52EF-3D40-83FD-F79BE7C0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87AC0-319D-0F49-934C-DB68C274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1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27E3-CE1F-C74A-8964-68EEC512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76B79-7AFC-E543-959F-090D695D7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DA092-349A-D143-A933-8A110787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D0038-95D9-3F4A-AE6C-3A581E8E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44183-B0CC-0C41-8938-D9FC37B2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3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0CA7-F647-3F4F-9887-A1A94939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EAACF-8809-6B42-BC89-E8CFB5941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8429A-053A-FE40-A3E2-F4320D250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BED51-3526-A347-9CC0-FC6DA4C7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253E3-1D6F-7E46-B928-7669277E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645A0-6DA2-2A43-91D3-6AD5D5FC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91B92-1287-0842-8F9D-D6680B65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3F3DD-B378-0A4E-8E85-2F92717B1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48819-590A-0645-A750-968B45A22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9B00E-9827-E14F-95F7-AF34CEB71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A84CC-6659-6745-BE55-FBE448D20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211FB-D1B7-FE46-85F0-F6C787F0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BA0F6-E4E1-0E42-B01C-2A06C83E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81A84-E355-924A-B71B-D09787A4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7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9775-9E31-9644-8E5C-E3F2ABD1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2F7C4-5D74-9F4A-A014-0B54C06E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AFB47-A625-6F44-8A7A-05C46EE0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4E39A-828D-DF47-A8F5-F0CAD745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8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75F62-685E-FE46-9208-EC0A2EB5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EC2B7-EA98-9F49-9192-C6411C41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ACE1B-792E-F24A-845F-F1581D73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3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BAE1-7C6D-F84A-8AEF-16A6B894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D21D-0A93-AF4E-904F-BBD5817B9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89932-BF81-E14E-8431-A29027CE2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26E91-4628-C148-9EB2-6DED2DE7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95501-5DDA-D746-A53F-63EFAAE7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53EA5-7A6E-C44D-9072-BEF7ED7A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7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2C06-FBD5-984C-9D35-B620EF1C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148CD-C8F4-6347-8916-7D9F4D852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C1348-277F-E84A-83FB-1934621F5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74B17-4ADE-7745-834D-C1EFE77D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35E33-5D5E-794E-A316-776AECB3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2FCDA-F407-A340-B4D6-9FB793A0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9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3A835-715F-7D4F-A76F-D0514E63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F0BDE-09EC-6546-A4DF-0F3F18F1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BA002-3A21-1E4E-9CE7-719D93FDC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26ADA-E29F-7B4C-A684-89CA94A7F93C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34A65-5D5B-3F42-93E2-CEF12BDA7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62625-CDF4-8B46-ACD1-F048854B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9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AC8418-1242-5349-B9FE-1A55671C1E1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147504-4486-E842-B91F-084C92698327}"/>
                </a:ext>
              </a:extLst>
            </p:cNvPr>
            <p:cNvSpPr/>
            <p:nvPr/>
          </p:nvSpPr>
          <p:spPr>
            <a:xfrm>
              <a:off x="-1" y="0"/>
              <a:ext cx="37229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FE86152-1F10-3E48-AB1A-AB123ADB7811}"/>
                </a:ext>
              </a:extLst>
            </p:cNvPr>
            <p:cNvSpPr/>
            <p:nvPr/>
          </p:nvSpPr>
          <p:spPr>
            <a:xfrm>
              <a:off x="3722914" y="0"/>
              <a:ext cx="8469086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17DE74F-5E9F-314F-B0F1-5BF8485A784B}"/>
              </a:ext>
            </a:extLst>
          </p:cNvPr>
          <p:cNvSpPr txBox="1"/>
          <p:nvPr/>
        </p:nvSpPr>
        <p:spPr>
          <a:xfrm>
            <a:off x="195941" y="239486"/>
            <a:ext cx="11738085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Introduction to   Quantum Physics</a:t>
            </a: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(F3241)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Dr Lily Asquith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F6D28905-FACD-8449-B700-64001833E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657" y="1093852"/>
            <a:ext cx="7576458" cy="5715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AF98DB8-A160-8E4A-AC7B-6A5D706F8556}"/>
              </a:ext>
            </a:extLst>
          </p:cNvPr>
          <p:cNvSpPr/>
          <p:nvPr/>
        </p:nvSpPr>
        <p:spPr>
          <a:xfrm>
            <a:off x="1431471" y="3494152"/>
            <a:ext cx="914400" cy="914400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640086-DF37-FF4E-B319-300C5AF6AAC2}"/>
              </a:ext>
            </a:extLst>
          </p:cNvPr>
          <p:cNvSpPr txBox="1"/>
          <p:nvPr/>
        </p:nvSpPr>
        <p:spPr>
          <a:xfrm>
            <a:off x="9982691" y="256358"/>
            <a:ext cx="1740861" cy="646331"/>
          </a:xfrm>
          <a:prstGeom prst="rect">
            <a:avLst/>
          </a:prstGeom>
          <a:solidFill>
            <a:srgbClr val="FFC00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4004616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A93C81EC-3794-B941-BA8E-82D8795EA8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044" b="50804" l="63528" r="79260">
                        <a14:foregroundMark x1="76132" y1="31421" x2="76132" y2="31421"/>
                        <a14:foregroundMark x1="73432" y1="30601" x2="73432" y2="30601"/>
                        <a14:foregroundMark x1="69338" y1="30874" x2="69338" y2="30874"/>
                      </a14:backgroundRemoval>
                    </a14:imgEffect>
                  </a14:imgLayer>
                </a14:imgProps>
              </a:ext>
            </a:extLst>
          </a:blip>
          <a:srcRect l="61561" t="26324" r="18774" b="46476"/>
          <a:stretch/>
        </p:blipFill>
        <p:spPr>
          <a:xfrm>
            <a:off x="8567848" y="2691321"/>
            <a:ext cx="1755648" cy="15483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B32AE5-3B03-1043-B5B1-7C8DC649EBDA}"/>
              </a:ext>
            </a:extLst>
          </p:cNvPr>
          <p:cNvSpPr txBox="1"/>
          <p:nvPr/>
        </p:nvSpPr>
        <p:spPr>
          <a:xfrm>
            <a:off x="1063398" y="90492"/>
            <a:ext cx="4450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4.1 Hertz’ radio 1887</a:t>
            </a:r>
          </a:p>
        </p:txBody>
      </p:sp>
      <p:pic>
        <p:nvPicPr>
          <p:cNvPr id="11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8564C878-7128-C441-BED9-84534A748C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635" t="10903" r="58241" b="32555"/>
          <a:stretch/>
        </p:blipFill>
        <p:spPr>
          <a:xfrm>
            <a:off x="1164336" y="1819656"/>
            <a:ext cx="1975104" cy="32186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A4E6730-EBBD-2E47-BC51-52B37969ED7D}"/>
              </a:ext>
            </a:extLst>
          </p:cNvPr>
          <p:cNvSpPr/>
          <p:nvPr/>
        </p:nvSpPr>
        <p:spPr>
          <a:xfrm>
            <a:off x="8396606" y="2112264"/>
            <a:ext cx="2368930" cy="2633472"/>
          </a:xfrm>
          <a:prstGeom prst="rect">
            <a:avLst/>
          </a:prstGeom>
          <a:solidFill>
            <a:srgbClr val="DEEBF7">
              <a:alpha val="7059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Diagram, schematic&#10;&#10;Description automatically generated">
            <a:extLst>
              <a:ext uri="{FF2B5EF4-FFF2-40B4-BE49-F238E27FC236}">
                <a16:creationId xmlns:a16="http://schemas.microsoft.com/office/drawing/2014/main" id="{37930E06-B5EB-B74B-B86E-4586D808EE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1955" b="7924"/>
          <a:stretch/>
        </p:blipFill>
        <p:spPr>
          <a:xfrm>
            <a:off x="2880006" y="1008607"/>
            <a:ext cx="8927608" cy="576135"/>
          </a:xfrm>
          <a:prstGeom prst="rect">
            <a:avLst/>
          </a:prstGeom>
        </p:spPr>
      </p:pic>
      <p:pic>
        <p:nvPicPr>
          <p:cNvPr id="14" name="Picture 13" descr="Diagram, schematic&#10;&#10;Description automatically generated">
            <a:extLst>
              <a:ext uri="{FF2B5EF4-FFF2-40B4-BE49-F238E27FC236}">
                <a16:creationId xmlns:a16="http://schemas.microsoft.com/office/drawing/2014/main" id="{5B20C82F-43DC-2C42-B2A3-FF0C066ADE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2718"/>
          <a:stretch/>
        </p:blipFill>
        <p:spPr>
          <a:xfrm>
            <a:off x="2992788" y="6160943"/>
            <a:ext cx="11150120" cy="517724"/>
          </a:xfrm>
          <a:prstGeom prst="rect">
            <a:avLst/>
          </a:prstGeom>
        </p:spPr>
      </p:pic>
      <p:pic>
        <p:nvPicPr>
          <p:cNvPr id="10" name="Picture 9" descr="A person wearing a suit and tie smiling and looking at the camera&#10;&#10;Description automatically generated">
            <a:extLst>
              <a:ext uri="{FF2B5EF4-FFF2-40B4-BE49-F238E27FC236}">
                <a16:creationId xmlns:a16="http://schemas.microsoft.com/office/drawing/2014/main" id="{9139BE68-7A18-2C44-AF4C-198BFE76F1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356" r="24415"/>
          <a:stretch/>
        </p:blipFill>
        <p:spPr>
          <a:xfrm>
            <a:off x="6647956" y="5038344"/>
            <a:ext cx="1865376" cy="180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7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32AE5-3B03-1043-B5B1-7C8DC649EBDA}"/>
              </a:ext>
            </a:extLst>
          </p:cNvPr>
          <p:cNvSpPr txBox="1"/>
          <p:nvPr/>
        </p:nvSpPr>
        <p:spPr>
          <a:xfrm>
            <a:off x="1063398" y="90492"/>
            <a:ext cx="7391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 Lenard experiment (after Hertz)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ED2DA2-A225-314E-8370-ACEE91147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680" y="1084325"/>
            <a:ext cx="9989991" cy="540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09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32AE5-3B03-1043-B5B1-7C8DC649EBDA}"/>
              </a:ext>
            </a:extLst>
          </p:cNvPr>
          <p:cNvSpPr txBox="1"/>
          <p:nvPr/>
        </p:nvSpPr>
        <p:spPr>
          <a:xfrm>
            <a:off x="1063398" y="90492"/>
            <a:ext cx="5134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 What do we expect?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BD424B6C-5B0C-3645-9E3E-D0CA543F7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610"/>
          <a:stretch/>
        </p:blipFill>
        <p:spPr>
          <a:xfrm>
            <a:off x="1368198" y="1048258"/>
            <a:ext cx="9909402" cy="343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5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32AE5-3B03-1043-B5B1-7C8DC649EBDA}"/>
              </a:ext>
            </a:extLst>
          </p:cNvPr>
          <p:cNvSpPr txBox="1"/>
          <p:nvPr/>
        </p:nvSpPr>
        <p:spPr>
          <a:xfrm>
            <a:off x="1063398" y="90492"/>
            <a:ext cx="541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 What do we observe?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99A4C1-55CC-4542-BD55-41D15B638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820" b="30015"/>
          <a:stretch/>
        </p:blipFill>
        <p:spPr>
          <a:xfrm>
            <a:off x="7188537" y="2132098"/>
            <a:ext cx="4613320" cy="37802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CB4457-CD86-A143-8CC3-0D3B302734BE}"/>
              </a:ext>
            </a:extLst>
          </p:cNvPr>
          <p:cNvSpPr txBox="1"/>
          <p:nvPr/>
        </p:nvSpPr>
        <p:spPr>
          <a:xfrm>
            <a:off x="1377697" y="2367171"/>
            <a:ext cx="499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aseline="-25000" dirty="0"/>
          </a:p>
          <a:p>
            <a:endParaRPr lang="en-US" baseline="-25000" dirty="0"/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4A768E01-454A-2E4A-95DC-41C4642788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352" b="71479"/>
          <a:stretch/>
        </p:blipFill>
        <p:spPr>
          <a:xfrm>
            <a:off x="1377697" y="1078233"/>
            <a:ext cx="9909402" cy="5135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035FDA-7ED7-FE48-B7AD-DE54792EFC35}"/>
              </a:ext>
            </a:extLst>
          </p:cNvPr>
          <p:cNvSpPr/>
          <p:nvPr/>
        </p:nvSpPr>
        <p:spPr>
          <a:xfrm>
            <a:off x="1461456" y="2052493"/>
            <a:ext cx="586115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 can measure the number of electrons emitted from the </a:t>
            </a:r>
          </a:p>
          <a:p>
            <a:r>
              <a:rPr lang="en-US" dirty="0"/>
              <a:t>photocell by the charge deposited on the detector.</a:t>
            </a:r>
          </a:p>
          <a:p>
            <a:endParaRPr lang="en-US" dirty="0"/>
          </a:p>
          <a:p>
            <a:r>
              <a:rPr lang="en-US" dirty="0"/>
              <a:t>Increasing the intensity of the light did indeed result in more</a:t>
            </a:r>
          </a:p>
          <a:p>
            <a:r>
              <a:rPr lang="en-US" dirty="0"/>
              <a:t>electrons emitted.</a:t>
            </a:r>
          </a:p>
        </p:txBody>
      </p:sp>
    </p:spTree>
    <p:extLst>
      <p:ext uri="{BB962C8B-B14F-4D97-AF65-F5344CB8AC3E}">
        <p14:creationId xmlns:p14="http://schemas.microsoft.com/office/powerpoint/2010/main" val="3693991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32AE5-3B03-1043-B5B1-7C8DC649EBDA}"/>
              </a:ext>
            </a:extLst>
          </p:cNvPr>
          <p:cNvSpPr txBox="1"/>
          <p:nvPr/>
        </p:nvSpPr>
        <p:spPr>
          <a:xfrm>
            <a:off x="1063398" y="90492"/>
            <a:ext cx="541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 What do we observe?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99A4C1-55CC-4542-BD55-41D15B638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820" b="30015"/>
          <a:stretch/>
        </p:blipFill>
        <p:spPr>
          <a:xfrm>
            <a:off x="7188537" y="2132098"/>
            <a:ext cx="4613320" cy="37802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CB4457-CD86-A143-8CC3-0D3B302734BE}"/>
              </a:ext>
            </a:extLst>
          </p:cNvPr>
          <p:cNvSpPr txBox="1"/>
          <p:nvPr/>
        </p:nvSpPr>
        <p:spPr>
          <a:xfrm>
            <a:off x="1377697" y="2367171"/>
            <a:ext cx="49987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increase the voltage, forcing electrons in the opposite direction, we can measure the stopping potential required  to get zero electrons reaching the detector.</a:t>
            </a:r>
          </a:p>
          <a:p>
            <a:endParaRPr lang="en-US" dirty="0"/>
          </a:p>
          <a:p>
            <a:r>
              <a:rPr lang="en-US" dirty="0" err="1"/>
              <a:t>KE</a:t>
            </a:r>
            <a:r>
              <a:rPr lang="en-US" baseline="-25000" dirty="0" err="1"/>
              <a:t>max</a:t>
            </a:r>
            <a:r>
              <a:rPr lang="en-US" dirty="0"/>
              <a:t> = eV</a:t>
            </a:r>
            <a:r>
              <a:rPr lang="en-US" baseline="-25000" dirty="0"/>
              <a:t>0</a:t>
            </a:r>
          </a:p>
          <a:p>
            <a:endParaRPr lang="en-US" baseline="-25000" dirty="0"/>
          </a:p>
          <a:p>
            <a:endParaRPr lang="en-US" baseline="-25000" dirty="0"/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7635071B-A4EF-264F-9B7C-D12FB326B6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48" b="64731"/>
          <a:stretch/>
        </p:blipFill>
        <p:spPr>
          <a:xfrm>
            <a:off x="1263224" y="945619"/>
            <a:ext cx="9909402" cy="4940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102609-D29C-0F49-80C6-BE6969B466C7}"/>
              </a:ext>
            </a:extLst>
          </p:cNvPr>
          <p:cNvSpPr/>
          <p:nvPr/>
        </p:nvSpPr>
        <p:spPr>
          <a:xfrm>
            <a:off x="1263224" y="47719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Increasing the intensity of the light did NOT result in any change in the </a:t>
            </a:r>
            <a:r>
              <a:rPr lang="en-US" dirty="0" err="1"/>
              <a:t>KE</a:t>
            </a:r>
            <a:r>
              <a:rPr lang="en-US" baseline="-25000" dirty="0" err="1"/>
              <a:t>max</a:t>
            </a:r>
            <a:r>
              <a:rPr lang="en-US" baseline="-25000" dirty="0"/>
              <a:t>  </a:t>
            </a:r>
            <a:r>
              <a:rPr lang="en-US" dirty="0"/>
              <a:t>of emitted electrons…</a:t>
            </a:r>
          </a:p>
        </p:txBody>
      </p:sp>
    </p:spTree>
    <p:extLst>
      <p:ext uri="{BB962C8B-B14F-4D97-AF65-F5344CB8AC3E}">
        <p14:creationId xmlns:p14="http://schemas.microsoft.com/office/powerpoint/2010/main" val="787586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32AE5-3B03-1043-B5B1-7C8DC649EBDA}"/>
              </a:ext>
            </a:extLst>
          </p:cNvPr>
          <p:cNvSpPr txBox="1"/>
          <p:nvPr/>
        </p:nvSpPr>
        <p:spPr>
          <a:xfrm>
            <a:off x="1063398" y="90492"/>
            <a:ext cx="541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 What do we observe?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99A4C1-55CC-4542-BD55-41D15B638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820" b="30015"/>
          <a:stretch/>
        </p:blipFill>
        <p:spPr>
          <a:xfrm>
            <a:off x="7188537" y="2132098"/>
            <a:ext cx="4613320" cy="37802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102609-D29C-0F49-80C6-BE6969B466C7}"/>
              </a:ext>
            </a:extLst>
          </p:cNvPr>
          <p:cNvSpPr/>
          <p:nvPr/>
        </p:nvSpPr>
        <p:spPr>
          <a:xfrm>
            <a:off x="1092537" y="35194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There appeared to be no time lag between turning on the light source and detecting the electrons…</a:t>
            </a: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B82BF0EC-0532-1D46-9598-B0E42F8D06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007" b="38610"/>
          <a:stretch/>
        </p:blipFill>
        <p:spPr>
          <a:xfrm>
            <a:off x="1263224" y="1141049"/>
            <a:ext cx="9909402" cy="8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21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32AE5-3B03-1043-B5B1-7C8DC649EBDA}"/>
              </a:ext>
            </a:extLst>
          </p:cNvPr>
          <p:cNvSpPr txBox="1"/>
          <p:nvPr/>
        </p:nvSpPr>
        <p:spPr>
          <a:xfrm>
            <a:off x="1063398" y="90492"/>
            <a:ext cx="6391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 What else do we observe?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BF6A4C-9988-E34F-A25D-C7ED4D728E2B}"/>
              </a:ext>
            </a:extLst>
          </p:cNvPr>
          <p:cNvSpPr/>
          <p:nvPr/>
        </p:nvSpPr>
        <p:spPr>
          <a:xfrm>
            <a:off x="1033949" y="1129859"/>
            <a:ext cx="50620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Perhaps most fascinating of all: if the light source were altered in terms of frequency all sorts of unexpected things were observed…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we lower the frequency far enough, we get no electrons emitted. Call this the cut-off frequency (or cut-off wavelength). </a:t>
            </a:r>
          </a:p>
          <a:p>
            <a:endParaRPr lang="en-US" dirty="0"/>
          </a:p>
          <a:p>
            <a:r>
              <a:rPr lang="en-US" dirty="0"/>
              <a:t>AND </a:t>
            </a:r>
          </a:p>
          <a:p>
            <a:endParaRPr lang="en-US" dirty="0"/>
          </a:p>
          <a:p>
            <a:r>
              <a:rPr lang="en-US" dirty="0"/>
              <a:t>If we change the photocell material, we find a different cut-off frequency.</a:t>
            </a:r>
          </a:p>
          <a:p>
            <a:endParaRPr lang="en-US" dirty="0"/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0691D36B-8C7A-DD47-9FBC-ED4520633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335" y="1015384"/>
            <a:ext cx="5062052" cy="34629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C302F7-B2C3-C845-B7D9-052E6212B909}"/>
              </a:ext>
            </a:extLst>
          </p:cNvPr>
          <p:cNvSpPr/>
          <p:nvPr/>
        </p:nvSpPr>
        <p:spPr>
          <a:xfrm>
            <a:off x="1063398" y="5214653"/>
            <a:ext cx="60067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AND</a:t>
            </a:r>
          </a:p>
          <a:p>
            <a:endParaRPr lang="en-US" dirty="0"/>
          </a:p>
          <a:p>
            <a:r>
              <a:rPr lang="en-US" dirty="0"/>
              <a:t>If we vary the frequency above this cut-off or threshold, then </a:t>
            </a:r>
          </a:p>
          <a:p>
            <a:r>
              <a:rPr lang="en-US" dirty="0"/>
              <a:t>the </a:t>
            </a:r>
            <a:r>
              <a:rPr lang="en-US" dirty="0" err="1"/>
              <a:t>KE</a:t>
            </a:r>
            <a:r>
              <a:rPr lang="en-US" baseline="-25000" dirty="0" err="1"/>
              <a:t>max</a:t>
            </a:r>
            <a:r>
              <a:rPr lang="en-US" dirty="0"/>
              <a:t> = eV</a:t>
            </a:r>
            <a:r>
              <a:rPr lang="en-US" baseline="-25000" dirty="0"/>
              <a:t>0  </a:t>
            </a:r>
            <a:r>
              <a:rPr lang="en-US" dirty="0"/>
              <a:t>also varies.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AF5C47-6C36-4345-8559-A0739E1269DF}"/>
              </a:ext>
            </a:extLst>
          </p:cNvPr>
          <p:cNvCxnSpPr/>
          <p:nvPr/>
        </p:nvCxnSpPr>
        <p:spPr>
          <a:xfrm flipV="1">
            <a:off x="7741920" y="4478336"/>
            <a:ext cx="0" cy="1936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3F10D0-877E-6347-A807-2B0319B0B180}"/>
              </a:ext>
            </a:extLst>
          </p:cNvPr>
          <p:cNvCxnSpPr>
            <a:cxnSpLocks/>
          </p:cNvCxnSpPr>
          <p:nvPr/>
        </p:nvCxnSpPr>
        <p:spPr>
          <a:xfrm>
            <a:off x="7388352" y="6041572"/>
            <a:ext cx="3352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B7EE3B-C198-8C4D-9E17-169C95A65A39}"/>
              </a:ext>
            </a:extLst>
          </p:cNvPr>
          <p:cNvCxnSpPr>
            <a:cxnSpLocks/>
          </p:cNvCxnSpPr>
          <p:nvPr/>
        </p:nvCxnSpPr>
        <p:spPr>
          <a:xfrm flipV="1">
            <a:off x="8413670" y="4693920"/>
            <a:ext cx="1364314" cy="134765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F96011A-C43D-CC4E-9791-B4F5D5114945}"/>
              </a:ext>
            </a:extLst>
          </p:cNvPr>
          <p:cNvSpPr/>
          <p:nvPr/>
        </p:nvSpPr>
        <p:spPr>
          <a:xfrm>
            <a:off x="6449568" y="4471912"/>
            <a:ext cx="1262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KE</a:t>
            </a:r>
            <a:r>
              <a:rPr lang="en-US" baseline="-25000" dirty="0" err="1"/>
              <a:t>max</a:t>
            </a:r>
            <a:r>
              <a:rPr lang="en-US" dirty="0"/>
              <a:t> = eV</a:t>
            </a:r>
            <a:r>
              <a:rPr lang="en-US" baseline="-25000" dirty="0"/>
              <a:t>0 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7115F2-5A6A-EB43-BEFE-6D0896E3D1B7}"/>
              </a:ext>
            </a:extLst>
          </p:cNvPr>
          <p:cNvSpPr/>
          <p:nvPr/>
        </p:nvSpPr>
        <p:spPr>
          <a:xfrm>
            <a:off x="8954818" y="6072490"/>
            <a:ext cx="2412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Incident light frequency</a:t>
            </a:r>
          </a:p>
        </p:txBody>
      </p:sp>
    </p:spTree>
    <p:extLst>
      <p:ext uri="{BB962C8B-B14F-4D97-AF65-F5344CB8AC3E}">
        <p14:creationId xmlns:p14="http://schemas.microsoft.com/office/powerpoint/2010/main" val="4054789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32AE5-3B03-1043-B5B1-7C8DC649EBDA}"/>
              </a:ext>
            </a:extLst>
          </p:cNvPr>
          <p:cNvSpPr txBox="1"/>
          <p:nvPr/>
        </p:nvSpPr>
        <p:spPr>
          <a:xfrm>
            <a:off x="1063398" y="90492"/>
            <a:ext cx="7391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 Lenard experiment (after Hertz)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6BBF0111-C438-374D-94FC-E654CA3AC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612" y="1072133"/>
            <a:ext cx="8265668" cy="565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32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32AE5-3B03-1043-B5B1-7C8DC649EBDA}"/>
              </a:ext>
            </a:extLst>
          </p:cNvPr>
          <p:cNvSpPr txBox="1"/>
          <p:nvPr/>
        </p:nvSpPr>
        <p:spPr>
          <a:xfrm>
            <a:off x="1063398" y="90492"/>
            <a:ext cx="356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4.3 The Formula</a:t>
            </a: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622BD749-9C70-7A41-B3C8-9F9DBB297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579" y="964174"/>
            <a:ext cx="7598156" cy="57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56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32AE5-3B03-1043-B5B1-7C8DC649EBDA}"/>
              </a:ext>
            </a:extLst>
          </p:cNvPr>
          <p:cNvSpPr txBox="1"/>
          <p:nvPr/>
        </p:nvSpPr>
        <p:spPr>
          <a:xfrm>
            <a:off x="1063398" y="90492"/>
            <a:ext cx="5647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4.3 What does it all mean?</a:t>
            </a:r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DA522062-76B7-4341-8276-2A36D15B86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816"/>
          <a:stretch/>
        </p:blipFill>
        <p:spPr>
          <a:xfrm>
            <a:off x="1315212" y="988060"/>
            <a:ext cx="9938004" cy="2669540"/>
          </a:xfrm>
          <a:prstGeom prst="rect">
            <a:avLst/>
          </a:prstGeom>
        </p:spPr>
      </p:pic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DE04FE31-FBF7-7A4D-9CEB-4427CB6B40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494" b="30566"/>
          <a:stretch/>
        </p:blipFill>
        <p:spPr>
          <a:xfrm>
            <a:off x="1315212" y="5185005"/>
            <a:ext cx="9938004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4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1B84AE-BC97-A94A-BA7B-F761CB1A68E4}"/>
              </a:ext>
            </a:extLst>
          </p:cNvPr>
          <p:cNvSpPr txBox="1"/>
          <p:nvPr/>
        </p:nvSpPr>
        <p:spPr>
          <a:xfrm>
            <a:off x="1063398" y="90492"/>
            <a:ext cx="4980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This week &amp; Next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5FBCA7-1F1B-9143-927F-95E8A81EB712}"/>
              </a:ext>
            </a:extLst>
          </p:cNvPr>
          <p:cNvSpPr txBox="1"/>
          <p:nvPr/>
        </p:nvSpPr>
        <p:spPr>
          <a:xfrm>
            <a:off x="1438103" y="1349829"/>
            <a:ext cx="103727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Tomorrow 3pm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have our first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problem solving session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Tomorrow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4pm office hour with Lily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(optional).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Next Monday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will have my lecture on the Compton effect and x-rays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Next Tuesday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you choose! (poll tomorrow)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Attendance: can you sign in with “the app”?</a:t>
            </a:r>
          </a:p>
        </p:txBody>
      </p:sp>
    </p:spTree>
    <p:extLst>
      <p:ext uri="{BB962C8B-B14F-4D97-AF65-F5344CB8AC3E}">
        <p14:creationId xmlns:p14="http://schemas.microsoft.com/office/powerpoint/2010/main" val="575684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32AE5-3B03-1043-B5B1-7C8DC649EBDA}"/>
              </a:ext>
            </a:extLst>
          </p:cNvPr>
          <p:cNvSpPr txBox="1"/>
          <p:nvPr/>
        </p:nvSpPr>
        <p:spPr>
          <a:xfrm>
            <a:off x="1063398" y="90492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4.4 How it all fits together so far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F2FB65-103F-EC42-8C76-9633E169F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095" y="896034"/>
            <a:ext cx="10369307" cy="595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3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Recap: Planck</a:t>
            </a:r>
          </a:p>
        </p:txBody>
      </p:sp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E979BC62-D0AD-D643-BB7B-3C63CDAF0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78" y="1996160"/>
            <a:ext cx="9671673" cy="286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57DDB37-D8AC-0B4E-AC87-E73C2C186C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69"/>
          <a:stretch/>
        </p:blipFill>
        <p:spPr>
          <a:xfrm>
            <a:off x="1600200" y="4230624"/>
            <a:ext cx="9097385" cy="2011172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DF0BCB25-87DF-B047-9A72-6ACD813225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041"/>
          <a:stretch/>
        </p:blipFill>
        <p:spPr>
          <a:xfrm>
            <a:off x="1692565" y="1782354"/>
            <a:ext cx="8065714" cy="18996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F04CAC-5063-5C43-84A4-9216B90F0771}"/>
              </a:ext>
            </a:extLst>
          </p:cNvPr>
          <p:cNvSpPr txBox="1"/>
          <p:nvPr/>
        </p:nvSpPr>
        <p:spPr>
          <a:xfrm>
            <a:off x="1063398" y="90492"/>
            <a:ext cx="5477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 The photoelectric effect</a:t>
            </a:r>
          </a:p>
        </p:txBody>
      </p:sp>
    </p:spTree>
    <p:extLst>
      <p:ext uri="{BB962C8B-B14F-4D97-AF65-F5344CB8AC3E}">
        <p14:creationId xmlns:p14="http://schemas.microsoft.com/office/powerpoint/2010/main" val="224602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A93C81EC-3794-B941-BA8E-82D8795EA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98" y="952123"/>
            <a:ext cx="8927608" cy="56925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B32AE5-3B03-1043-B5B1-7C8DC649EBDA}"/>
              </a:ext>
            </a:extLst>
          </p:cNvPr>
          <p:cNvSpPr txBox="1"/>
          <p:nvPr/>
        </p:nvSpPr>
        <p:spPr>
          <a:xfrm>
            <a:off x="1063398" y="90492"/>
            <a:ext cx="4450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4.1 Hertz’ radio 1887</a:t>
            </a:r>
          </a:p>
        </p:txBody>
      </p:sp>
    </p:spTree>
    <p:extLst>
      <p:ext uri="{BB962C8B-B14F-4D97-AF65-F5344CB8AC3E}">
        <p14:creationId xmlns:p14="http://schemas.microsoft.com/office/powerpoint/2010/main" val="150106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A93C81EC-3794-B941-BA8E-82D8795EA8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044" b="50804" l="63528" r="79260">
                        <a14:foregroundMark x1="76132" y1="31421" x2="76132" y2="31421"/>
                        <a14:foregroundMark x1="73432" y1="30601" x2="73432" y2="30601"/>
                        <a14:foregroundMark x1="69338" y1="30874" x2="69338" y2="30874"/>
                      </a14:backgroundRemoval>
                    </a14:imgEffect>
                  </a14:imgLayer>
                </a14:imgProps>
              </a:ext>
            </a:extLst>
          </a:blip>
          <a:srcRect l="61561" t="26324" r="18774" b="46476"/>
          <a:stretch/>
        </p:blipFill>
        <p:spPr>
          <a:xfrm rot="1025577">
            <a:off x="9083237" y="3689330"/>
            <a:ext cx="1755648" cy="15483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B32AE5-3B03-1043-B5B1-7C8DC649EBDA}"/>
              </a:ext>
            </a:extLst>
          </p:cNvPr>
          <p:cNvSpPr txBox="1"/>
          <p:nvPr/>
        </p:nvSpPr>
        <p:spPr>
          <a:xfrm>
            <a:off x="1063398" y="90492"/>
            <a:ext cx="4450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4.1 Hertz’ radio 1887</a:t>
            </a:r>
          </a:p>
        </p:txBody>
      </p:sp>
      <p:pic>
        <p:nvPicPr>
          <p:cNvPr id="13" name="Picture 12" descr="Diagram, schematic&#10;&#10;Description automatically generated">
            <a:extLst>
              <a:ext uri="{FF2B5EF4-FFF2-40B4-BE49-F238E27FC236}">
                <a16:creationId xmlns:a16="http://schemas.microsoft.com/office/drawing/2014/main" id="{2F8C3DF3-7116-3841-9894-57BA1051DA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635" t="10903" r="58241" b="32555"/>
          <a:stretch/>
        </p:blipFill>
        <p:spPr>
          <a:xfrm>
            <a:off x="1164336" y="1819656"/>
            <a:ext cx="1975104" cy="3218688"/>
          </a:xfrm>
          <a:prstGeom prst="rect">
            <a:avLst/>
          </a:prstGeom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6E7EB205-2B78-B047-BD2A-555EC17B5ED8}"/>
              </a:ext>
            </a:extLst>
          </p:cNvPr>
          <p:cNvSpPr/>
          <p:nvPr/>
        </p:nvSpPr>
        <p:spPr>
          <a:xfrm>
            <a:off x="5565648" y="2532888"/>
            <a:ext cx="1060704" cy="1548384"/>
          </a:xfrm>
          <a:prstGeom prst="triangl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Diagram, schematic&#10;&#10;Description automatically generated">
            <a:extLst>
              <a:ext uri="{FF2B5EF4-FFF2-40B4-BE49-F238E27FC236}">
                <a16:creationId xmlns:a16="http://schemas.microsoft.com/office/drawing/2014/main" id="{F3555881-A3C8-4A44-836E-246E027A20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682" b="17167"/>
          <a:stretch/>
        </p:blipFill>
        <p:spPr>
          <a:xfrm>
            <a:off x="2940966" y="869116"/>
            <a:ext cx="8927608" cy="80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9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A93C81EC-3794-B941-BA8E-82D8795EA8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044" b="50804" l="63528" r="79260">
                        <a14:foregroundMark x1="76132" y1="31421" x2="76132" y2="31421"/>
                        <a14:foregroundMark x1="73432" y1="30601" x2="73432" y2="30601"/>
                        <a14:foregroundMark x1="69338" y1="30874" x2="69338" y2="30874"/>
                      </a14:backgroundRemoval>
                    </a14:imgEffect>
                  </a14:imgLayer>
                </a14:imgProps>
              </a:ext>
            </a:extLst>
          </a:blip>
          <a:srcRect l="61561" t="26324" r="18774" b="46476"/>
          <a:stretch/>
        </p:blipFill>
        <p:spPr>
          <a:xfrm rot="10800000">
            <a:off x="4156601" y="2665694"/>
            <a:ext cx="1755648" cy="15483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B32AE5-3B03-1043-B5B1-7C8DC649EBDA}"/>
              </a:ext>
            </a:extLst>
          </p:cNvPr>
          <p:cNvSpPr txBox="1"/>
          <p:nvPr/>
        </p:nvSpPr>
        <p:spPr>
          <a:xfrm>
            <a:off x="1063398" y="90492"/>
            <a:ext cx="4450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4.1 Hertz’ radio 1887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EEAFE6-07D6-B94C-A59B-CD9319668D92}"/>
              </a:ext>
            </a:extLst>
          </p:cNvPr>
          <p:cNvSpPr/>
          <p:nvPr/>
        </p:nvSpPr>
        <p:spPr>
          <a:xfrm>
            <a:off x="8415827" y="2148777"/>
            <a:ext cx="256032" cy="2633472"/>
          </a:xfrm>
          <a:prstGeom prst="rect">
            <a:avLst/>
          </a:prstGeom>
          <a:solidFill>
            <a:srgbClr val="1615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Diagram, schematic&#10;&#10;Description automatically generated">
            <a:extLst>
              <a:ext uri="{FF2B5EF4-FFF2-40B4-BE49-F238E27FC236}">
                <a16:creationId xmlns:a16="http://schemas.microsoft.com/office/drawing/2014/main" id="{2F8C3DF3-7116-3841-9894-57BA1051DA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635" t="10903" r="58241" b="32555"/>
          <a:stretch/>
        </p:blipFill>
        <p:spPr>
          <a:xfrm>
            <a:off x="1164336" y="1819656"/>
            <a:ext cx="1975104" cy="3218688"/>
          </a:xfrm>
          <a:prstGeom prst="rect">
            <a:avLst/>
          </a:prstGeom>
        </p:spPr>
      </p:pic>
      <p:pic>
        <p:nvPicPr>
          <p:cNvPr id="14" name="Picture 13" descr="Diagram, schematic&#10;&#10;Description automatically generated">
            <a:extLst>
              <a:ext uri="{FF2B5EF4-FFF2-40B4-BE49-F238E27FC236}">
                <a16:creationId xmlns:a16="http://schemas.microsoft.com/office/drawing/2014/main" id="{733368D7-5BEB-DB4C-A88E-EB640B36E7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682" b="17167"/>
          <a:stretch/>
        </p:blipFill>
        <p:spPr>
          <a:xfrm>
            <a:off x="2940966" y="869116"/>
            <a:ext cx="8927608" cy="80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8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1988F3E8-0F3B-2341-B5E5-463BB047A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247" y="1386392"/>
            <a:ext cx="6902819" cy="415824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A93C81EC-3794-B941-BA8E-82D8795EA8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044" b="50804" l="63528" r="79260">
                        <a14:foregroundMark x1="76132" y1="31421" x2="76132" y2="31421"/>
                        <a14:foregroundMark x1="73432" y1="30601" x2="73432" y2="30601"/>
                        <a14:foregroundMark x1="69338" y1="30874" x2="69338" y2="30874"/>
                      </a14:backgroundRemoval>
                    </a14:imgEffect>
                  </a14:imgLayer>
                </a14:imgProps>
              </a:ext>
            </a:extLst>
          </a:blip>
          <a:srcRect l="61561" t="26324" r="18774" b="46476"/>
          <a:stretch/>
        </p:blipFill>
        <p:spPr>
          <a:xfrm rot="5400000">
            <a:off x="3862152" y="3998952"/>
            <a:ext cx="1755648" cy="15483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B32AE5-3B03-1043-B5B1-7C8DC649EBDA}"/>
              </a:ext>
            </a:extLst>
          </p:cNvPr>
          <p:cNvSpPr txBox="1"/>
          <p:nvPr/>
        </p:nvSpPr>
        <p:spPr>
          <a:xfrm>
            <a:off x="1063398" y="90492"/>
            <a:ext cx="4450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4.1 Hertz’ radio 1887</a:t>
            </a:r>
          </a:p>
        </p:txBody>
      </p:sp>
      <p:pic>
        <p:nvPicPr>
          <p:cNvPr id="11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8564C878-7128-C441-BED9-84534A748C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635" t="10903" r="58241" b="32555"/>
          <a:stretch/>
        </p:blipFill>
        <p:spPr>
          <a:xfrm>
            <a:off x="1164336" y="1819656"/>
            <a:ext cx="1975104" cy="32186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A4E6730-EBBD-2E47-BC51-52B37969ED7D}"/>
              </a:ext>
            </a:extLst>
          </p:cNvPr>
          <p:cNvSpPr/>
          <p:nvPr/>
        </p:nvSpPr>
        <p:spPr>
          <a:xfrm>
            <a:off x="9577018" y="2148777"/>
            <a:ext cx="256032" cy="2633472"/>
          </a:xfrm>
          <a:prstGeom prst="rect">
            <a:avLst/>
          </a:prstGeom>
          <a:solidFill>
            <a:srgbClr val="1615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Diagram, schematic&#10;&#10;Description automatically generated">
            <a:extLst>
              <a:ext uri="{FF2B5EF4-FFF2-40B4-BE49-F238E27FC236}">
                <a16:creationId xmlns:a16="http://schemas.microsoft.com/office/drawing/2014/main" id="{CC9E3FED-5B70-AE4D-9FF0-940D5551AE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8682" b="17167"/>
          <a:stretch/>
        </p:blipFill>
        <p:spPr>
          <a:xfrm>
            <a:off x="3131399" y="846921"/>
            <a:ext cx="8927608" cy="80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46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A93C81EC-3794-B941-BA8E-82D8795EA8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044" b="50804" l="63528" r="79260">
                        <a14:foregroundMark x1="76132" y1="31421" x2="76132" y2="31421"/>
                        <a14:foregroundMark x1="73432" y1="30601" x2="73432" y2="30601"/>
                        <a14:foregroundMark x1="69338" y1="30874" x2="69338" y2="30874"/>
                      </a14:backgroundRemoval>
                    </a14:imgEffect>
                  </a14:imgLayer>
                </a14:imgProps>
              </a:ext>
            </a:extLst>
          </a:blip>
          <a:srcRect l="61561" t="26324" r="18774" b="46476"/>
          <a:stretch/>
        </p:blipFill>
        <p:spPr>
          <a:xfrm>
            <a:off x="8567848" y="2691321"/>
            <a:ext cx="1755648" cy="15483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B32AE5-3B03-1043-B5B1-7C8DC649EBDA}"/>
              </a:ext>
            </a:extLst>
          </p:cNvPr>
          <p:cNvSpPr txBox="1"/>
          <p:nvPr/>
        </p:nvSpPr>
        <p:spPr>
          <a:xfrm>
            <a:off x="1063398" y="90492"/>
            <a:ext cx="4450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4.1 Hertz’ radio 1887</a:t>
            </a:r>
          </a:p>
        </p:txBody>
      </p:sp>
      <p:pic>
        <p:nvPicPr>
          <p:cNvPr id="11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8564C878-7128-C441-BED9-84534A748C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635" t="10903" r="58241" b="32555"/>
          <a:stretch/>
        </p:blipFill>
        <p:spPr>
          <a:xfrm>
            <a:off x="1164336" y="1819656"/>
            <a:ext cx="1975104" cy="32186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A4E6730-EBBD-2E47-BC51-52B37969ED7D}"/>
              </a:ext>
            </a:extLst>
          </p:cNvPr>
          <p:cNvSpPr/>
          <p:nvPr/>
        </p:nvSpPr>
        <p:spPr>
          <a:xfrm>
            <a:off x="8396606" y="2112264"/>
            <a:ext cx="2368930" cy="2633472"/>
          </a:xfrm>
          <a:prstGeom prst="rect">
            <a:avLst/>
          </a:prstGeom>
          <a:solidFill>
            <a:srgbClr val="DBDBDB">
              <a:alpha val="8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Diagram, schematic&#10;&#10;Description automatically generated">
            <a:extLst>
              <a:ext uri="{FF2B5EF4-FFF2-40B4-BE49-F238E27FC236}">
                <a16:creationId xmlns:a16="http://schemas.microsoft.com/office/drawing/2014/main" id="{9D94B58B-6D30-3546-8B76-5FFB14FCE2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1955" b="7924"/>
          <a:stretch/>
        </p:blipFill>
        <p:spPr>
          <a:xfrm>
            <a:off x="2880006" y="1008607"/>
            <a:ext cx="8927608" cy="5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10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5342</TotalTime>
  <Words>360</Words>
  <Application>Microsoft Macintosh PowerPoint</Application>
  <PresentationFormat>Widescreen</PresentationFormat>
  <Paragraphs>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 Asquith</dc:creator>
  <cp:lastModifiedBy>Lily Asquith</cp:lastModifiedBy>
  <cp:revision>43</cp:revision>
  <dcterms:created xsi:type="dcterms:W3CDTF">2020-09-27T16:19:54Z</dcterms:created>
  <dcterms:modified xsi:type="dcterms:W3CDTF">2021-10-18T09:36:35Z</dcterms:modified>
</cp:coreProperties>
</file>