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89" r:id="rId4"/>
    <p:sldId id="290" r:id="rId5"/>
    <p:sldId id="294" r:id="rId6"/>
    <p:sldId id="295" r:id="rId7"/>
    <p:sldId id="297" r:id="rId8"/>
    <p:sldId id="296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69"/>
    <p:restoredTop sz="96208"/>
  </p:normalViewPr>
  <p:slideViewPr>
    <p:cSldViewPr snapToGrid="0" snapToObjects="1" showGuides="1">
      <p:cViewPr varScale="1">
        <p:scale>
          <a:sx n="108" d="100"/>
          <a:sy n="108" d="100"/>
        </p:scale>
        <p:origin x="216" y="536"/>
      </p:cViewPr>
      <p:guideLst>
        <p:guide orient="horz" pos="2183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Special Class:   COLLISIONS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Momentum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20949-CCDA-054C-9630-587041BA98A5}"/>
              </a:ext>
            </a:extLst>
          </p:cNvPr>
          <p:cNvSpPr txBox="1"/>
          <p:nvPr/>
        </p:nvSpPr>
        <p:spPr>
          <a:xfrm>
            <a:off x="1742347" y="1294379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 = 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9A767-DE8C-D749-8E8E-75A68D58DB51}"/>
              </a:ext>
            </a:extLst>
          </p:cNvPr>
          <p:cNvSpPr txBox="1"/>
          <p:nvPr/>
        </p:nvSpPr>
        <p:spPr>
          <a:xfrm>
            <a:off x="1692565" y="2200553"/>
            <a:ext cx="2074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KE = ½ mv</a:t>
            </a:r>
            <a:r>
              <a:rPr lang="en-US" sz="3200" baseline="30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82C59-6C84-7847-90EB-3F1341F1F263}"/>
              </a:ext>
            </a:extLst>
          </p:cNvPr>
          <p:cNvSpPr txBox="1"/>
          <p:nvPr/>
        </p:nvSpPr>
        <p:spPr>
          <a:xfrm>
            <a:off x="1692565" y="4277377"/>
            <a:ext cx="2285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= hf = </a:t>
            </a:r>
            <a:r>
              <a:rPr lang="en-US" sz="3200" dirty="0" err="1"/>
              <a:t>hc</a:t>
            </a:r>
            <a:r>
              <a:rPr lang="en-US" sz="3200" dirty="0"/>
              <a:t>/𝝺</a:t>
            </a:r>
            <a:endParaRPr lang="en-US" sz="3200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F451F-C87E-BE48-8577-77FCE7E2A7CC}"/>
              </a:ext>
            </a:extLst>
          </p:cNvPr>
          <p:cNvSpPr txBox="1"/>
          <p:nvPr/>
        </p:nvSpPr>
        <p:spPr>
          <a:xfrm>
            <a:off x="1692565" y="3238965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30000" dirty="0"/>
              <a:t>2</a:t>
            </a:r>
            <a:r>
              <a:rPr lang="en-US" sz="3200" dirty="0"/>
              <a:t> = m</a:t>
            </a:r>
            <a:r>
              <a:rPr lang="en-US" sz="3200" baseline="30000" dirty="0"/>
              <a:t>2</a:t>
            </a:r>
            <a:r>
              <a:rPr lang="en-US" sz="3200" dirty="0"/>
              <a:t>c</a:t>
            </a:r>
            <a:r>
              <a:rPr lang="en-US" sz="3200" baseline="30000" dirty="0"/>
              <a:t>4</a:t>
            </a:r>
            <a:r>
              <a:rPr lang="en-US" sz="3200" dirty="0"/>
              <a:t> +p</a:t>
            </a:r>
            <a:r>
              <a:rPr lang="en-US" sz="3200" baseline="30000" dirty="0"/>
              <a:t>2</a:t>
            </a:r>
            <a:r>
              <a:rPr lang="en-US" sz="3200" dirty="0"/>
              <a:t>c</a:t>
            </a:r>
            <a:r>
              <a:rPr lang="en-US" sz="3200" baseline="30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BDCE-FC1A-264C-9ED6-572477E46241}"/>
              </a:ext>
            </a:extLst>
          </p:cNvPr>
          <p:cNvSpPr txBox="1"/>
          <p:nvPr/>
        </p:nvSpPr>
        <p:spPr>
          <a:xfrm>
            <a:off x="4634931" y="5831451"/>
            <a:ext cx="7557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highlight>
                  <a:srgbClr val="FFFF00"/>
                </a:highlight>
              </a:rPr>
              <a:t>pollev.com</a:t>
            </a:r>
            <a:r>
              <a:rPr lang="en-US" sz="6000" dirty="0">
                <a:highlight>
                  <a:srgbClr val="FFFF00"/>
                </a:highlight>
              </a:rPr>
              <a:t>/</a:t>
            </a:r>
            <a:r>
              <a:rPr lang="en-US" sz="6000" dirty="0" err="1">
                <a:highlight>
                  <a:srgbClr val="FFFF00"/>
                </a:highlight>
              </a:rPr>
              <a:t>ilovephysics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32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Elastic and Inelastic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C1ABA-D739-FA45-87D5-302208C8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95" y="1437359"/>
            <a:ext cx="9451328" cy="902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86022D-8B9A-2C47-AF35-55878EB0D519}"/>
              </a:ext>
            </a:extLst>
          </p:cNvPr>
          <p:cNvSpPr txBox="1"/>
          <p:nvPr/>
        </p:nvSpPr>
        <p:spPr>
          <a:xfrm>
            <a:off x="4634931" y="5751845"/>
            <a:ext cx="7557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highlight>
                  <a:srgbClr val="FFFF00"/>
                </a:highlight>
              </a:rPr>
              <a:t>pollev.com</a:t>
            </a:r>
            <a:r>
              <a:rPr lang="en-US" sz="6000" dirty="0">
                <a:highlight>
                  <a:srgbClr val="FFFF00"/>
                </a:highlight>
              </a:rPr>
              <a:t>/</a:t>
            </a:r>
            <a:r>
              <a:rPr lang="en-US" sz="6000" dirty="0" err="1">
                <a:highlight>
                  <a:srgbClr val="FFFF00"/>
                </a:highlight>
              </a:rPr>
              <a:t>ilovephysics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AE1632-2EA4-344A-B9FA-DB3E94C5AF1D}"/>
              </a:ext>
            </a:extLst>
          </p:cNvPr>
          <p:cNvSpPr/>
          <p:nvPr/>
        </p:nvSpPr>
        <p:spPr>
          <a:xfrm>
            <a:off x="3923479" y="121442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6C857A-C062-FB41-B00D-70F29322862D}"/>
              </a:ext>
            </a:extLst>
          </p:cNvPr>
          <p:cNvSpPr/>
          <p:nvPr/>
        </p:nvSpPr>
        <p:spPr>
          <a:xfrm>
            <a:off x="7525661" y="121442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29714-AC47-A94E-AF57-7D722D90CCA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837879" y="1671626"/>
            <a:ext cx="11710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DE5ACD-22F3-D04C-A1AA-3A021F3FC9C6}"/>
              </a:ext>
            </a:extLst>
          </p:cNvPr>
          <p:cNvSpPr txBox="1"/>
          <p:nvPr/>
        </p:nvSpPr>
        <p:spPr>
          <a:xfrm>
            <a:off x="2019402" y="4423953"/>
            <a:ext cx="8393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bodies within our closed system must remain intact.</a:t>
            </a:r>
          </a:p>
          <a:p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19184-0671-6A48-AA16-9EBC87ABFC7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39543" y="1671626"/>
            <a:ext cx="1386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D4433-D2D5-7A49-955E-60199C50F237}"/>
              </a:ext>
            </a:extLst>
          </p:cNvPr>
          <p:cNvSpPr/>
          <p:nvPr/>
        </p:nvSpPr>
        <p:spPr>
          <a:xfrm>
            <a:off x="827312" y="92613"/>
            <a:ext cx="10777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Kinetic Energy is only conserved in elastic collisions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E0F75B-6D05-5449-B29C-166659BC959D}"/>
              </a:ext>
            </a:extLst>
          </p:cNvPr>
          <p:cNvSpPr/>
          <p:nvPr/>
        </p:nvSpPr>
        <p:spPr>
          <a:xfrm>
            <a:off x="5144864" y="291411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DFD763-584C-F24E-8FDE-5C2A7B5AC32E}"/>
              </a:ext>
            </a:extLst>
          </p:cNvPr>
          <p:cNvSpPr/>
          <p:nvPr/>
        </p:nvSpPr>
        <p:spPr>
          <a:xfrm>
            <a:off x="6059488" y="2923541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03BA53-CE22-DB42-9199-B787DB2B4631}"/>
              </a:ext>
            </a:extLst>
          </p:cNvPr>
          <p:cNvCxnSpPr>
            <a:cxnSpLocks/>
          </p:cNvCxnSpPr>
          <p:nvPr/>
        </p:nvCxnSpPr>
        <p:spPr>
          <a:xfrm>
            <a:off x="6973888" y="3378232"/>
            <a:ext cx="11710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369DA3-20A7-3742-929E-1CFC60544F03}"/>
              </a:ext>
            </a:extLst>
          </p:cNvPr>
          <p:cNvCxnSpPr>
            <a:cxnSpLocks/>
          </p:cNvCxnSpPr>
          <p:nvPr/>
        </p:nvCxnSpPr>
        <p:spPr>
          <a:xfrm flipH="1">
            <a:off x="3758746" y="3371310"/>
            <a:ext cx="1386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5C64BA-9CB0-7145-A056-A828CFB4D044}"/>
              </a:ext>
            </a:extLst>
          </p:cNvPr>
          <p:cNvSpPr txBox="1"/>
          <p:nvPr/>
        </p:nvSpPr>
        <p:spPr>
          <a:xfrm>
            <a:off x="4824527" y="2240295"/>
            <a:ext cx="2616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SILENT BOING 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038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Momentum is conserved in all collisions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38F9C0-33C2-334E-AE66-D3AD4D9F470F}"/>
              </a:ext>
            </a:extLst>
          </p:cNvPr>
          <p:cNvSpPr/>
          <p:nvPr/>
        </p:nvSpPr>
        <p:spPr>
          <a:xfrm>
            <a:off x="1154066" y="162516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808F6D-83E7-9043-A6D4-FF82121AD04E}"/>
              </a:ext>
            </a:extLst>
          </p:cNvPr>
          <p:cNvCxnSpPr>
            <a:cxnSpLocks/>
          </p:cNvCxnSpPr>
          <p:nvPr/>
        </p:nvCxnSpPr>
        <p:spPr>
          <a:xfrm flipV="1">
            <a:off x="3021135" y="1178742"/>
            <a:ext cx="502059" cy="274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7420DB-7A31-5046-AA2B-09663EE3DDBD}"/>
              </a:ext>
            </a:extLst>
          </p:cNvPr>
          <p:cNvCxnSpPr>
            <a:cxnSpLocks/>
          </p:cNvCxnSpPr>
          <p:nvPr/>
        </p:nvCxnSpPr>
        <p:spPr>
          <a:xfrm>
            <a:off x="3138130" y="2596859"/>
            <a:ext cx="602115" cy="23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ord 5">
            <a:extLst>
              <a:ext uri="{FF2B5EF4-FFF2-40B4-BE49-F238E27FC236}">
                <a16:creationId xmlns:a16="http://schemas.microsoft.com/office/drawing/2014/main" id="{1198B1F6-B91B-364F-B71E-A6FE94BA52F6}"/>
              </a:ext>
            </a:extLst>
          </p:cNvPr>
          <p:cNvSpPr/>
          <p:nvPr/>
        </p:nvSpPr>
        <p:spPr>
          <a:xfrm rot="3799526">
            <a:off x="2194042" y="1335330"/>
            <a:ext cx="914400" cy="914400"/>
          </a:xfrm>
          <a:prstGeom prst="chord">
            <a:avLst>
              <a:gd name="adj1" fmla="val 5380885"/>
              <a:gd name="adj2" fmla="val 1620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7DA18EEB-56DF-0D44-980F-E1866B1ED6C8}"/>
              </a:ext>
            </a:extLst>
          </p:cNvPr>
          <p:cNvSpPr/>
          <p:nvPr/>
        </p:nvSpPr>
        <p:spPr>
          <a:xfrm rot="16990650">
            <a:off x="2229265" y="1826580"/>
            <a:ext cx="914400" cy="914400"/>
          </a:xfrm>
          <a:prstGeom prst="chord">
            <a:avLst>
              <a:gd name="adj1" fmla="val 5380885"/>
              <a:gd name="adj2" fmla="val 1620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A1EE75-E111-8C42-8D7A-797420413410}"/>
              </a:ext>
            </a:extLst>
          </p:cNvPr>
          <p:cNvCxnSpPr>
            <a:cxnSpLocks/>
          </p:cNvCxnSpPr>
          <p:nvPr/>
        </p:nvCxnSpPr>
        <p:spPr>
          <a:xfrm>
            <a:off x="2157532" y="2093745"/>
            <a:ext cx="672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>
            <a:extLst>
              <a:ext uri="{FF2B5EF4-FFF2-40B4-BE49-F238E27FC236}">
                <a16:creationId xmlns:a16="http://schemas.microsoft.com/office/drawing/2014/main" id="{52DFDABA-A5B0-9F4D-8462-D83FB920B270}"/>
              </a:ext>
            </a:extLst>
          </p:cNvPr>
          <p:cNvSpPr/>
          <p:nvPr/>
        </p:nvSpPr>
        <p:spPr>
          <a:xfrm>
            <a:off x="2752758" y="4192962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34C05096-6723-CC49-B8EB-C0CE647D48E4}"/>
              </a:ext>
            </a:extLst>
          </p:cNvPr>
          <p:cNvSpPr/>
          <p:nvPr/>
        </p:nvSpPr>
        <p:spPr>
          <a:xfrm>
            <a:off x="2436205" y="3138774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9A0E678-9DEE-5E44-961F-36A11F9BE8D9}"/>
              </a:ext>
            </a:extLst>
          </p:cNvPr>
          <p:cNvSpPr/>
          <p:nvPr/>
        </p:nvSpPr>
        <p:spPr>
          <a:xfrm>
            <a:off x="1809649" y="3610493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76558CEC-9962-9749-8745-D94FF7DFA248}"/>
              </a:ext>
            </a:extLst>
          </p:cNvPr>
          <p:cNvSpPr/>
          <p:nvPr/>
        </p:nvSpPr>
        <p:spPr>
          <a:xfrm>
            <a:off x="2627790" y="3554437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A4092BE2-B061-4B4D-80CF-D4091A298FF3}"/>
              </a:ext>
            </a:extLst>
          </p:cNvPr>
          <p:cNvSpPr/>
          <p:nvPr/>
        </p:nvSpPr>
        <p:spPr>
          <a:xfrm>
            <a:off x="3354035" y="3617800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8CB75A0-E51C-3E43-8247-BAB85E0CBBC5}"/>
              </a:ext>
            </a:extLst>
          </p:cNvPr>
          <p:cNvSpPr/>
          <p:nvPr/>
        </p:nvSpPr>
        <p:spPr>
          <a:xfrm>
            <a:off x="2297200" y="4019636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440187-8240-074D-91E7-06A63384182B}"/>
              </a:ext>
            </a:extLst>
          </p:cNvPr>
          <p:cNvSpPr/>
          <p:nvPr/>
        </p:nvSpPr>
        <p:spPr>
          <a:xfrm>
            <a:off x="3618919" y="4305778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06391D6-4FE3-B545-97C4-967F3DDAA346}"/>
              </a:ext>
            </a:extLst>
          </p:cNvPr>
          <p:cNvSpPr/>
          <p:nvPr/>
        </p:nvSpPr>
        <p:spPr>
          <a:xfrm>
            <a:off x="3018858" y="3617800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373902E-94ED-3D4D-9FE5-43A77C23AFAD}"/>
              </a:ext>
            </a:extLst>
          </p:cNvPr>
          <p:cNvSpPr/>
          <p:nvPr/>
        </p:nvSpPr>
        <p:spPr>
          <a:xfrm rot="10640774">
            <a:off x="2892438" y="3343671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4192580-875E-9449-B673-70E7DDC4A6E4}"/>
              </a:ext>
            </a:extLst>
          </p:cNvPr>
          <p:cNvSpPr/>
          <p:nvPr/>
        </p:nvSpPr>
        <p:spPr>
          <a:xfrm rot="10640774">
            <a:off x="3354034" y="4192962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4D07D613-5D2C-4C43-8149-6A63A93BD5CF}"/>
              </a:ext>
            </a:extLst>
          </p:cNvPr>
          <p:cNvSpPr/>
          <p:nvPr/>
        </p:nvSpPr>
        <p:spPr>
          <a:xfrm rot="10640774">
            <a:off x="3013764" y="4025132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2A1E59C0-79C2-EB43-9938-518475795A2E}"/>
              </a:ext>
            </a:extLst>
          </p:cNvPr>
          <p:cNvSpPr/>
          <p:nvPr/>
        </p:nvSpPr>
        <p:spPr>
          <a:xfrm rot="10640774">
            <a:off x="2088443" y="3972224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4F1CE585-E54F-D944-A4C2-E46791B0E10A}"/>
              </a:ext>
            </a:extLst>
          </p:cNvPr>
          <p:cNvSpPr/>
          <p:nvPr/>
        </p:nvSpPr>
        <p:spPr>
          <a:xfrm rot="10640774">
            <a:off x="1836249" y="4373036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5FF3DE0C-3A58-8746-A794-FCCC7773FB27}"/>
              </a:ext>
            </a:extLst>
          </p:cNvPr>
          <p:cNvSpPr/>
          <p:nvPr/>
        </p:nvSpPr>
        <p:spPr>
          <a:xfrm rot="10640774">
            <a:off x="2152943" y="3518062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28BB410B-0B7A-6E4C-B9AC-B8252092D734}"/>
              </a:ext>
            </a:extLst>
          </p:cNvPr>
          <p:cNvSpPr/>
          <p:nvPr/>
        </p:nvSpPr>
        <p:spPr>
          <a:xfrm rot="10640774">
            <a:off x="2477077" y="4594774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2347D82-9ABD-214F-AA07-2C67B4D3110C}"/>
              </a:ext>
            </a:extLst>
          </p:cNvPr>
          <p:cNvSpPr/>
          <p:nvPr/>
        </p:nvSpPr>
        <p:spPr>
          <a:xfrm rot="10640774">
            <a:off x="2939534" y="4619007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131027-BD98-1745-8FFA-62D86EF3D412}"/>
              </a:ext>
            </a:extLst>
          </p:cNvPr>
          <p:cNvCxnSpPr>
            <a:cxnSpLocks/>
          </p:cNvCxnSpPr>
          <p:nvPr/>
        </p:nvCxnSpPr>
        <p:spPr>
          <a:xfrm>
            <a:off x="3832171" y="4697269"/>
            <a:ext cx="602115" cy="23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BBDF37-DF8A-744F-9D2A-C450AE526DFF}"/>
              </a:ext>
            </a:extLst>
          </p:cNvPr>
          <p:cNvCxnSpPr>
            <a:cxnSpLocks/>
          </p:cNvCxnSpPr>
          <p:nvPr/>
        </p:nvCxnSpPr>
        <p:spPr>
          <a:xfrm flipV="1">
            <a:off x="3688705" y="3323264"/>
            <a:ext cx="575643" cy="343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E8ADB9-CEB7-A647-B271-150910E30833}"/>
              </a:ext>
            </a:extLst>
          </p:cNvPr>
          <p:cNvCxnSpPr>
            <a:cxnSpLocks/>
          </p:cNvCxnSpPr>
          <p:nvPr/>
        </p:nvCxnSpPr>
        <p:spPr>
          <a:xfrm flipH="1" flipV="1">
            <a:off x="1063398" y="2985986"/>
            <a:ext cx="693909" cy="460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8F2B9A-336A-E04D-9114-79CD6F45D089}"/>
              </a:ext>
            </a:extLst>
          </p:cNvPr>
          <p:cNvCxnSpPr>
            <a:cxnSpLocks/>
          </p:cNvCxnSpPr>
          <p:nvPr/>
        </p:nvCxnSpPr>
        <p:spPr>
          <a:xfrm flipH="1">
            <a:off x="1517837" y="4758865"/>
            <a:ext cx="397850" cy="355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BED415A-9A44-EE4C-8461-13361374CCFA}"/>
              </a:ext>
            </a:extLst>
          </p:cNvPr>
          <p:cNvSpPr/>
          <p:nvPr/>
        </p:nvSpPr>
        <p:spPr>
          <a:xfrm>
            <a:off x="1266138" y="5592171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930D29-603B-7F4A-AA91-A86D1FAB1A21}"/>
              </a:ext>
            </a:extLst>
          </p:cNvPr>
          <p:cNvCxnSpPr>
            <a:cxnSpLocks/>
          </p:cNvCxnSpPr>
          <p:nvPr/>
        </p:nvCxnSpPr>
        <p:spPr>
          <a:xfrm>
            <a:off x="2830087" y="6049371"/>
            <a:ext cx="672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CE2FADA-672D-7E49-8B5B-C04423F28CA4}"/>
              </a:ext>
            </a:extLst>
          </p:cNvPr>
          <p:cNvSpPr/>
          <p:nvPr/>
        </p:nvSpPr>
        <p:spPr>
          <a:xfrm>
            <a:off x="1915687" y="557412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2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Closed Systems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9517DF-ACB3-6B48-A940-899DB7A356D9}"/>
              </a:ext>
            </a:extLst>
          </p:cNvPr>
          <p:cNvSpPr/>
          <p:nvPr/>
        </p:nvSpPr>
        <p:spPr>
          <a:xfrm>
            <a:off x="3935354" y="225945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C0E04D-1458-D445-A264-C40896B71C7E}"/>
              </a:ext>
            </a:extLst>
          </p:cNvPr>
          <p:cNvSpPr/>
          <p:nvPr/>
        </p:nvSpPr>
        <p:spPr>
          <a:xfrm>
            <a:off x="7537536" y="2259455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E4D98B-C986-DC4F-B493-0DE603E1F536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4849754" y="2716655"/>
            <a:ext cx="11710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F3ED1-32CB-594D-A4A9-BD87035C7FE6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151418" y="2716655"/>
            <a:ext cx="1386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9BBD32-F2BA-9F4E-A8F6-B2BCE35194CA}"/>
              </a:ext>
            </a:extLst>
          </p:cNvPr>
          <p:cNvSpPr/>
          <p:nvPr/>
        </p:nvSpPr>
        <p:spPr>
          <a:xfrm>
            <a:off x="1214825" y="1353275"/>
            <a:ext cx="5518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Here is a collision in a closed system: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2003E27B-7A7C-9348-8D06-B9212C8D69D0}"/>
              </a:ext>
            </a:extLst>
          </p:cNvPr>
          <p:cNvSpPr/>
          <p:nvPr/>
        </p:nvSpPr>
        <p:spPr>
          <a:xfrm>
            <a:off x="6045126" y="4764108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1F4A76A2-51D5-EE46-91F6-705CEED4EF26}"/>
              </a:ext>
            </a:extLst>
          </p:cNvPr>
          <p:cNvSpPr/>
          <p:nvPr/>
        </p:nvSpPr>
        <p:spPr>
          <a:xfrm>
            <a:off x="5728573" y="3709920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2571B29-2BA3-E943-9D1D-EC1C3451CAA9}"/>
              </a:ext>
            </a:extLst>
          </p:cNvPr>
          <p:cNvSpPr/>
          <p:nvPr/>
        </p:nvSpPr>
        <p:spPr>
          <a:xfrm>
            <a:off x="5102017" y="4181639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71A08C5F-BE4E-A347-BB53-CA885C70C5D6}"/>
              </a:ext>
            </a:extLst>
          </p:cNvPr>
          <p:cNvSpPr/>
          <p:nvPr/>
        </p:nvSpPr>
        <p:spPr>
          <a:xfrm>
            <a:off x="5920158" y="4125583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F6E8D51A-EBF6-5645-AD61-B05F480F14FB}"/>
              </a:ext>
            </a:extLst>
          </p:cNvPr>
          <p:cNvSpPr/>
          <p:nvPr/>
        </p:nvSpPr>
        <p:spPr>
          <a:xfrm>
            <a:off x="6646403" y="4188946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B8772CFC-C76F-8C43-B319-69A14DE4A415}"/>
              </a:ext>
            </a:extLst>
          </p:cNvPr>
          <p:cNvSpPr/>
          <p:nvPr/>
        </p:nvSpPr>
        <p:spPr>
          <a:xfrm>
            <a:off x="5589568" y="4590782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D578D53-31C4-3047-AB13-28F2B7D07DFD}"/>
              </a:ext>
            </a:extLst>
          </p:cNvPr>
          <p:cNvSpPr/>
          <p:nvPr/>
        </p:nvSpPr>
        <p:spPr>
          <a:xfrm>
            <a:off x="6911287" y="4876924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97BDCA54-EFD9-E34B-B0AA-7DDA9E401163}"/>
              </a:ext>
            </a:extLst>
          </p:cNvPr>
          <p:cNvSpPr/>
          <p:nvPr/>
        </p:nvSpPr>
        <p:spPr>
          <a:xfrm>
            <a:off x="6311226" y="4188946"/>
            <a:ext cx="242652" cy="22563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1346FCCA-1243-2948-AF01-CF05790B5E03}"/>
              </a:ext>
            </a:extLst>
          </p:cNvPr>
          <p:cNvSpPr/>
          <p:nvPr/>
        </p:nvSpPr>
        <p:spPr>
          <a:xfrm rot="10640774">
            <a:off x="6184806" y="3914817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C1D269FF-F5FD-E341-9520-1B35511FCF49}"/>
              </a:ext>
            </a:extLst>
          </p:cNvPr>
          <p:cNvSpPr/>
          <p:nvPr/>
        </p:nvSpPr>
        <p:spPr>
          <a:xfrm rot="10640774">
            <a:off x="6646402" y="4764108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F893121E-1D26-DF40-85C7-0E9D356DE73E}"/>
              </a:ext>
            </a:extLst>
          </p:cNvPr>
          <p:cNvSpPr/>
          <p:nvPr/>
        </p:nvSpPr>
        <p:spPr>
          <a:xfrm rot="10640774">
            <a:off x="6306132" y="4596278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3E8B91CD-B102-0E42-AADF-23B64B63150B}"/>
              </a:ext>
            </a:extLst>
          </p:cNvPr>
          <p:cNvSpPr/>
          <p:nvPr/>
        </p:nvSpPr>
        <p:spPr>
          <a:xfrm rot="10640774">
            <a:off x="5380811" y="4543370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78611093-94F1-134E-A2D1-BBA9C7A4C8E7}"/>
              </a:ext>
            </a:extLst>
          </p:cNvPr>
          <p:cNvSpPr/>
          <p:nvPr/>
        </p:nvSpPr>
        <p:spPr>
          <a:xfrm rot="10640774">
            <a:off x="5128617" y="4944182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C069F89-28E9-6540-8596-1EA889299D0B}"/>
              </a:ext>
            </a:extLst>
          </p:cNvPr>
          <p:cNvSpPr/>
          <p:nvPr/>
        </p:nvSpPr>
        <p:spPr>
          <a:xfrm rot="10640774">
            <a:off x="5445311" y="4089208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41D3D2A7-7690-374C-B45D-E7400C18A1BD}"/>
              </a:ext>
            </a:extLst>
          </p:cNvPr>
          <p:cNvSpPr/>
          <p:nvPr/>
        </p:nvSpPr>
        <p:spPr>
          <a:xfrm rot="10640774">
            <a:off x="5769445" y="5165920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1BC6B09C-07A4-2847-911E-3395F920696A}"/>
              </a:ext>
            </a:extLst>
          </p:cNvPr>
          <p:cNvSpPr/>
          <p:nvPr/>
        </p:nvSpPr>
        <p:spPr>
          <a:xfrm rot="10640774">
            <a:off x="6231902" y="5190153"/>
            <a:ext cx="242652" cy="2256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C0D1B4-5E91-1148-A426-6B94818661BF}"/>
              </a:ext>
            </a:extLst>
          </p:cNvPr>
          <p:cNvCxnSpPr>
            <a:cxnSpLocks/>
          </p:cNvCxnSpPr>
          <p:nvPr/>
        </p:nvCxnSpPr>
        <p:spPr>
          <a:xfrm>
            <a:off x="7124539" y="5268415"/>
            <a:ext cx="602115" cy="23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0C92AB-F38B-CC4F-8156-910B9D919155}"/>
              </a:ext>
            </a:extLst>
          </p:cNvPr>
          <p:cNvCxnSpPr>
            <a:cxnSpLocks/>
          </p:cNvCxnSpPr>
          <p:nvPr/>
        </p:nvCxnSpPr>
        <p:spPr>
          <a:xfrm flipV="1">
            <a:off x="6981073" y="3894410"/>
            <a:ext cx="575643" cy="343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135BD9-552D-DB4B-B310-E9703E613784}"/>
              </a:ext>
            </a:extLst>
          </p:cNvPr>
          <p:cNvCxnSpPr>
            <a:cxnSpLocks/>
          </p:cNvCxnSpPr>
          <p:nvPr/>
        </p:nvCxnSpPr>
        <p:spPr>
          <a:xfrm flipH="1" flipV="1">
            <a:off x="4355766" y="3557132"/>
            <a:ext cx="693909" cy="460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0B1F2C-67EE-704B-A915-69CAA75F7263}"/>
              </a:ext>
            </a:extLst>
          </p:cNvPr>
          <p:cNvCxnSpPr>
            <a:cxnSpLocks/>
          </p:cNvCxnSpPr>
          <p:nvPr/>
        </p:nvCxnSpPr>
        <p:spPr>
          <a:xfrm flipH="1">
            <a:off x="4810205" y="5330011"/>
            <a:ext cx="397850" cy="355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F03A7-7047-124E-9B37-D90282EC7A4A}"/>
              </a:ext>
            </a:extLst>
          </p:cNvPr>
          <p:cNvSpPr/>
          <p:nvPr/>
        </p:nvSpPr>
        <p:spPr>
          <a:xfrm>
            <a:off x="1131355" y="4174823"/>
            <a:ext cx="3260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Did this collision make a noise?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395FC5-D661-C446-A6AB-32B6830A898D}"/>
              </a:ext>
            </a:extLst>
          </p:cNvPr>
          <p:cNvSpPr txBox="1"/>
          <p:nvPr/>
        </p:nvSpPr>
        <p:spPr>
          <a:xfrm>
            <a:off x="4810205" y="5922912"/>
            <a:ext cx="7557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highlight>
                  <a:srgbClr val="FFFF00"/>
                </a:highlight>
              </a:rPr>
              <a:t>pollev.com</a:t>
            </a:r>
            <a:r>
              <a:rPr lang="en-US" sz="6000" dirty="0">
                <a:highlight>
                  <a:srgbClr val="FFFF00"/>
                </a:highlight>
              </a:rPr>
              <a:t>/</a:t>
            </a:r>
            <a:r>
              <a:rPr lang="en-US" sz="6000" dirty="0" err="1">
                <a:highlight>
                  <a:srgbClr val="FFFF00"/>
                </a:highlight>
              </a:rPr>
              <a:t>ilovephysics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051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10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Photoelectric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2C635-22F1-224A-A307-467760DE285C}"/>
              </a:ext>
            </a:extLst>
          </p:cNvPr>
          <p:cNvSpPr txBox="1"/>
          <p:nvPr/>
        </p:nvSpPr>
        <p:spPr>
          <a:xfrm>
            <a:off x="1650670" y="1959429"/>
            <a:ext cx="5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momentum conserved in the photoelectric experiment?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8C0FE-3F1B-FC4D-A28A-EED801A811AC}"/>
              </a:ext>
            </a:extLst>
          </p:cNvPr>
          <p:cNvSpPr txBox="1"/>
          <p:nvPr/>
        </p:nvSpPr>
        <p:spPr>
          <a:xfrm>
            <a:off x="4810205" y="5922912"/>
            <a:ext cx="7557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highlight>
                  <a:srgbClr val="FFFF00"/>
                </a:highlight>
              </a:rPr>
              <a:t>pollev.com</a:t>
            </a:r>
            <a:r>
              <a:rPr lang="en-US" sz="6000" dirty="0">
                <a:highlight>
                  <a:srgbClr val="FFFF00"/>
                </a:highlight>
              </a:rPr>
              <a:t>/</a:t>
            </a:r>
            <a:r>
              <a:rPr lang="en-US" sz="6000" dirty="0" err="1">
                <a:highlight>
                  <a:srgbClr val="FFFF00"/>
                </a:highlight>
              </a:rPr>
              <a:t>ilovephysics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47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Compton Scattering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EB281-160E-304F-9023-BF0422849736}"/>
              </a:ext>
            </a:extLst>
          </p:cNvPr>
          <p:cNvSpPr/>
          <p:nvPr/>
        </p:nvSpPr>
        <p:spPr>
          <a:xfrm>
            <a:off x="1116856" y="1142679"/>
            <a:ext cx="101765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A photon with wavelength 300 pm undergoes Compton scattering off a stationary, free electron. The photon scatters at =  90</a:t>
            </a:r>
            <a:r>
              <a:rPr lang="en-GB" baseline="30000" dirty="0">
                <a:latin typeface="Helvetica" pitchFamily="2" charset="0"/>
              </a:rPr>
              <a:t>o</a:t>
            </a:r>
            <a:r>
              <a:rPr lang="en-GB" dirty="0">
                <a:latin typeface="Helvetica" pitchFamily="2" charset="0"/>
              </a:rPr>
              <a:t> from its initial direction. </a:t>
            </a:r>
          </a:p>
          <a:p>
            <a:endParaRPr lang="en-GB" dirty="0">
              <a:latin typeface="Helvetica" pitchFamily="2" charset="0"/>
            </a:endParaRP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What is the electron’s kinetic energy?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Suggested steps: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Helvetica" pitchFamily="2" charset="0"/>
              </a:rPr>
              <a:t>What is the energy of the initial photon?</a:t>
            </a:r>
          </a:p>
          <a:p>
            <a:pPr marL="342900" indent="-342900"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W</a:t>
            </a:r>
            <a:r>
              <a:rPr lang="en-GB" dirty="0">
                <a:latin typeface="Helvetica" pitchFamily="2" charset="0"/>
              </a:rPr>
              <a:t>hat is the wavelength shift between the incoming and outgoing photon?</a:t>
            </a:r>
          </a:p>
          <a:p>
            <a:pPr marL="342900" indent="-342900"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What is the energy of the outgoing photon?</a:t>
            </a:r>
          </a:p>
          <a:p>
            <a:pPr marL="342900" indent="-342900">
              <a:buAutoNum type="arabicPeriod"/>
            </a:pPr>
            <a:r>
              <a:rPr lang="en-GB" dirty="0">
                <a:latin typeface="Helvetica" pitchFamily="2" charset="0"/>
              </a:rPr>
              <a:t>What is the electron’s kinetic energy after the scattering?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7BED00-FCB1-3848-A977-0C8F5E466BD0}"/>
              </a:ext>
            </a:extLst>
          </p:cNvPr>
          <p:cNvSpPr txBox="1"/>
          <p:nvPr/>
        </p:nvSpPr>
        <p:spPr>
          <a:xfrm>
            <a:off x="4810205" y="5922912"/>
            <a:ext cx="7557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highlight>
                  <a:srgbClr val="FFFF00"/>
                </a:highlight>
              </a:rPr>
              <a:t>pollev.com</a:t>
            </a:r>
            <a:r>
              <a:rPr lang="en-US" sz="6000" dirty="0">
                <a:highlight>
                  <a:srgbClr val="FFFF00"/>
                </a:highlight>
              </a:rPr>
              <a:t>/</a:t>
            </a:r>
            <a:r>
              <a:rPr lang="en-US" sz="6000" dirty="0" err="1">
                <a:highlight>
                  <a:srgbClr val="FFFF00"/>
                </a:highlight>
              </a:rPr>
              <a:t>ilovephysics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925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Compton Scattering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EB281-160E-304F-9023-BF0422849736}"/>
              </a:ext>
            </a:extLst>
          </p:cNvPr>
          <p:cNvSpPr/>
          <p:nvPr/>
        </p:nvSpPr>
        <p:spPr>
          <a:xfrm>
            <a:off x="1116856" y="1142679"/>
            <a:ext cx="101765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A photon with wavelength 300 pm undergoes Compton scattering off a stationary, free electron. The photon scatters at =  90</a:t>
            </a:r>
            <a:r>
              <a:rPr lang="en-GB" baseline="30000" dirty="0">
                <a:latin typeface="Helvetica" pitchFamily="2" charset="0"/>
              </a:rPr>
              <a:t>o</a:t>
            </a:r>
            <a:r>
              <a:rPr lang="en-GB" dirty="0">
                <a:latin typeface="Helvetica" pitchFamily="2" charset="0"/>
              </a:rPr>
              <a:t> from its initial direction. 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Helvetica" pitchFamily="2" charset="0"/>
              </a:rPr>
              <a:t>What is the energy of the initial photon?</a:t>
            </a:r>
          </a:p>
          <a:p>
            <a:pPr marL="342900" indent="-342900">
              <a:buAutoNum type="arabicPeriod"/>
            </a:pPr>
            <a:endParaRPr lang="en-GB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endParaRPr lang="en-GB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W</a:t>
            </a:r>
            <a:r>
              <a:rPr lang="en-GB" dirty="0">
                <a:latin typeface="Helvetica" pitchFamily="2" charset="0"/>
              </a:rPr>
              <a:t>hat is the wavelength shift between the incoming and outgoing photon?</a:t>
            </a:r>
          </a:p>
          <a:p>
            <a:pPr marL="342900" indent="-342900">
              <a:buAutoNum type="arabicPeriod"/>
            </a:pPr>
            <a:endParaRPr lang="en-GB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endParaRPr lang="en-GB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What is the energy of the outgoing photon?</a:t>
            </a:r>
          </a:p>
          <a:p>
            <a:pPr marL="342900" indent="-342900">
              <a:buAutoNum type="arabicPeriod"/>
            </a:pPr>
            <a:endParaRPr lang="en-GB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endParaRPr lang="en-GB" dirty="0"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Helvetica" pitchFamily="2" charset="0"/>
              </a:rPr>
              <a:t>What is the electron’s kinetic energy after the scattering?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7BED00-FCB1-3848-A977-0C8F5E466BD0}"/>
              </a:ext>
            </a:extLst>
          </p:cNvPr>
          <p:cNvSpPr txBox="1"/>
          <p:nvPr/>
        </p:nvSpPr>
        <p:spPr>
          <a:xfrm>
            <a:off x="4810205" y="5922912"/>
            <a:ext cx="7557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highlight>
                  <a:srgbClr val="FFFF00"/>
                </a:highlight>
              </a:rPr>
              <a:t>pollev.com</a:t>
            </a:r>
            <a:r>
              <a:rPr lang="en-US" sz="6000" dirty="0">
                <a:highlight>
                  <a:srgbClr val="FFFF00"/>
                </a:highlight>
              </a:rPr>
              <a:t>/</a:t>
            </a:r>
            <a:r>
              <a:rPr lang="en-US" sz="6000" dirty="0" err="1">
                <a:highlight>
                  <a:srgbClr val="FFFF00"/>
                </a:highlight>
              </a:rPr>
              <a:t>ilovephysics</a:t>
            </a: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139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277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78</cp:revision>
  <dcterms:created xsi:type="dcterms:W3CDTF">2020-09-27T16:19:54Z</dcterms:created>
  <dcterms:modified xsi:type="dcterms:W3CDTF">2020-11-03T14:54:59Z</dcterms:modified>
</cp:coreProperties>
</file>