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80" r:id="rId4"/>
    <p:sldId id="290" r:id="rId5"/>
    <p:sldId id="286" r:id="rId6"/>
    <p:sldId id="303" r:id="rId7"/>
    <p:sldId id="301" r:id="rId8"/>
    <p:sldId id="302" r:id="rId9"/>
    <p:sldId id="304" r:id="rId10"/>
    <p:sldId id="305" r:id="rId11"/>
    <p:sldId id="291" r:id="rId12"/>
    <p:sldId id="293" r:id="rId13"/>
    <p:sldId id="298" r:id="rId14"/>
    <p:sldId id="299" r:id="rId15"/>
    <p:sldId id="300" r:id="rId16"/>
    <p:sldId id="294" r:id="rId17"/>
    <p:sldId id="297" r:id="rId18"/>
    <p:sldId id="292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0"/>
    <p:restoredTop sz="96208"/>
  </p:normalViewPr>
  <p:slideViewPr>
    <p:cSldViewPr snapToGrid="0" snapToObjects="1" showGuides="1">
      <p:cViewPr varScale="1">
        <p:scale>
          <a:sx n="105" d="100"/>
          <a:sy n="105" d="100"/>
        </p:scale>
        <p:origin x="208" y="6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>
            <a:off x="8567848" y="2691321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8396606" y="2112264"/>
            <a:ext cx="2368930" cy="2633472"/>
          </a:xfrm>
          <a:prstGeom prst="rect">
            <a:avLst/>
          </a:prstGeom>
          <a:solidFill>
            <a:srgbClr val="DEEBF7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7930E06-B5EB-B74B-B86E-4586D808EE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55" b="7924"/>
          <a:stretch/>
        </p:blipFill>
        <p:spPr>
          <a:xfrm>
            <a:off x="2880006" y="1008607"/>
            <a:ext cx="8927608" cy="576135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5B20C82F-43DC-2C42-B2A3-FF0C066AD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18"/>
          <a:stretch/>
        </p:blipFill>
        <p:spPr>
          <a:xfrm>
            <a:off x="2992788" y="6160943"/>
            <a:ext cx="11150120" cy="517724"/>
          </a:xfrm>
          <a:prstGeom prst="rect">
            <a:avLst/>
          </a:prstGeom>
        </p:spPr>
      </p:pic>
      <p:pic>
        <p:nvPicPr>
          <p:cNvPr id="10" name="Picture 9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9139BE68-7A18-2C44-AF4C-198BFE76F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56" r="24415"/>
          <a:stretch/>
        </p:blipFill>
        <p:spPr>
          <a:xfrm>
            <a:off x="6647956" y="5038344"/>
            <a:ext cx="1865376" cy="18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Lenard experiment (after Hertz)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D2DA2-A225-314E-8370-ACEE9114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0" y="1084325"/>
            <a:ext cx="9989991" cy="54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expect?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424B6C-5B0C-3645-9E3E-D0CA543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0"/>
          <a:stretch/>
        </p:blipFill>
        <p:spPr>
          <a:xfrm>
            <a:off x="1368198" y="1048258"/>
            <a:ext cx="9909402" cy="34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B4457-CD86-A143-8CC3-0D3B302734BE}"/>
              </a:ext>
            </a:extLst>
          </p:cNvPr>
          <p:cNvSpPr txBox="1"/>
          <p:nvPr/>
        </p:nvSpPr>
        <p:spPr>
          <a:xfrm>
            <a:off x="1377697" y="2367171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A768E01-454A-2E4A-95DC-41C464278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52" b="71479"/>
          <a:stretch/>
        </p:blipFill>
        <p:spPr>
          <a:xfrm>
            <a:off x="1377697" y="1078233"/>
            <a:ext cx="9909402" cy="513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35FDA-7ED7-FE48-B7AD-DE54792EFC35}"/>
              </a:ext>
            </a:extLst>
          </p:cNvPr>
          <p:cNvSpPr/>
          <p:nvPr/>
        </p:nvSpPr>
        <p:spPr>
          <a:xfrm>
            <a:off x="1461456" y="2052493"/>
            <a:ext cx="58611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measure the number of electrons emitted from the </a:t>
            </a:r>
          </a:p>
          <a:p>
            <a:r>
              <a:rPr lang="en-US" dirty="0"/>
              <a:t>photocell by the charge deposited on the detector.</a:t>
            </a:r>
          </a:p>
          <a:p>
            <a:endParaRPr lang="en-US" dirty="0"/>
          </a:p>
          <a:p>
            <a:r>
              <a:rPr lang="en-US" dirty="0"/>
              <a:t>Increasing the intensity of the light did indeed result in more</a:t>
            </a:r>
          </a:p>
          <a:p>
            <a:r>
              <a:rPr lang="en-US" dirty="0"/>
              <a:t>electrons emitted.</a:t>
            </a:r>
          </a:p>
        </p:txBody>
      </p:sp>
    </p:spTree>
    <p:extLst>
      <p:ext uri="{BB962C8B-B14F-4D97-AF65-F5344CB8AC3E}">
        <p14:creationId xmlns:p14="http://schemas.microsoft.com/office/powerpoint/2010/main" val="369399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B4457-CD86-A143-8CC3-0D3B302734BE}"/>
              </a:ext>
            </a:extLst>
          </p:cNvPr>
          <p:cNvSpPr txBox="1"/>
          <p:nvPr/>
        </p:nvSpPr>
        <p:spPr>
          <a:xfrm>
            <a:off x="1377697" y="2367171"/>
            <a:ext cx="4998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increase the voltage, forcing electrons in the opposite direction, we can measure the stopping potential required  to get zero electrons reaching the detector.</a:t>
            </a:r>
          </a:p>
          <a:p>
            <a:endParaRPr lang="en-US" dirty="0"/>
          </a:p>
          <a:p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635071B-A4EF-264F-9B7C-D12FB326B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48" b="64731"/>
          <a:stretch/>
        </p:blipFill>
        <p:spPr>
          <a:xfrm>
            <a:off x="1263224" y="945619"/>
            <a:ext cx="9909402" cy="494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02609-D29C-0F49-80C6-BE6969B466C7}"/>
              </a:ext>
            </a:extLst>
          </p:cNvPr>
          <p:cNvSpPr/>
          <p:nvPr/>
        </p:nvSpPr>
        <p:spPr>
          <a:xfrm>
            <a:off x="1263224" y="4771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Increasing the intensity of the light did NOT result in any change in the </a:t>
            </a:r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baseline="-25000" dirty="0"/>
              <a:t>  </a:t>
            </a:r>
            <a:r>
              <a:rPr lang="en-US" dirty="0"/>
              <a:t>of emitted electrons…</a:t>
            </a:r>
          </a:p>
        </p:txBody>
      </p:sp>
    </p:spTree>
    <p:extLst>
      <p:ext uri="{BB962C8B-B14F-4D97-AF65-F5344CB8AC3E}">
        <p14:creationId xmlns:p14="http://schemas.microsoft.com/office/powerpoint/2010/main" val="78758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02609-D29C-0F49-80C6-BE6969B466C7}"/>
              </a:ext>
            </a:extLst>
          </p:cNvPr>
          <p:cNvSpPr/>
          <p:nvPr/>
        </p:nvSpPr>
        <p:spPr>
          <a:xfrm>
            <a:off x="1092537" y="35194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appeared to be no time lag between turning on the light source and detecting the electrons…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82BF0EC-0532-1D46-9598-B0E42F8D0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7" b="38610"/>
          <a:stretch/>
        </p:blipFill>
        <p:spPr>
          <a:xfrm>
            <a:off x="1263224" y="1141049"/>
            <a:ext cx="9909402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else do we observe?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F6A4C-9988-E34F-A25D-C7ED4D728E2B}"/>
              </a:ext>
            </a:extLst>
          </p:cNvPr>
          <p:cNvSpPr/>
          <p:nvPr/>
        </p:nvSpPr>
        <p:spPr>
          <a:xfrm>
            <a:off x="1033949" y="1129859"/>
            <a:ext cx="50620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Perhaps most fascinating of all: if the light source were altered in terms of frequency all sorts of unexpected things were observed…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lower the frequency far enough, we get no electrons emitted. Call this the cut-off frequency (or cut-off wavelength). </a:t>
            </a:r>
          </a:p>
          <a:p>
            <a:endParaRPr lang="en-US" dirty="0"/>
          </a:p>
          <a:p>
            <a:r>
              <a:rPr lang="en-US" dirty="0"/>
              <a:t>AND </a:t>
            </a:r>
          </a:p>
          <a:p>
            <a:endParaRPr lang="en-US" dirty="0"/>
          </a:p>
          <a:p>
            <a:r>
              <a:rPr lang="en-US" dirty="0"/>
              <a:t>If we change the photocell material, we find a different cut-off frequency.</a:t>
            </a:r>
          </a:p>
          <a:p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691D36B-8C7A-DD47-9FBC-ED45206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35" y="1015384"/>
            <a:ext cx="5062052" cy="3462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302F7-B2C3-C845-B7D9-052E6212B909}"/>
              </a:ext>
            </a:extLst>
          </p:cNvPr>
          <p:cNvSpPr/>
          <p:nvPr/>
        </p:nvSpPr>
        <p:spPr>
          <a:xfrm>
            <a:off x="1063398" y="5214653"/>
            <a:ext cx="6006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If we vary the frequency above this cut-off or threshold, then </a:t>
            </a:r>
          </a:p>
          <a:p>
            <a:r>
              <a:rPr lang="en-US" dirty="0"/>
              <a:t>the </a:t>
            </a:r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  </a:t>
            </a:r>
            <a:r>
              <a:rPr lang="en-US" dirty="0"/>
              <a:t>also varies.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F5C47-6C36-4345-8559-A0739E1269DF}"/>
              </a:ext>
            </a:extLst>
          </p:cNvPr>
          <p:cNvCxnSpPr/>
          <p:nvPr/>
        </p:nvCxnSpPr>
        <p:spPr>
          <a:xfrm flipV="1">
            <a:off x="7741920" y="4478336"/>
            <a:ext cx="0" cy="1936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3F10D0-877E-6347-A807-2B0319B0B180}"/>
              </a:ext>
            </a:extLst>
          </p:cNvPr>
          <p:cNvCxnSpPr>
            <a:cxnSpLocks/>
          </p:cNvCxnSpPr>
          <p:nvPr/>
        </p:nvCxnSpPr>
        <p:spPr>
          <a:xfrm>
            <a:off x="7388352" y="6041572"/>
            <a:ext cx="3352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7EE3B-C198-8C4D-9E17-169C95A65A39}"/>
              </a:ext>
            </a:extLst>
          </p:cNvPr>
          <p:cNvCxnSpPr>
            <a:cxnSpLocks/>
          </p:cNvCxnSpPr>
          <p:nvPr/>
        </p:nvCxnSpPr>
        <p:spPr>
          <a:xfrm flipV="1">
            <a:off x="8413670" y="4693920"/>
            <a:ext cx="1364314" cy="13476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6011A-C43D-CC4E-9791-B4F5D5114945}"/>
              </a:ext>
            </a:extLst>
          </p:cNvPr>
          <p:cNvSpPr/>
          <p:nvPr/>
        </p:nvSpPr>
        <p:spPr>
          <a:xfrm>
            <a:off x="6449568" y="447191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115F2-5A6A-EB43-BEFE-6D0896E3D1B7}"/>
              </a:ext>
            </a:extLst>
          </p:cNvPr>
          <p:cNvSpPr/>
          <p:nvPr/>
        </p:nvSpPr>
        <p:spPr>
          <a:xfrm>
            <a:off x="8954818" y="6072490"/>
            <a:ext cx="241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Incident light frequency</a:t>
            </a:r>
          </a:p>
        </p:txBody>
      </p:sp>
    </p:spTree>
    <p:extLst>
      <p:ext uri="{BB962C8B-B14F-4D97-AF65-F5344CB8AC3E}">
        <p14:creationId xmlns:p14="http://schemas.microsoft.com/office/powerpoint/2010/main" val="405478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Lenard experiment (after Hertz)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BF0111-C438-374D-94FC-E654CA3A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2" y="1072133"/>
            <a:ext cx="8265668" cy="56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356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4.3 The Formula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22BD749-9C70-7A41-B3C8-9F9DBB29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79" y="964174"/>
            <a:ext cx="7598156" cy="57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4.3 What does it all mean?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A522062-76B7-4341-8276-2A36D15B8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16"/>
          <a:stretch/>
        </p:blipFill>
        <p:spPr>
          <a:xfrm>
            <a:off x="1315212" y="988060"/>
            <a:ext cx="9938004" cy="266954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04FE31-FBF7-7A4D-9CEB-4427CB6B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94" b="30566"/>
          <a:stretch/>
        </p:blipFill>
        <p:spPr>
          <a:xfrm>
            <a:off x="1315212" y="5185005"/>
            <a:ext cx="9938004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our first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solving session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4pm office hour with Lily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(optional).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the Compton effect and x-rays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choose! (poll tomorrow)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Attendance: can you sign in with “the app”?</a:t>
            </a: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4.4 How it all fits together so far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2FB65-103F-EC42-8C76-9633E169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95" y="896034"/>
            <a:ext cx="10369307" cy="59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Planck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979BC62-D0AD-D643-BB7B-3C63CDAF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8" y="1996160"/>
            <a:ext cx="9671673" cy="28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DDB37-D8AC-0B4E-AC87-E73C2C186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9"/>
          <a:stretch/>
        </p:blipFill>
        <p:spPr>
          <a:xfrm>
            <a:off x="1600200" y="4230624"/>
            <a:ext cx="9097385" cy="201117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F0BCB25-87DF-B047-9A72-6ACD81322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41"/>
          <a:stretch/>
        </p:blipFill>
        <p:spPr>
          <a:xfrm>
            <a:off x="1692565" y="1782354"/>
            <a:ext cx="8065714" cy="1899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F04CAC-5063-5C43-84A4-9216B90F0771}"/>
              </a:ext>
            </a:extLst>
          </p:cNvPr>
          <p:cNvSpPr txBox="1"/>
          <p:nvPr/>
        </p:nvSpPr>
        <p:spPr>
          <a:xfrm>
            <a:off x="1063398" y="90492"/>
            <a:ext cx="547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The photoelectric effect</a:t>
            </a:r>
          </a:p>
        </p:txBody>
      </p:sp>
    </p:spTree>
    <p:extLst>
      <p:ext uri="{BB962C8B-B14F-4D97-AF65-F5344CB8AC3E}">
        <p14:creationId xmlns:p14="http://schemas.microsoft.com/office/powerpoint/2010/main" val="224602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952123"/>
            <a:ext cx="8927608" cy="5692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</p:spTree>
    <p:extLst>
      <p:ext uri="{BB962C8B-B14F-4D97-AF65-F5344CB8AC3E}">
        <p14:creationId xmlns:p14="http://schemas.microsoft.com/office/powerpoint/2010/main" val="150106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1025577">
            <a:off x="9083237" y="3689330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F8C3DF3-7116-3841-9894-57BA1051D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6E7EB205-2B78-B047-BD2A-555EC17B5ED8}"/>
              </a:ext>
            </a:extLst>
          </p:cNvPr>
          <p:cNvSpPr/>
          <p:nvPr/>
        </p:nvSpPr>
        <p:spPr>
          <a:xfrm>
            <a:off x="5565648" y="2532888"/>
            <a:ext cx="1060704" cy="1548384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F3555881-A3C8-4A44-836E-246E027A2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82" b="17167"/>
          <a:stretch/>
        </p:blipFill>
        <p:spPr>
          <a:xfrm>
            <a:off x="2940966" y="869116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9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10800000">
            <a:off x="4156601" y="2665694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EAFE6-07D6-B94C-A59B-CD9319668D92}"/>
              </a:ext>
            </a:extLst>
          </p:cNvPr>
          <p:cNvSpPr/>
          <p:nvPr/>
        </p:nvSpPr>
        <p:spPr>
          <a:xfrm>
            <a:off x="8415827" y="2148777"/>
            <a:ext cx="256032" cy="2633472"/>
          </a:xfrm>
          <a:prstGeom prst="rect">
            <a:avLst/>
          </a:prstGeom>
          <a:solidFill>
            <a:srgbClr val="1615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F8C3DF3-7116-3841-9894-57BA1051D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733368D7-5BEB-DB4C-A88E-EB640B36E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82" b="17167"/>
          <a:stretch/>
        </p:blipFill>
        <p:spPr>
          <a:xfrm>
            <a:off x="2940966" y="869116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988F3E8-0F3B-2341-B5E5-463BB047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47" y="1386392"/>
            <a:ext cx="6902819" cy="41582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5400000">
            <a:off x="3862152" y="3998952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9577018" y="2148777"/>
            <a:ext cx="256032" cy="2633472"/>
          </a:xfrm>
          <a:prstGeom prst="rect">
            <a:avLst/>
          </a:prstGeom>
          <a:solidFill>
            <a:srgbClr val="1615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CC9E3FED-5B70-AE4D-9FF0-940D5551AE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82" b="17167"/>
          <a:stretch/>
        </p:blipFill>
        <p:spPr>
          <a:xfrm>
            <a:off x="3131399" y="846921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>
            <a:off x="8567848" y="2691321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8396606" y="2112264"/>
            <a:ext cx="2368930" cy="2633472"/>
          </a:xfrm>
          <a:prstGeom prst="rect">
            <a:avLst/>
          </a:prstGeom>
          <a:solidFill>
            <a:srgbClr val="DBDBDB">
              <a:alpha val="8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9D94B58B-6D30-3546-8B76-5FFB14FCE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55" b="7924"/>
          <a:stretch/>
        </p:blipFill>
        <p:spPr>
          <a:xfrm>
            <a:off x="2880006" y="1008607"/>
            <a:ext cx="8927608" cy="5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360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42</cp:revision>
  <dcterms:created xsi:type="dcterms:W3CDTF">2020-09-27T16:19:54Z</dcterms:created>
  <dcterms:modified xsi:type="dcterms:W3CDTF">2020-10-19T12:57:32Z</dcterms:modified>
</cp:coreProperties>
</file>